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2" r:id="rId2"/>
    <p:sldId id="545" r:id="rId3"/>
    <p:sldId id="546" r:id="rId4"/>
    <p:sldId id="547" r:id="rId5"/>
    <p:sldId id="556" r:id="rId6"/>
    <p:sldId id="552" r:id="rId7"/>
    <p:sldId id="551" r:id="rId8"/>
    <p:sldId id="553" r:id="rId9"/>
    <p:sldId id="554" r:id="rId10"/>
    <p:sldId id="555" r:id="rId11"/>
    <p:sldId id="557" r:id="rId12"/>
    <p:sldId id="513" r:id="rId13"/>
    <p:sldId id="492" r:id="rId14"/>
    <p:sldId id="516" r:id="rId15"/>
    <p:sldId id="522" r:id="rId16"/>
    <p:sldId id="517" r:id="rId17"/>
    <p:sldId id="495" r:id="rId18"/>
    <p:sldId id="523" r:id="rId19"/>
    <p:sldId id="527" r:id="rId20"/>
    <p:sldId id="524" r:id="rId21"/>
    <p:sldId id="520" r:id="rId22"/>
    <p:sldId id="521" r:id="rId23"/>
    <p:sldId id="560" r:id="rId24"/>
    <p:sldId id="558" r:id="rId25"/>
  </p:sldIdLst>
  <p:sldSz cx="9144000" cy="6858000" type="screen4x3"/>
  <p:notesSz cx="9144000" cy="6858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3300"/>
    <a:srgbClr val="E5F9A5"/>
    <a:srgbClr val="800000"/>
    <a:srgbClr val="003366"/>
    <a:srgbClr val="821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71" autoAdjust="0"/>
  </p:normalViewPr>
  <p:slideViewPr>
    <p:cSldViewPr>
      <p:cViewPr varScale="1">
        <p:scale>
          <a:sx n="64" d="100"/>
          <a:sy n="64" d="100"/>
        </p:scale>
        <p:origin x="1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5" d="100"/>
          <a:sy n="135" d="100"/>
        </p:scale>
        <p:origin x="-1860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D94CFB4-E8DF-4850-893D-29123134F3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15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F61FF0F-6B91-4EED-B5EB-395102744490}" type="datetimeFigureOut">
              <a:rPr lang="zh-CN" altLang="en-US"/>
              <a:pPr>
                <a:defRPr/>
              </a:pPr>
              <a:t>2014/9/4</a:t>
            </a:fld>
            <a:endParaRPr lang="en-US" altLang="zh-CN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55D9782-1154-4675-B817-DA311CC1812E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67842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fld id="{16ED8278-6F2D-4C21-B4D4-0C2F2DE96C54}" type="slidenum">
              <a:rPr lang="zh-CN" altLang="en-US" smtClean="0"/>
              <a:pPr>
                <a:defRPr/>
              </a:pPr>
              <a:t>1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972871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4325" y="512763"/>
            <a:ext cx="3432175" cy="2573337"/>
          </a:xfrm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5DFC49-1D05-4E49-B6FE-3AAB02E2CB64}" type="slidenum">
              <a:rPr lang="en-US" altLang="zh-CN" smtClean="0"/>
              <a:pPr>
                <a:defRPr/>
              </a:pPr>
              <a:t>23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591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4CC09-032F-4190-97D2-0B691828158F}" type="slidenum">
              <a:rPr lang="zh-CN" altLang="en-US" smtClean="0"/>
              <a:pPr/>
              <a:t>2</a:t>
            </a:fld>
            <a:endParaRPr lang="en-US" altLang="zh-CN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5275" y="509588"/>
            <a:ext cx="3471863" cy="26035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655" y="3281670"/>
            <a:ext cx="6706691" cy="3055092"/>
          </a:xfrm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62314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4410" eaLnBrk="0" hangingPunct="0">
              <a:defRPr sz="48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1pPr>
            <a:lvl2pPr marL="802386" indent="-308610" defTabSz="994410" eaLnBrk="0" hangingPunct="0">
              <a:defRPr sz="48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2pPr>
            <a:lvl3pPr marL="1234440" indent="-246888" defTabSz="994410" eaLnBrk="0" hangingPunct="0">
              <a:defRPr sz="48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3pPr>
            <a:lvl4pPr marL="1728216" indent="-246888" defTabSz="994410" eaLnBrk="0" hangingPunct="0">
              <a:defRPr sz="48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4pPr>
            <a:lvl5pPr marL="2221992" indent="-246888" defTabSz="994410" eaLnBrk="0" hangingPunct="0">
              <a:defRPr sz="48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5pPr>
            <a:lvl6pPr marL="2715768" indent="-246888" defTabSz="99441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6pPr>
            <a:lvl7pPr marL="3209544" indent="-246888" defTabSz="99441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7pPr>
            <a:lvl8pPr marL="3703320" indent="-246888" defTabSz="99441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8pPr>
            <a:lvl9pPr marL="4197096" indent="-246888" defTabSz="99441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fld id="{6B6BD373-A8A0-4B4B-A846-DCB2838F2FCF}" type="slidenum">
              <a:rPr lang="zh-CN" altLang="en-US" sz="1100" smtClean="0">
                <a:solidFill>
                  <a:schemeClr val="tx1"/>
                </a:solidFill>
                <a:latin typeface="Arial" charset="0"/>
              </a:rPr>
              <a:pPr/>
              <a:t>4</a:t>
            </a:fld>
            <a:endParaRPr lang="en-US" altLang="zh-CN" sz="11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5938"/>
            <a:ext cx="3425825" cy="2570162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5381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5178436" y="6513617"/>
            <a:ext cx="3963454" cy="3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/>
            <a:fld id="{B3365DFB-C7EA-4EA0-938A-5D783B9F7D3F}" type="slidenum">
              <a:rPr lang="en-US" altLang="zh-CN" sz="1200"/>
              <a:pPr algn="r"/>
              <a:t>13</a:t>
            </a:fld>
            <a:endParaRPr lang="en-US" altLang="zh-CN" sz="1200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2763"/>
            <a:ext cx="3432175" cy="2573337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4283868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5178436" y="6513617"/>
            <a:ext cx="3963454" cy="3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/>
            <a:fld id="{E0FFAB01-7220-496D-A8D7-9BA5E7F685C4}" type="slidenum">
              <a:rPr lang="en-US" altLang="zh-CN" sz="1200"/>
              <a:pPr algn="r"/>
              <a:t>15</a:t>
            </a:fld>
            <a:endParaRPr lang="en-US" altLang="zh-CN" sz="1200" dirty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2763"/>
            <a:ext cx="3432175" cy="2573337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595699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5178436" y="6513617"/>
            <a:ext cx="3963454" cy="3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/>
            <a:fld id="{5F02F915-3011-4630-BF67-342A713C76AD}" type="slidenum">
              <a:rPr lang="en-US" altLang="zh-CN" sz="1200"/>
              <a:pPr algn="r"/>
              <a:t>18</a:t>
            </a:fld>
            <a:endParaRPr lang="en-US" altLang="zh-CN" sz="1200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2763"/>
            <a:ext cx="3432175" cy="257333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393182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5178436" y="6513617"/>
            <a:ext cx="3963454" cy="3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/>
            <a:fld id="{2ACE60D8-5A78-49F4-87F4-E6867E88E4B4}" type="slidenum">
              <a:rPr lang="en-US" altLang="zh-CN" sz="1200"/>
              <a:pPr algn="r"/>
              <a:t>20</a:t>
            </a:fld>
            <a:endParaRPr lang="en-US" altLang="zh-CN" sz="1200" dirty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2763"/>
            <a:ext cx="3432175" cy="257333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311004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5178425" y="6513513"/>
            <a:ext cx="39639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61F97568-6861-4D6C-A69C-6074643E0338}" type="slidenum">
              <a:rPr lang="en-US" altLang="zh-CN" sz="1200"/>
              <a:pPr algn="r" eaLnBrk="1" hangingPunct="1"/>
              <a:t>21</a:t>
            </a:fld>
            <a:endParaRPr lang="en-US" altLang="zh-CN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5913" y="512763"/>
            <a:ext cx="3432175" cy="257333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401556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4325" y="512763"/>
            <a:ext cx="3432175" cy="2573337"/>
          </a:xfrm>
          <a:ln/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fld id="{B3E0552C-99BF-4378-B32B-C4708C21E7F8}" type="slidenum">
              <a:rPr lang="zh-CN" altLang="en-US" smtClean="0"/>
              <a:pPr eaLnBrk="1" hangingPunct="1">
                <a:defRPr/>
              </a:pPr>
              <a:t>22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67727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0F9A0-159F-4450-9CB8-63F868FF8AB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ED675-8F31-476A-AA6B-25F8FB3574B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EEC61-E2F1-4D43-A267-193A046AF81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8A14A-11BD-4595-89A8-BE12789C109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6CD8-14D5-420D-8AD1-0A0915D7E882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079ED-9F69-41A9-8ED9-C195D884B27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022BC-BBFC-4AC0-8235-B79A8DD3C79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B4F8E-F43A-4E48-AE98-8E21B191545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BCD40-C454-4925-AB40-8C6F669D320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809A6-C536-497A-A5D7-CA4E5AF7C3F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CA14B-A0CB-4B20-97F6-87B3C7FE133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91EEE-4FFD-40B3-BD8D-7E76E634212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D8389-30CE-4971-BB2B-5D774E968A3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9685FE4-D821-409B-8CAE-F75DB504D53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hyperlink" Target="http://chinadataonline.org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iedgeographic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infogroup.com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Chinadata@umich.edu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916832"/>
            <a:ext cx="9036496" cy="3960440"/>
          </a:xfrm>
          <a:ln>
            <a:round/>
          </a:ln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of China Geo-Explorers</a:t>
            </a:r>
            <a:r>
              <a:rPr lang="en-US" sz="3400" b="1" dirty="0" smtClean="0">
                <a:solidFill>
                  <a:srgbClr val="C00000"/>
                </a:solidFill>
              </a:rPr>
              <a:t/>
            </a:r>
            <a:br>
              <a:rPr lang="en-US" sz="3400" b="1" dirty="0" smtClean="0">
                <a:solidFill>
                  <a:srgbClr val="C00000"/>
                </a:solidFill>
              </a:rPr>
            </a:b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Xiaosen Wang</a:t>
            </a:r>
            <a:r>
              <a:rPr lang="en-US" altLang="zh-CN" sz="2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en-US" altLang="zh-CN" sz="2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altLang="zh-CN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China Data Center</a:t>
            </a:r>
            <a:br>
              <a:rPr lang="en-US" altLang="zh-CN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altLang="zh-CN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University of Michigan</a:t>
            </a:r>
            <a:br>
              <a:rPr lang="en-US" altLang="zh-CN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altLang="zh-CN" sz="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altLang="zh-CN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en-US" altLang="zh-CN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xiaosenw@umich.edu</a:t>
            </a:r>
            <a:endParaRPr lang="zh-CN" alt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楷体" pitchFamily="49" charset="-122"/>
              <a:cs typeface="Verdana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effectLst>
            <a:outerShdw blurRad="76200" dist="76200" dir="27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Membership and Subscription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730659"/>
              </p:ext>
            </p:extLst>
          </p:nvPr>
        </p:nvGraphicFramePr>
        <p:xfrm>
          <a:off x="611560" y="1389063"/>
          <a:ext cx="7992888" cy="4998925"/>
        </p:xfrm>
        <a:graphic>
          <a:graphicData uri="http://schemas.openxmlformats.org/drawingml/2006/table">
            <a:tbl>
              <a:tblPr/>
              <a:tblGrid>
                <a:gridCol w="2664296"/>
                <a:gridCol w="2160240"/>
                <a:gridCol w="3168352"/>
              </a:tblGrid>
              <a:tr h="7297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China Geo-Explorer </a:t>
                      </a:r>
                      <a:r>
                        <a:rPr lang="en-US" sz="2000" dirty="0" smtClean="0">
                          <a:effectLst/>
                        </a:rPr>
                        <a:t>I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Annual Fee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 Notes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$3,800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FTE &gt; 8000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518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$3,200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FTE</a:t>
                      </a:r>
                      <a:r>
                        <a:rPr lang="en-US" sz="2000" dirty="0">
                          <a:effectLst/>
                        </a:rPr>
                        <a:t>: </a:t>
                      </a:r>
                      <a:r>
                        <a:rPr lang="en-US" sz="2000" dirty="0" smtClean="0">
                          <a:effectLst/>
                        </a:rPr>
                        <a:t>6,000-8,000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518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$2,600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FTE</a:t>
                      </a:r>
                      <a:r>
                        <a:rPr lang="en-US" sz="2000" dirty="0">
                          <a:effectLst/>
                        </a:rPr>
                        <a:t>: </a:t>
                      </a:r>
                      <a:r>
                        <a:rPr lang="en-US" sz="2000" dirty="0" smtClean="0">
                          <a:effectLst/>
                        </a:rPr>
                        <a:t>4,000-6,000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$2,000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FTE &lt; 4,000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900">
                <a:tc gridSpan="3"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　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85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China Geo-Explorer </a:t>
                      </a:r>
                      <a:r>
                        <a:rPr lang="en-US" sz="2000" dirty="0" smtClean="0">
                          <a:effectLst/>
                        </a:rPr>
                        <a:t>II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Annual Fee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</a:rPr>
                        <a:t>CGE </a:t>
                      </a:r>
                      <a:r>
                        <a:rPr lang="en-US" sz="2000" dirty="0">
                          <a:effectLst/>
                        </a:rPr>
                        <a:t>I + GIS Map Export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90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$6,800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FTE &gt; 8,000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51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$5,800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FTE</a:t>
                      </a:r>
                      <a:r>
                        <a:rPr lang="en-US" sz="2000" dirty="0">
                          <a:effectLst/>
                        </a:rPr>
                        <a:t>: </a:t>
                      </a:r>
                      <a:r>
                        <a:rPr lang="en-US" sz="2000" dirty="0" smtClean="0">
                          <a:effectLst/>
                        </a:rPr>
                        <a:t>6,000-8,000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51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$4,800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FTE</a:t>
                      </a:r>
                      <a:r>
                        <a:rPr lang="en-US" sz="2000" dirty="0">
                          <a:effectLst/>
                        </a:rPr>
                        <a:t>: </a:t>
                      </a:r>
                      <a:r>
                        <a:rPr lang="en-US" sz="2000" dirty="0" smtClean="0">
                          <a:effectLst/>
                        </a:rPr>
                        <a:t>4,000-6,000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90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$3,800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FTE &lt; 4,000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8173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List of Institutional Memberships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57282"/>
            <a:ext cx="4176464" cy="4800600"/>
          </a:xfrm>
        </p:spPr>
        <p:txBody>
          <a:bodyPr/>
          <a:lstStyle/>
          <a:p>
            <a:r>
              <a:rPr lang="en-US" sz="2400" dirty="0" smtClean="0">
                <a:solidFill>
                  <a:srgbClr val="0066CC"/>
                </a:solidFill>
              </a:rPr>
              <a:t>Harvard University</a:t>
            </a:r>
          </a:p>
          <a:p>
            <a:r>
              <a:rPr lang="en-US" sz="2400" dirty="0" smtClean="0">
                <a:solidFill>
                  <a:srgbClr val="0066CC"/>
                </a:solidFill>
              </a:rPr>
              <a:t>Yale University</a:t>
            </a:r>
          </a:p>
          <a:p>
            <a:r>
              <a:rPr lang="en-US" sz="2400" dirty="0" smtClean="0">
                <a:solidFill>
                  <a:srgbClr val="0066CC"/>
                </a:solidFill>
              </a:rPr>
              <a:t>Stanford University</a:t>
            </a:r>
          </a:p>
          <a:p>
            <a:r>
              <a:rPr lang="en-US" sz="2400" dirty="0" smtClean="0">
                <a:solidFill>
                  <a:srgbClr val="0066CC"/>
                </a:solidFill>
              </a:rPr>
              <a:t>MIT</a:t>
            </a:r>
          </a:p>
          <a:p>
            <a:r>
              <a:rPr lang="en-US" sz="2400" dirty="0" smtClean="0">
                <a:solidFill>
                  <a:srgbClr val="0066CC"/>
                </a:solidFill>
              </a:rPr>
              <a:t>University of Pennsylvania</a:t>
            </a:r>
          </a:p>
          <a:p>
            <a:r>
              <a:rPr lang="en-US" sz="2400" dirty="0" smtClean="0">
                <a:solidFill>
                  <a:srgbClr val="0066CC"/>
                </a:solidFill>
              </a:rPr>
              <a:t>New York University</a:t>
            </a:r>
          </a:p>
          <a:p>
            <a:r>
              <a:rPr lang="en-US" sz="2400" dirty="0" smtClean="0">
                <a:solidFill>
                  <a:srgbClr val="0066CC"/>
                </a:solidFill>
              </a:rPr>
              <a:t>U C Berkeley</a:t>
            </a:r>
          </a:p>
          <a:p>
            <a:r>
              <a:rPr lang="en-US" sz="2400" dirty="0" smtClean="0">
                <a:solidFill>
                  <a:srgbClr val="0066CC"/>
                </a:solidFill>
              </a:rPr>
              <a:t>Columbia University</a:t>
            </a:r>
          </a:p>
          <a:p>
            <a:r>
              <a:rPr lang="en-US" sz="2400" dirty="0" smtClean="0">
                <a:solidFill>
                  <a:srgbClr val="0066CC"/>
                </a:solidFill>
              </a:rPr>
              <a:t>Duke University</a:t>
            </a:r>
          </a:p>
          <a:p>
            <a:r>
              <a:rPr lang="en-US" sz="2400" dirty="0">
                <a:solidFill>
                  <a:srgbClr val="0066CC"/>
                </a:solidFill>
              </a:rPr>
              <a:t>University of </a:t>
            </a:r>
            <a:r>
              <a:rPr lang="en-US" sz="2400" dirty="0" smtClean="0">
                <a:solidFill>
                  <a:srgbClr val="0066CC"/>
                </a:solidFill>
              </a:rPr>
              <a:t>Michigan</a:t>
            </a:r>
          </a:p>
          <a:p>
            <a:r>
              <a:rPr lang="en-US" sz="2400" dirty="0" smtClean="0">
                <a:solidFill>
                  <a:srgbClr val="0066CC"/>
                </a:solidFill>
              </a:rPr>
              <a:t>Asia </a:t>
            </a:r>
            <a:r>
              <a:rPr lang="en-US" sz="2400" dirty="0">
                <a:solidFill>
                  <a:srgbClr val="0066CC"/>
                </a:solidFill>
              </a:rPr>
              <a:t>Development Bank</a:t>
            </a:r>
          </a:p>
          <a:p>
            <a:pPr lvl="0"/>
            <a:endParaRPr lang="en-US" sz="2400" dirty="0">
              <a:solidFill>
                <a:srgbClr val="0066CC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27984" y="1357282"/>
            <a:ext cx="45720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Singapore University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err="1" smtClean="0">
                <a:solidFill>
                  <a:srgbClr val="0066CC"/>
                </a:solidFill>
                <a:latin typeface="+mn-lt"/>
                <a:ea typeface="+mn-ea"/>
              </a:rPr>
              <a:t>Nanyang</a:t>
            </a:r>
            <a:r>
              <a:rPr lang="en-US" sz="2400" kern="0" dirty="0" smtClean="0">
                <a:solidFill>
                  <a:srgbClr val="0066CC"/>
                </a:solidFill>
                <a:latin typeface="+mn-lt"/>
                <a:ea typeface="+mn-ea"/>
              </a:rPr>
              <a:t> Technology University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66CC"/>
                </a:solidFill>
              </a:rPr>
              <a:t>Chinese University of Hong Kong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Shanghai University of Finance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Economics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Nottingham Ningbo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Xi'an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Jiaotong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-Liverpool University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baseline="0" dirty="0" smtClean="0">
                <a:solidFill>
                  <a:srgbClr val="0066CC"/>
                </a:solidFill>
                <a:latin typeface="+mn-lt"/>
                <a:ea typeface="+mn-ea"/>
              </a:rPr>
              <a:t>……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34506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45" y="2631977"/>
            <a:ext cx="29718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CN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China Geo-Explorer</a:t>
            </a:r>
            <a:r>
              <a:rPr lang="en-US" altLang="zh-CN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2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An Integration of Data and Analysis for Spatial Studies</a:t>
            </a:r>
            <a:endParaRPr lang="zh-CN" altLang="en-US" sz="2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5106" name="Picture 3" descr="cdo_frontP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354138"/>
            <a:ext cx="152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520950"/>
            <a:ext cx="151447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8" name="Picture 9" descr="gis_provi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5335588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9" name="Picture 10" descr="gis_h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586288"/>
            <a:ext cx="129857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0" name="Picture 11" descr="gis_count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5018088"/>
            <a:ext cx="130651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1" name="Right Arrow 1"/>
          <p:cNvSpPr>
            <a:spLocks noChangeArrowheads="1"/>
          </p:cNvSpPr>
          <p:nvPr/>
        </p:nvSpPr>
        <p:spPr bwMode="auto">
          <a:xfrm>
            <a:off x="2893041" y="3449589"/>
            <a:ext cx="381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zh-CN" sz="1600" i="0" dirty="0"/>
          </a:p>
        </p:txBody>
      </p:sp>
      <p:sp>
        <p:nvSpPr>
          <p:cNvPr id="175112" name="TextBox 2"/>
          <p:cNvSpPr txBox="1">
            <a:spLocks noChangeArrowheads="1"/>
          </p:cNvSpPr>
          <p:nvPr/>
        </p:nvSpPr>
        <p:spPr bwMode="auto">
          <a:xfrm>
            <a:off x="563563" y="1058863"/>
            <a:ext cx="1371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600" b="1" i="0" dirty="0"/>
              <a:t>Statistics</a:t>
            </a:r>
          </a:p>
        </p:txBody>
      </p:sp>
      <p:sp>
        <p:nvSpPr>
          <p:cNvPr id="175113" name="TextBox 26"/>
          <p:cNvSpPr txBox="1">
            <a:spLocks noChangeArrowheads="1"/>
          </p:cNvSpPr>
          <p:nvPr/>
        </p:nvSpPr>
        <p:spPr bwMode="auto">
          <a:xfrm>
            <a:off x="1665288" y="4659313"/>
            <a:ext cx="1071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600" b="1" i="0" dirty="0"/>
              <a:t>GIS</a:t>
            </a:r>
          </a:p>
        </p:txBody>
      </p:sp>
      <p:sp>
        <p:nvSpPr>
          <p:cNvPr id="175114" name="TextBox 27"/>
          <p:cNvSpPr txBox="1">
            <a:spLocks noChangeArrowheads="1"/>
          </p:cNvSpPr>
          <p:nvPr/>
        </p:nvSpPr>
        <p:spPr bwMode="auto">
          <a:xfrm>
            <a:off x="393700" y="3478213"/>
            <a:ext cx="1371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600" b="1" i="0" dirty="0"/>
              <a:t>Census</a:t>
            </a:r>
          </a:p>
        </p:txBody>
      </p:sp>
      <p:sp>
        <p:nvSpPr>
          <p:cNvPr id="175115" name="Rounded Rectangle 3"/>
          <p:cNvSpPr>
            <a:spLocks noChangeArrowheads="1"/>
          </p:cNvSpPr>
          <p:nvPr/>
        </p:nvSpPr>
        <p:spPr bwMode="auto">
          <a:xfrm>
            <a:off x="357188" y="1046163"/>
            <a:ext cx="2616200" cy="56388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 sz="1600" i="0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228184" y="1046163"/>
            <a:ext cx="2877716" cy="5638800"/>
            <a:chOff x="6228184" y="1046163"/>
            <a:chExt cx="2877716" cy="5638800"/>
          </a:xfrm>
        </p:grpSpPr>
        <p:pic>
          <p:nvPicPr>
            <p:cNvPr id="175118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950" y="5453063"/>
              <a:ext cx="1790700" cy="110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19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5011738"/>
              <a:ext cx="1787525" cy="117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20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8288" y="1354138"/>
              <a:ext cx="1787525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21" name="Picture 7" descr="比较报表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2878138"/>
              <a:ext cx="1409700" cy="17018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122" name="Picture 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5363" y="3227388"/>
              <a:ext cx="1411287" cy="172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123" name="Right Arrow 24"/>
            <p:cNvSpPr>
              <a:spLocks noChangeArrowheads="1"/>
            </p:cNvSpPr>
            <p:nvPr/>
          </p:nvSpPr>
          <p:spPr bwMode="auto">
            <a:xfrm>
              <a:off x="6228184" y="3429000"/>
              <a:ext cx="381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 sz="1600" i="0" dirty="0"/>
            </a:p>
          </p:txBody>
        </p:sp>
        <p:sp>
          <p:nvSpPr>
            <p:cNvPr id="175124" name="TextBox 25"/>
            <p:cNvSpPr txBox="1">
              <a:spLocks noChangeArrowheads="1"/>
            </p:cNvSpPr>
            <p:nvPr/>
          </p:nvSpPr>
          <p:spPr bwMode="auto">
            <a:xfrm>
              <a:off x="6635750" y="1046163"/>
              <a:ext cx="13716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600" b="1" i="0" dirty="0"/>
                <a:t>Charts</a:t>
              </a:r>
            </a:p>
          </p:txBody>
        </p:sp>
        <p:sp>
          <p:nvSpPr>
            <p:cNvPr id="175125" name="TextBox 28"/>
            <p:cNvSpPr txBox="1">
              <a:spLocks noChangeArrowheads="1"/>
            </p:cNvSpPr>
            <p:nvPr/>
          </p:nvSpPr>
          <p:spPr bwMode="auto">
            <a:xfrm>
              <a:off x="6581775" y="4586288"/>
              <a:ext cx="13716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600" b="1" i="0" dirty="0"/>
                <a:t>Maps</a:t>
              </a:r>
            </a:p>
          </p:txBody>
        </p:sp>
        <p:sp>
          <p:nvSpPr>
            <p:cNvPr id="175126" name="TextBox 29"/>
            <p:cNvSpPr txBox="1">
              <a:spLocks noChangeArrowheads="1"/>
            </p:cNvSpPr>
            <p:nvPr/>
          </p:nvSpPr>
          <p:spPr bwMode="auto">
            <a:xfrm>
              <a:off x="6600825" y="2481263"/>
              <a:ext cx="13716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600" b="1" i="0" dirty="0"/>
                <a:t>Tables</a:t>
              </a:r>
            </a:p>
          </p:txBody>
        </p:sp>
        <p:sp>
          <p:nvSpPr>
            <p:cNvPr id="175127" name="TextBox 30"/>
            <p:cNvSpPr txBox="1">
              <a:spLocks noChangeArrowheads="1"/>
            </p:cNvSpPr>
            <p:nvPr/>
          </p:nvSpPr>
          <p:spPr bwMode="auto">
            <a:xfrm>
              <a:off x="7999413" y="2851150"/>
              <a:ext cx="11064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600" b="1" i="0" dirty="0"/>
                <a:t>Reports</a:t>
              </a:r>
            </a:p>
          </p:txBody>
        </p:sp>
        <p:sp>
          <p:nvSpPr>
            <p:cNvPr id="175128" name="Rounded Rectangle 32"/>
            <p:cNvSpPr>
              <a:spLocks noChangeArrowheads="1"/>
            </p:cNvSpPr>
            <p:nvPr/>
          </p:nvSpPr>
          <p:spPr bwMode="auto">
            <a:xfrm>
              <a:off x="6381750" y="1046163"/>
              <a:ext cx="2614613" cy="56388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altLang="zh-CN" sz="1600" i="0" dirty="0"/>
            </a:p>
          </p:txBody>
        </p:sp>
      </p:grp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2993124" y="1066103"/>
            <a:ext cx="1371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600" b="1" i="0" dirty="0" smtClean="0"/>
              <a:t>Data</a:t>
            </a:r>
            <a:endParaRPr lang="en-US" altLang="zh-CN" sz="1600" b="1" i="0" dirty="0"/>
          </a:p>
        </p:txBody>
      </p:sp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4974891" y="1059468"/>
            <a:ext cx="1371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600" b="1" i="0" dirty="0" smtClean="0"/>
              <a:t>Output</a:t>
            </a:r>
            <a:endParaRPr lang="en-US" altLang="zh-CN" sz="1600" b="1" i="0" dirty="0"/>
          </a:p>
        </p:txBody>
      </p:sp>
      <p:sp>
        <p:nvSpPr>
          <p:cNvPr id="28" name="Flowchart: Magnetic Disk 27"/>
          <p:cNvSpPr/>
          <p:nvPr/>
        </p:nvSpPr>
        <p:spPr>
          <a:xfrm>
            <a:off x="3553925" y="5339197"/>
            <a:ext cx="990600" cy="11430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Magnetic Disk 28"/>
          <p:cNvSpPr/>
          <p:nvPr/>
        </p:nvSpPr>
        <p:spPr>
          <a:xfrm>
            <a:off x="4801154" y="5339197"/>
            <a:ext cx="990600" cy="11430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621154" y="5816253"/>
            <a:ext cx="9233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chemeClr val="tx1"/>
                </a:solidFill>
                <a:latin typeface="Arial" charset="0"/>
              </a:rPr>
              <a:t>PySAL</a:t>
            </a:r>
            <a:endParaRPr lang="en-US" sz="1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" name="Rounded Rectangle 3"/>
          <p:cNvSpPr>
            <a:spLocks noChangeArrowheads="1"/>
          </p:cNvSpPr>
          <p:nvPr/>
        </p:nvSpPr>
        <p:spPr bwMode="auto">
          <a:xfrm>
            <a:off x="3279633" y="5183188"/>
            <a:ext cx="2770599" cy="13716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sz="800"/>
          </a:p>
        </p:txBody>
      </p:sp>
      <p:sp>
        <p:nvSpPr>
          <p:cNvPr id="33" name="TextBox 26"/>
          <p:cNvSpPr txBox="1">
            <a:spLocks noChangeArrowheads="1"/>
          </p:cNvSpPr>
          <p:nvPr/>
        </p:nvSpPr>
        <p:spPr bwMode="auto">
          <a:xfrm>
            <a:off x="4845921" y="5819698"/>
            <a:ext cx="9668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atin typeface="Arial" charset="0"/>
              </a:rPr>
              <a:t>StatGeo</a:t>
            </a:r>
            <a:endParaRPr lang="en-US" sz="1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" name="Right Arrow 1"/>
          <p:cNvSpPr>
            <a:spLocks noChangeArrowheads="1"/>
          </p:cNvSpPr>
          <p:nvPr/>
        </p:nvSpPr>
        <p:spPr bwMode="auto">
          <a:xfrm rot="16047937">
            <a:off x="4536228" y="4730983"/>
            <a:ext cx="523549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zh-CN" sz="1600" i="0"/>
          </a:p>
        </p:txBody>
      </p:sp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4999892" y="4793950"/>
            <a:ext cx="1371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600" b="1" i="0" dirty="0" smtClean="0"/>
              <a:t>Modeling</a:t>
            </a:r>
            <a:endParaRPr lang="en-US" altLang="zh-CN" sz="1600" b="1" i="0" dirty="0"/>
          </a:p>
        </p:txBody>
      </p:sp>
    </p:spTree>
    <p:extLst>
      <p:ext uri="{BB962C8B-B14F-4D97-AF65-F5344CB8AC3E}">
        <p14:creationId xmlns:p14="http://schemas.microsoft.com/office/powerpoint/2010/main" val="3401552177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5572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Report Analysis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3078286"/>
            <a:ext cx="2699791" cy="1626099"/>
            <a:chOff x="703972" y="1916832"/>
            <a:chExt cx="2175643" cy="1590787"/>
          </a:xfrm>
        </p:grpSpPr>
        <p:grpSp>
          <p:nvGrpSpPr>
            <p:cNvPr id="3" name="Group 1"/>
            <p:cNvGrpSpPr>
              <a:grpSpLocks/>
            </p:cNvGrpSpPr>
            <p:nvPr/>
          </p:nvGrpSpPr>
          <p:grpSpPr bwMode="auto">
            <a:xfrm>
              <a:off x="703972" y="1916832"/>
              <a:ext cx="2175643" cy="1590787"/>
              <a:chOff x="703972" y="1916832"/>
              <a:chExt cx="2175643" cy="1590787"/>
            </a:xfrm>
          </p:grpSpPr>
          <p:sp>
            <p:nvSpPr>
              <p:cNvPr id="32779" name="Rectangle 5"/>
              <p:cNvSpPr>
                <a:spLocks noChangeArrowheads="1"/>
              </p:cNvSpPr>
              <p:nvPr/>
            </p:nvSpPr>
            <p:spPr bwMode="auto">
              <a:xfrm>
                <a:off x="703972" y="1916832"/>
                <a:ext cx="2175643" cy="977097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780" name="TextBox 6"/>
              <p:cNvSpPr txBox="1">
                <a:spLocks noChangeArrowheads="1"/>
              </p:cNvSpPr>
              <p:nvPr/>
            </p:nvSpPr>
            <p:spPr bwMode="auto">
              <a:xfrm>
                <a:off x="703972" y="3265829"/>
                <a:ext cx="2067803" cy="2417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Select by administrative units</a:t>
                </a:r>
              </a:p>
            </p:txBody>
          </p:sp>
        </p:grpSp>
        <p:cxnSp>
          <p:nvCxnSpPr>
            <p:cNvPr id="4" name="Straight Arrow Connector 3"/>
            <p:cNvCxnSpPr/>
            <p:nvPr/>
          </p:nvCxnSpPr>
          <p:spPr>
            <a:xfrm>
              <a:off x="1766887" y="2924942"/>
              <a:ext cx="0" cy="3408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436805" y="1307586"/>
            <a:ext cx="3519571" cy="847656"/>
            <a:chOff x="5436096" y="805802"/>
            <a:chExt cx="3518991" cy="752760"/>
          </a:xfrm>
        </p:grpSpPr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5436096" y="1342538"/>
              <a:ext cx="1008112" cy="216024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32775" name="TextBox 12"/>
            <p:cNvSpPr txBox="1">
              <a:spLocks noChangeArrowheads="1"/>
            </p:cNvSpPr>
            <p:nvPr/>
          </p:nvSpPr>
          <p:spPr bwMode="auto">
            <a:xfrm>
              <a:off x="7092006" y="805802"/>
              <a:ext cx="1863081" cy="245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Spatial select </a:t>
              </a:r>
              <a:r>
                <a:rPr lang="en-US" sz="1200" b="1" dirty="0"/>
                <a:t>by map</a:t>
              </a:r>
            </a:p>
          </p:txBody>
        </p:sp>
        <p:cxnSp>
          <p:nvCxnSpPr>
            <p:cNvPr id="9" name="Straight Arrow Connector 8"/>
            <p:cNvCxnSpPr>
              <a:endCxn id="32775" idx="1"/>
            </p:cNvCxnSpPr>
            <p:nvPr/>
          </p:nvCxnSpPr>
          <p:spPr>
            <a:xfrm flipV="1">
              <a:off x="6443992" y="928797"/>
              <a:ext cx="648014" cy="3008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9116057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775"/>
            <a:ext cx="91440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8313" y="188913"/>
            <a:ext cx="82296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Location </a:t>
            </a:r>
            <a:r>
              <a:rPr lang="en-US" altLang="zh-CN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Analysis</a:t>
            </a:r>
            <a:endParaRPr lang="en-US" altLang="zh-CN" sz="32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1732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968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Trend Analysis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 cstate="print"/>
          <a:srcRect t="10141"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041727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Structural Analysis</a:t>
            </a:r>
            <a:endParaRPr lang="en-US" altLang="zh-CN" sz="36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1237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2988" y="188913"/>
            <a:ext cx="7499350" cy="863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Establishments Analysis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844539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0838"/>
            <a:ext cx="9144000" cy="41433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Space-Time Panel Data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2838"/>
            <a:ext cx="9144000" cy="5732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2922359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 Map</a:t>
            </a:r>
            <a:endParaRPr lang="zh-CN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9823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1196752"/>
            <a:ext cx="7696200" cy="550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400" b="1" dirty="0" smtClean="0"/>
              <a:t>Background</a:t>
            </a:r>
            <a:r>
              <a:rPr lang="en-US" altLang="zh-CN" sz="2400" dirty="0" smtClean="0"/>
              <a:t>: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b="0" dirty="0" smtClean="0"/>
              <a:t>Established </a:t>
            </a:r>
            <a:r>
              <a:rPr lang="en-US" altLang="zh-CN" sz="2400" b="0" dirty="0"/>
              <a:t>in </a:t>
            </a:r>
            <a:r>
              <a:rPr lang="en-US" altLang="zh-CN" sz="2400" b="0" dirty="0" smtClean="0"/>
              <a:t>1997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 smtClean="0"/>
              <a:t>Provide comprehensive and unique data from the government statistics, population Census and economic Census in China.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b="0" dirty="0" smtClean="0"/>
              <a:t>China Data Online service (with more than 200 institutional subscriptions worldwide):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 smtClean="0"/>
              <a:t>China Statistical Database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b="0" dirty="0" smtClean="0"/>
              <a:t>China Census Database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 smtClean="0"/>
              <a:t>China Spatial Database (China Geo-Explorer)</a:t>
            </a:r>
            <a:endParaRPr lang="en-US" altLang="zh-CN" sz="2400" b="0" dirty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990600" y="2286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10000"/>
              </a:spcBef>
              <a:defRPr/>
            </a:pPr>
            <a:endParaRPr kumimoji="1" lang="zh-CN" altLang="en-US" sz="280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38200" y="228600"/>
            <a:ext cx="7772400" cy="792162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Arial Black" pitchFamily="34" charset="0"/>
              </a:rPr>
              <a:t>A</a:t>
            </a:r>
            <a:r>
              <a:rPr lang="en-US" altLang="zh-CN" b="1" dirty="0" smtClean="0">
                <a:solidFill>
                  <a:srgbClr val="C00000"/>
                </a:solidFill>
                <a:latin typeface="Arial Black" pitchFamily="34" charset="0"/>
              </a:rPr>
              <a:t>bout China Data Center</a:t>
            </a:r>
            <a:endParaRPr lang="zh-CN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0640" y="940376"/>
            <a:ext cx="210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4572000"/>
            <a:ext cx="662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zh-CN" sz="2000" b="0" dirty="0" smtClean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altLang="zh-CN" sz="2000" b="0" dirty="0" smtClean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altLang="zh-CN" sz="2000" b="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99037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762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Multiple Outputs</a:t>
            </a: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" y="1016000"/>
            <a:ext cx="7078663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8138" y="1016000"/>
            <a:ext cx="56165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1331913"/>
            <a:ext cx="50292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082007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0838"/>
            <a:ext cx="9144000" cy="4143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Export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860800"/>
            <a:ext cx="444023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0657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71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58788" y="762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 Map Export</a:t>
            </a:r>
          </a:p>
        </p:txBody>
      </p:sp>
    </p:spTree>
    <p:extLst>
      <p:ext uri="{BB962C8B-B14F-4D97-AF65-F5344CB8AC3E}">
        <p14:creationId xmlns:p14="http://schemas.microsoft.com/office/powerpoint/2010/main" val="245143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16632"/>
            <a:ext cx="9144000" cy="990600"/>
          </a:xfrm>
        </p:spPr>
        <p:txBody>
          <a:bodyPr>
            <a:normAutofit/>
          </a:bodyPr>
          <a:lstStyle/>
          <a:p>
            <a:pPr marL="838200" indent="-838200" eaLnBrk="1" hangingPunct="1"/>
            <a:r>
              <a:rPr lang="en-US" sz="3600" b="1" dirty="0">
                <a:solidFill>
                  <a:srgbClr val="FF0000"/>
                </a:solidFill>
              </a:rPr>
              <a:t>US Geo-Explorer Service</a:t>
            </a:r>
            <a:endParaRPr lang="en-US" altLang="zh-CN" sz="3600" b="1" dirty="0" smtClean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" name="五边形 80"/>
          <p:cNvSpPr/>
          <p:nvPr/>
        </p:nvSpPr>
        <p:spPr>
          <a:xfrm rot="16200000">
            <a:off x="46348" y="5938428"/>
            <a:ext cx="914400" cy="21602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900" b="1" dirty="0" smtClean="0">
                <a:solidFill>
                  <a:schemeClr val="tx1"/>
                </a:solidFill>
              </a:rPr>
              <a:t>BLOCK</a:t>
            </a:r>
            <a:endParaRPr lang="en-US" altLang="zh-CN" sz="900" b="1" dirty="0">
              <a:solidFill>
                <a:schemeClr val="tx1"/>
              </a:solidFill>
            </a:endParaRPr>
          </a:p>
        </p:txBody>
      </p:sp>
      <p:sp>
        <p:nvSpPr>
          <p:cNvPr id="82" name="燕尾形 81"/>
          <p:cNvSpPr/>
          <p:nvPr/>
        </p:nvSpPr>
        <p:spPr>
          <a:xfrm rot="16200000">
            <a:off x="-100415" y="2340775"/>
            <a:ext cx="1182216" cy="190314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900" b="1" dirty="0" smtClean="0">
                <a:solidFill>
                  <a:schemeClr val="tx1"/>
                </a:solidFill>
              </a:rPr>
              <a:t>Metropolitan</a:t>
            </a:r>
            <a:endParaRPr lang="en-US" altLang="zh-CN" sz="900" b="1" dirty="0">
              <a:solidFill>
                <a:schemeClr val="tx1"/>
              </a:solidFill>
            </a:endParaRPr>
          </a:p>
        </p:txBody>
      </p:sp>
      <p:sp>
        <p:nvSpPr>
          <p:cNvPr id="83" name="燕尾形 82"/>
          <p:cNvSpPr/>
          <p:nvPr/>
        </p:nvSpPr>
        <p:spPr>
          <a:xfrm rot="16200000">
            <a:off x="90457" y="1357815"/>
            <a:ext cx="800472" cy="190314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900" b="1" dirty="0" smtClean="0">
                <a:solidFill>
                  <a:schemeClr val="tx1"/>
                </a:solidFill>
              </a:rPr>
              <a:t>State</a:t>
            </a:r>
            <a:endParaRPr lang="en-US" altLang="zh-CN" sz="900" b="1" dirty="0">
              <a:solidFill>
                <a:schemeClr val="tx1"/>
              </a:solidFill>
            </a:endParaRPr>
          </a:p>
        </p:txBody>
      </p:sp>
      <p:sp>
        <p:nvSpPr>
          <p:cNvPr id="84" name="燕尾形 83"/>
          <p:cNvSpPr/>
          <p:nvPr/>
        </p:nvSpPr>
        <p:spPr>
          <a:xfrm rot="16200000">
            <a:off x="84448" y="3308040"/>
            <a:ext cx="838200" cy="216024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900" b="1" dirty="0">
                <a:solidFill>
                  <a:schemeClr val="tx1"/>
                </a:solidFill>
              </a:rPr>
              <a:t>County</a:t>
            </a:r>
          </a:p>
        </p:txBody>
      </p:sp>
      <p:sp>
        <p:nvSpPr>
          <p:cNvPr id="85" name="燕尾形 84"/>
          <p:cNvSpPr/>
          <p:nvPr/>
        </p:nvSpPr>
        <p:spPr>
          <a:xfrm rot="16200000">
            <a:off x="32141" y="4224443"/>
            <a:ext cx="917104" cy="190314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900" b="1" dirty="0" err="1" smtClean="0">
                <a:solidFill>
                  <a:schemeClr val="tx1"/>
                </a:solidFill>
              </a:rPr>
              <a:t>CCD</a:t>
            </a:r>
            <a:endParaRPr lang="en-US" altLang="zh-CN" sz="900" b="1" dirty="0">
              <a:solidFill>
                <a:schemeClr val="tx1"/>
              </a:solidFill>
            </a:endParaRPr>
          </a:p>
        </p:txBody>
      </p:sp>
      <p:sp>
        <p:nvSpPr>
          <p:cNvPr id="4111" name="Text Box 55"/>
          <p:cNvSpPr txBox="1">
            <a:spLocks noChangeArrowheads="1"/>
          </p:cNvSpPr>
          <p:nvPr/>
        </p:nvSpPr>
        <p:spPr bwMode="auto">
          <a:xfrm>
            <a:off x="1043608" y="1196752"/>
            <a:ext cx="7643813" cy="4770537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zh-CN" sz="1600" b="1" dirty="0" smtClean="0"/>
              <a:t>Data Sources: </a:t>
            </a:r>
          </a:p>
          <a:p>
            <a:pPr>
              <a:spcBef>
                <a:spcPts val="0"/>
              </a:spcBef>
              <a:defRPr/>
            </a:pPr>
            <a:endParaRPr lang="en-US" altLang="zh-CN" sz="1600" b="1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altLang="zh-CN" sz="1600" dirty="0" smtClean="0"/>
              <a:t> Applied Geographic Solutions, Inc. (“AGS” - </a:t>
            </a:r>
            <a:r>
              <a:rPr lang="en-US" altLang="zh-CN" sz="1600" dirty="0" err="1" smtClean="0">
                <a:hlinkClick r:id="rId3"/>
              </a:rPr>
              <a:t>www.appliedgeographic.com</a:t>
            </a:r>
            <a:r>
              <a:rPr lang="en-US" altLang="zh-CN" sz="1600" dirty="0" smtClean="0"/>
              <a:t>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InfoGroup</a:t>
            </a:r>
            <a:r>
              <a:rPr lang="en-US" altLang="zh-CN" sz="1600" dirty="0" smtClean="0"/>
              <a:t>, Inc. (</a:t>
            </a:r>
            <a:r>
              <a:rPr lang="en-US" altLang="zh-CN" sz="1600" dirty="0" err="1" smtClean="0">
                <a:hlinkClick r:id="rId4"/>
              </a:rPr>
              <a:t>www.infogroup.com</a:t>
            </a:r>
            <a:r>
              <a:rPr lang="en-US" altLang="zh-CN" sz="1600" dirty="0" smtClean="0"/>
              <a:t>)</a:t>
            </a:r>
          </a:p>
          <a:p>
            <a:pPr>
              <a:spcBef>
                <a:spcPts val="0"/>
              </a:spcBef>
              <a:defRPr/>
            </a:pPr>
            <a:endParaRPr lang="en-US" altLang="zh-CN" sz="1600" b="1" dirty="0" smtClean="0"/>
          </a:p>
          <a:p>
            <a:pPr>
              <a:spcBef>
                <a:spcPts val="0"/>
              </a:spcBef>
              <a:defRPr/>
            </a:pPr>
            <a:r>
              <a:rPr lang="en-US" altLang="zh-CN" sz="1600" b="1" dirty="0" smtClean="0"/>
              <a:t>Data Coverage:</a:t>
            </a:r>
          </a:p>
          <a:p>
            <a:pPr>
              <a:spcBef>
                <a:spcPts val="0"/>
              </a:spcBef>
              <a:defRPr/>
            </a:pPr>
            <a:endParaRPr lang="en-US" altLang="zh-CN" sz="1600" b="1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altLang="zh-CN" sz="1600" b="1" dirty="0" smtClean="0"/>
              <a:t> Population Census </a:t>
            </a:r>
            <a:r>
              <a:rPr lang="en-US" altLang="zh-CN" sz="1600" dirty="0" smtClean="0"/>
              <a:t>(State, County, Tract, Block, Metropolitan, </a:t>
            </a:r>
            <a:r>
              <a:rPr lang="en-US" altLang="zh-CN" sz="1600" dirty="0" err="1" smtClean="0"/>
              <a:t>CCD</a:t>
            </a:r>
            <a:r>
              <a:rPr lang="en-US" altLang="zh-CN" sz="1600" dirty="0" smtClean="0"/>
              <a:t>, Place)</a:t>
            </a:r>
            <a:endParaRPr lang="en-US" altLang="zh-CN" sz="1600" b="1" dirty="0"/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sz="1600" dirty="0" smtClean="0"/>
              <a:t> Census 1970, 1980, 1990, 2000, 2010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sz="1600" dirty="0" smtClean="0"/>
              <a:t> American Community Survey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en-US" altLang="zh-CN" sz="160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altLang="zh-CN" sz="1600" b="1" dirty="0"/>
              <a:t> </a:t>
            </a:r>
            <a:r>
              <a:rPr lang="en-US" altLang="zh-CN" sz="1600" b="1" dirty="0" smtClean="0"/>
              <a:t>Economic Census </a:t>
            </a:r>
            <a:r>
              <a:rPr lang="en-US" altLang="zh-CN" sz="1600" dirty="0"/>
              <a:t>(State, County, </a:t>
            </a:r>
            <a:r>
              <a:rPr lang="en-US" altLang="zh-CN" sz="1600" dirty="0" smtClean="0"/>
              <a:t>Metropolitan)</a:t>
            </a:r>
            <a:endParaRPr lang="en-US" altLang="zh-CN" sz="1600" b="1" dirty="0"/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Annual Census reports from 1986 to current </a:t>
            </a:r>
          </a:p>
          <a:p>
            <a:pPr marL="285750" indent="-285750">
              <a:spcBef>
                <a:spcPts val="0"/>
              </a:spcBef>
              <a:defRPr/>
            </a:pPr>
            <a:endParaRPr lang="en-US" altLang="zh-CN" sz="1600" dirty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altLang="zh-CN" sz="1600" b="1" dirty="0" smtClean="0"/>
              <a:t> Establishments </a:t>
            </a:r>
            <a:r>
              <a:rPr lang="en-US" altLang="zh-CN" sz="1600" dirty="0"/>
              <a:t>(individual companies and organizations)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Firm level records for 2013 (85 fields)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sz="1600" dirty="0" smtClean="0"/>
              <a:t>Aggregated data by State, County, Tract, Block, Metropolitan, </a:t>
            </a:r>
            <a:r>
              <a:rPr lang="en-US" altLang="zh-CN" sz="1600" dirty="0" err="1" smtClean="0"/>
              <a:t>CCD</a:t>
            </a:r>
            <a:r>
              <a:rPr lang="en-US" altLang="zh-CN" sz="1600" dirty="0" smtClean="0"/>
              <a:t>, Place, ZIP (1997-2013) </a:t>
            </a:r>
            <a:endParaRPr lang="en-US" altLang="zh-CN" sz="1600" dirty="0"/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72" name="燕尾形 84"/>
          <p:cNvSpPr/>
          <p:nvPr/>
        </p:nvSpPr>
        <p:spPr>
          <a:xfrm rot="16200000">
            <a:off x="49145" y="5071535"/>
            <a:ext cx="883096" cy="190314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900" b="1" dirty="0" smtClean="0">
                <a:solidFill>
                  <a:schemeClr val="tx1"/>
                </a:solidFill>
              </a:rPr>
              <a:t>TRACT</a:t>
            </a:r>
            <a:endParaRPr lang="en-US" altLang="zh-CN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66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 Apply for a Trial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564904"/>
            <a:ext cx="7499350" cy="372048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66CC"/>
                </a:solidFill>
              </a:rPr>
              <a:t>China Data Center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66CC"/>
                </a:solidFill>
                <a:hlinkClick r:id="rId2"/>
              </a:rPr>
              <a:t>Chinadata@umich.edu</a:t>
            </a:r>
            <a:endParaRPr lang="en-US" dirty="0" smtClean="0">
              <a:solidFill>
                <a:srgbClr val="0066CC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66CC"/>
                </a:solidFill>
              </a:rPr>
              <a:t>(734)647-9610</a:t>
            </a:r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9477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Features of China Geo-Explorer</a:t>
            </a:r>
            <a:endParaRPr lang="en-US" altLang="zh-CN" sz="36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1" name="Rectangle 5"/>
          <p:cNvSpPr>
            <a:spLocks noRot="1" noChangeArrowheads="1"/>
          </p:cNvSpPr>
          <p:nvPr/>
        </p:nvSpPr>
        <p:spPr bwMode="auto">
          <a:xfrm>
            <a:off x="395536" y="1124744"/>
            <a:ext cx="8748464" cy="549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600" dirty="0" smtClean="0">
                <a:solidFill>
                  <a:srgbClr val="0066CC"/>
                </a:solidFill>
                <a:latin typeface="+mj-lt"/>
              </a:rPr>
              <a:t>Rich and Unique databases</a:t>
            </a:r>
            <a:endParaRPr lang="zh-CN" altLang="zh-CN" sz="2600" dirty="0" smtClean="0">
              <a:solidFill>
                <a:srgbClr val="0066CC"/>
              </a:solidFill>
              <a:latin typeface="+mj-lt"/>
            </a:endParaRP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600" dirty="0">
                <a:solidFill>
                  <a:srgbClr val="0066CC"/>
                </a:solidFill>
                <a:latin typeface="+mj-lt"/>
              </a:rPr>
              <a:t> Flexible Functions for Data </a:t>
            </a:r>
            <a:r>
              <a:rPr lang="en-US" altLang="zh-CN" sz="2600" dirty="0" smtClean="0">
                <a:solidFill>
                  <a:srgbClr val="0066CC"/>
                </a:solidFill>
                <a:latin typeface="+mj-lt"/>
              </a:rPr>
              <a:t>Selection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600" dirty="0" smtClean="0">
                <a:solidFill>
                  <a:srgbClr val="0066CC"/>
                </a:solidFill>
                <a:latin typeface="+mj-lt"/>
              </a:rPr>
              <a:t> </a:t>
            </a:r>
            <a:r>
              <a:rPr lang="en-US" altLang="zh-CN" sz="2600" dirty="0">
                <a:solidFill>
                  <a:srgbClr val="0066CC"/>
                </a:solidFill>
                <a:latin typeface="+mj-lt"/>
              </a:rPr>
              <a:t>Multiple Formats for Data </a:t>
            </a:r>
            <a:r>
              <a:rPr lang="en-US" altLang="zh-CN" sz="2600" dirty="0" smtClean="0">
                <a:solidFill>
                  <a:srgbClr val="0066CC"/>
                </a:solidFill>
                <a:latin typeface="+mj-lt"/>
              </a:rPr>
              <a:t>Export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600" dirty="0" smtClean="0">
                <a:solidFill>
                  <a:srgbClr val="0066CC"/>
                </a:solidFill>
                <a:latin typeface="+mj-lt"/>
              </a:rPr>
              <a:t> Easy and </a:t>
            </a:r>
            <a:r>
              <a:rPr lang="en-US" altLang="zh-CN" sz="2600" dirty="0">
                <a:solidFill>
                  <a:srgbClr val="0066CC"/>
                </a:solidFill>
                <a:latin typeface="+mj-lt"/>
              </a:rPr>
              <a:t>T</a:t>
            </a:r>
            <a:r>
              <a:rPr lang="en-US" altLang="zh-CN" sz="2600" dirty="0" smtClean="0">
                <a:solidFill>
                  <a:srgbClr val="0066CC"/>
                </a:solidFill>
                <a:latin typeface="+mj-lt"/>
              </a:rPr>
              <a:t>ime-saving Reports, Charts, and Maps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600" dirty="0" smtClean="0">
                <a:solidFill>
                  <a:srgbClr val="0066CC"/>
                </a:solidFill>
                <a:latin typeface="+mj-lt"/>
              </a:rPr>
              <a:t> Unlimited Data service from Limited databases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600" dirty="0">
                <a:solidFill>
                  <a:srgbClr val="0066CC"/>
                </a:solidFill>
                <a:latin typeface="+mj-lt"/>
              </a:rPr>
              <a:t> </a:t>
            </a:r>
            <a:r>
              <a:rPr lang="en-US" altLang="zh-CN" sz="2600" dirty="0" smtClean="0">
                <a:solidFill>
                  <a:srgbClr val="0066CC"/>
                </a:solidFill>
                <a:latin typeface="+mj-lt"/>
              </a:rPr>
              <a:t>Great </a:t>
            </a:r>
            <a:r>
              <a:rPr lang="en-US" altLang="zh-CN" sz="2600" dirty="0">
                <a:solidFill>
                  <a:srgbClr val="0066CC"/>
                </a:solidFill>
                <a:latin typeface="+mj-lt"/>
              </a:rPr>
              <a:t>V</a:t>
            </a:r>
            <a:r>
              <a:rPr lang="en-US" altLang="zh-CN" sz="2600" dirty="0" smtClean="0">
                <a:solidFill>
                  <a:srgbClr val="0066CC"/>
                </a:solidFill>
                <a:latin typeface="+mj-lt"/>
              </a:rPr>
              <a:t>alue for Affordable Prices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600" dirty="0" smtClean="0">
                <a:solidFill>
                  <a:srgbClr val="0066CC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60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No </a:t>
            </a:r>
            <a:r>
              <a:rPr lang="en-US" altLang="zh-CN" sz="2600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GIS skills needed for spatial analysis </a:t>
            </a:r>
            <a:r>
              <a:rPr lang="en-US" altLang="zh-CN" sz="260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and mapping</a:t>
            </a:r>
            <a:endParaRPr lang="en-US" altLang="zh-CN" sz="2600" dirty="0">
              <a:solidFill>
                <a:srgbClr val="FF0000"/>
              </a:solidFill>
              <a:latin typeface="+mj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altLang="zh-CN" sz="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6252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altLang="zh-CN" sz="3600" b="1" dirty="0" smtClean="0">
                <a:solidFill>
                  <a:srgbClr val="FF3300"/>
                </a:solidFill>
              </a:rPr>
              <a:t>Rich and Unique Databases</a:t>
            </a:r>
            <a:endParaRPr lang="zh-CN" altLang="zh-CN" sz="3600" b="1" dirty="0">
              <a:solidFill>
                <a:srgbClr val="FF3300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33400" y="1340768"/>
            <a:ext cx="8215064" cy="502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2" tIns="46402" rIns="92802" bIns="46402"/>
          <a:lstStyle/>
          <a:p>
            <a:pPr marL="342900" indent="-342900" defTabSz="922338">
              <a:buFontTx/>
              <a:buChar char="•"/>
            </a:pPr>
            <a:r>
              <a:rPr lang="en-US" altLang="zh-CN" sz="2400" dirty="0" smtClean="0">
                <a:solidFill>
                  <a:srgbClr val="0066CC"/>
                </a:solidFill>
              </a:rPr>
              <a:t>Government statistics at province, city, and county levels (1949 -)  </a:t>
            </a:r>
            <a:endParaRPr lang="en-US" altLang="zh-CN" sz="2400" dirty="0">
              <a:solidFill>
                <a:srgbClr val="0066CC"/>
              </a:solidFill>
            </a:endParaRPr>
          </a:p>
          <a:p>
            <a:pPr marL="342900" indent="-342900" defTabSz="922338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400" dirty="0" smtClean="0">
                <a:solidFill>
                  <a:srgbClr val="0066CC"/>
                </a:solidFill>
              </a:rPr>
              <a:t>Population Census data by province, city, county, and township (1953, 1964, 1982, 1990, 2000, 2010)</a:t>
            </a:r>
            <a:endParaRPr lang="en-US" altLang="zh-CN" sz="2400" dirty="0">
              <a:solidFill>
                <a:srgbClr val="0066CC"/>
              </a:solidFill>
            </a:endParaRPr>
          </a:p>
          <a:p>
            <a:pPr marL="342900" indent="-342900" defTabSz="922338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400" dirty="0" smtClean="0">
                <a:solidFill>
                  <a:srgbClr val="0066CC"/>
                </a:solidFill>
              </a:rPr>
              <a:t>Economic Census </a:t>
            </a:r>
            <a:r>
              <a:rPr lang="en-US" altLang="zh-CN" sz="2400" dirty="0">
                <a:solidFill>
                  <a:srgbClr val="0066CC"/>
                </a:solidFill>
              </a:rPr>
              <a:t>data by province, city, county, and </a:t>
            </a:r>
            <a:r>
              <a:rPr lang="en-US" altLang="zh-CN" sz="2400" dirty="0" smtClean="0">
                <a:solidFill>
                  <a:srgbClr val="0066CC"/>
                </a:solidFill>
              </a:rPr>
              <a:t>ZIP code (1995, 2001, 2004 and 2008)</a:t>
            </a:r>
            <a:endParaRPr lang="en-US" altLang="zh-CN" sz="2400" dirty="0">
              <a:solidFill>
                <a:srgbClr val="0066CC"/>
              </a:solidFill>
            </a:endParaRPr>
          </a:p>
          <a:p>
            <a:pPr marL="342900" indent="-342900" defTabSz="922338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400" dirty="0" smtClean="0">
                <a:solidFill>
                  <a:srgbClr val="0066CC"/>
                </a:solidFill>
              </a:rPr>
              <a:t>Firm level data with geo-referenced ZIP code locations (address, contact, ownership, industry, starting year, revenue and employee scales)</a:t>
            </a:r>
          </a:p>
          <a:p>
            <a:pPr marL="342900" indent="-342900" defTabSz="922338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400" dirty="0" smtClean="0">
                <a:solidFill>
                  <a:srgbClr val="0066CC"/>
                </a:solidFill>
              </a:rPr>
              <a:t>GIS maps of province, city, county, township, and ZIP code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89373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Flexible Functions for Data Selection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78874" cy="469160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66CC"/>
                </a:solidFill>
              </a:rPr>
              <a:t>Select data </a:t>
            </a:r>
            <a:r>
              <a:rPr lang="en-US" dirty="0">
                <a:solidFill>
                  <a:srgbClr val="0066CC"/>
                </a:solidFill>
              </a:rPr>
              <a:t>by administrative </a:t>
            </a:r>
            <a:r>
              <a:rPr lang="en-US" dirty="0" smtClean="0">
                <a:solidFill>
                  <a:srgbClr val="0066CC"/>
                </a:solidFill>
              </a:rPr>
              <a:t>units (province, city, county and township)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66CC"/>
                </a:solidFill>
              </a:rPr>
              <a:t>Select data by self-defined areas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66CC"/>
                </a:solidFill>
              </a:rPr>
              <a:t>Select data </a:t>
            </a:r>
            <a:r>
              <a:rPr lang="en-US" dirty="0">
                <a:solidFill>
                  <a:srgbClr val="0066CC"/>
                </a:solidFill>
              </a:rPr>
              <a:t>by X&amp;Y </a:t>
            </a:r>
            <a:r>
              <a:rPr lang="en-US" dirty="0" smtClean="0">
                <a:solidFill>
                  <a:srgbClr val="0066CC"/>
                </a:solidFill>
              </a:rPr>
              <a:t>locations</a:t>
            </a:r>
            <a:endParaRPr lang="en-US" dirty="0">
              <a:solidFill>
                <a:srgbClr val="0066CC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66CC"/>
                </a:solidFill>
              </a:rPr>
              <a:t>Select data with spatial tools from map</a:t>
            </a:r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37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Multiple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Formats </a:t>
            </a:r>
            <a:r>
              <a:rPr lang="en-US" altLang="zh-CN" sz="3600" b="1" dirty="0">
                <a:solidFill>
                  <a:srgbClr val="FF0000"/>
                </a:solidFill>
              </a:rPr>
              <a:t>for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Data Export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47800"/>
            <a:ext cx="8322890" cy="4800600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0066CC"/>
                </a:solidFill>
                <a:ea typeface="Tahoma" pitchFamily="34" charset="0"/>
                <a:cs typeface="Tahoma" pitchFamily="34" charset="0"/>
              </a:rPr>
              <a:t>Export data, report or maps to </a:t>
            </a:r>
            <a:r>
              <a:rPr lang="en-US" altLang="zh-CN" sz="2800" dirty="0">
                <a:solidFill>
                  <a:srgbClr val="0066CC"/>
                </a:solidFill>
                <a:ea typeface="Tahoma" pitchFamily="34" charset="0"/>
                <a:cs typeface="Tahoma" pitchFamily="34" charset="0"/>
              </a:rPr>
              <a:t>different </a:t>
            </a:r>
            <a:r>
              <a:rPr lang="en-US" altLang="zh-CN" sz="2800" dirty="0" smtClean="0">
                <a:solidFill>
                  <a:srgbClr val="0066CC"/>
                </a:solidFill>
                <a:ea typeface="Tahoma" pitchFamily="34" charset="0"/>
                <a:cs typeface="Tahoma" pitchFamily="34" charset="0"/>
              </a:rPr>
              <a:t>formats:</a:t>
            </a:r>
          </a:p>
          <a:p>
            <a:pPr lvl="1"/>
            <a:r>
              <a:rPr lang="en-US" altLang="zh-CN" sz="2400" dirty="0" smtClean="0">
                <a:solidFill>
                  <a:srgbClr val="0066CC"/>
                </a:solidFill>
                <a:ea typeface="Tahoma" pitchFamily="34" charset="0"/>
                <a:cs typeface="Tahoma" pitchFamily="34" charset="0"/>
              </a:rPr>
              <a:t>HTML</a:t>
            </a:r>
          </a:p>
          <a:p>
            <a:pPr lvl="1"/>
            <a:r>
              <a:rPr lang="en-US" altLang="zh-CN" sz="2400" dirty="0" smtClean="0">
                <a:solidFill>
                  <a:srgbClr val="0066CC"/>
                </a:solidFill>
                <a:ea typeface="Tahoma" pitchFamily="34" charset="0"/>
                <a:cs typeface="Tahoma" pitchFamily="34" charset="0"/>
              </a:rPr>
              <a:t>PDF</a:t>
            </a:r>
          </a:p>
          <a:p>
            <a:pPr lvl="1"/>
            <a:r>
              <a:rPr lang="en-US" altLang="zh-CN" sz="2400" dirty="0" smtClean="0">
                <a:solidFill>
                  <a:srgbClr val="0066CC"/>
                </a:solidFill>
                <a:ea typeface="Tahoma" pitchFamily="34" charset="0"/>
                <a:cs typeface="Tahoma" pitchFamily="34" charset="0"/>
              </a:rPr>
              <a:t>Excel</a:t>
            </a:r>
          </a:p>
          <a:p>
            <a:pPr lvl="1"/>
            <a:r>
              <a:rPr lang="en-US" altLang="zh-CN" sz="2400" dirty="0" smtClean="0">
                <a:solidFill>
                  <a:srgbClr val="0066CC"/>
                </a:solidFill>
                <a:ea typeface="Tahoma" pitchFamily="34" charset="0"/>
                <a:cs typeface="Tahoma" pitchFamily="34" charset="0"/>
              </a:rPr>
              <a:t>Word </a:t>
            </a:r>
          </a:p>
          <a:p>
            <a:pPr lvl="1"/>
            <a:r>
              <a:rPr lang="en-US" altLang="zh-CN" sz="2400" dirty="0" smtClean="0">
                <a:solidFill>
                  <a:srgbClr val="0066CC"/>
                </a:solidFill>
                <a:ea typeface="Tahoma" pitchFamily="34" charset="0"/>
                <a:cs typeface="Tahoma" pitchFamily="34" charset="0"/>
              </a:rPr>
              <a:t>GIS </a:t>
            </a:r>
            <a:r>
              <a:rPr lang="en-US" altLang="zh-CN" sz="2400" dirty="0">
                <a:solidFill>
                  <a:srgbClr val="0066CC"/>
                </a:solidFill>
                <a:ea typeface="Tahoma" pitchFamily="34" charset="0"/>
                <a:cs typeface="Tahoma" pitchFamily="34" charset="0"/>
              </a:rPr>
              <a:t>shape </a:t>
            </a:r>
            <a:r>
              <a:rPr lang="en-US" altLang="zh-CN" sz="2400" dirty="0" smtClean="0">
                <a:solidFill>
                  <a:srgbClr val="0066CC"/>
                </a:solidFill>
                <a:ea typeface="Tahoma" pitchFamily="34" charset="0"/>
                <a:cs typeface="Tahoma" pitchFamily="34" charset="0"/>
              </a:rPr>
              <a:t>file</a:t>
            </a:r>
            <a:endParaRPr lang="en-US" altLang="zh-CN" sz="2400" dirty="0">
              <a:solidFill>
                <a:srgbClr val="0066CC"/>
              </a:solidFill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68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zh-CN" sz="3000" b="1" dirty="0" smtClean="0">
                <a:solidFill>
                  <a:srgbClr val="FF0000"/>
                </a:solidFill>
              </a:rPr>
              <a:t>Easy and Time-saving Reports, Charts &amp; Maps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47800"/>
            <a:ext cx="8250882" cy="4800600"/>
          </a:xfrm>
        </p:spPr>
        <p:txBody>
          <a:bodyPr/>
          <a:lstStyle/>
          <a:p>
            <a:r>
              <a:rPr lang="en-US" dirty="0" smtClean="0">
                <a:solidFill>
                  <a:srgbClr val="0066CC"/>
                </a:solidFill>
              </a:rPr>
              <a:t>Reports (HTM, PDF, Excel, Word): </a:t>
            </a:r>
            <a:endParaRPr lang="en-US" dirty="0">
              <a:solidFill>
                <a:srgbClr val="0066CC"/>
              </a:solidFill>
            </a:endParaRPr>
          </a:p>
          <a:p>
            <a:pPr lvl="1"/>
            <a:r>
              <a:rPr lang="en-US" dirty="0">
                <a:solidFill>
                  <a:srgbClr val="0066CC"/>
                </a:solidFill>
              </a:rPr>
              <a:t>Pre-defined</a:t>
            </a:r>
          </a:p>
          <a:p>
            <a:pPr lvl="1"/>
            <a:r>
              <a:rPr lang="en-US" dirty="0">
                <a:solidFill>
                  <a:srgbClr val="0066CC"/>
                </a:solidFill>
              </a:rPr>
              <a:t>Customized reports</a:t>
            </a:r>
          </a:p>
          <a:p>
            <a:r>
              <a:rPr lang="en-US" dirty="0" smtClean="0">
                <a:solidFill>
                  <a:srgbClr val="0066CC"/>
                </a:solidFill>
              </a:rPr>
              <a:t>Charts:</a:t>
            </a:r>
          </a:p>
          <a:p>
            <a:pPr lvl="1"/>
            <a:r>
              <a:rPr lang="en-US" dirty="0" smtClean="0">
                <a:solidFill>
                  <a:srgbClr val="0066CC"/>
                </a:solidFill>
              </a:rPr>
              <a:t>Dynamic links to tables and maps</a:t>
            </a:r>
          </a:p>
          <a:p>
            <a:r>
              <a:rPr lang="en-US" dirty="0" smtClean="0">
                <a:solidFill>
                  <a:srgbClr val="0066CC"/>
                </a:solidFill>
              </a:rPr>
              <a:t>Maps</a:t>
            </a:r>
          </a:p>
          <a:p>
            <a:pPr lvl="1"/>
            <a:r>
              <a:rPr lang="en-US" dirty="0" smtClean="0">
                <a:solidFill>
                  <a:srgbClr val="0066CC"/>
                </a:solidFill>
              </a:rPr>
              <a:t>make maps for all or selected areas</a:t>
            </a:r>
          </a:p>
          <a:p>
            <a:pPr lvl="1"/>
            <a:r>
              <a:rPr lang="en-US" dirty="0" smtClean="0">
                <a:solidFill>
                  <a:srgbClr val="0066CC"/>
                </a:solidFill>
              </a:rPr>
              <a:t>Export to JPG or PDF files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66CC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457441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Unlimited data service from Limited databases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47800"/>
            <a:ext cx="8322890" cy="4800600"/>
          </a:xfrm>
        </p:spPr>
        <p:txBody>
          <a:bodyPr/>
          <a:lstStyle/>
          <a:p>
            <a:r>
              <a:rPr lang="en-US" dirty="0" smtClean="0">
                <a:solidFill>
                  <a:srgbClr val="0066CC"/>
                </a:solidFill>
              </a:rPr>
              <a:t>Unlimited data from different X&amp;Y locations and spatial ranges</a:t>
            </a:r>
          </a:p>
          <a:p>
            <a:r>
              <a:rPr lang="en-US" dirty="0" smtClean="0">
                <a:solidFill>
                  <a:srgbClr val="0066CC"/>
                </a:solidFill>
              </a:rPr>
              <a:t>Unlimited reports for selected provinces, cities, counties and townships</a:t>
            </a:r>
          </a:p>
          <a:p>
            <a:r>
              <a:rPr lang="en-US" dirty="0" smtClean="0">
                <a:solidFill>
                  <a:srgbClr val="0066CC"/>
                </a:solidFill>
              </a:rPr>
              <a:t>Unlimited charts for selected regions and industries</a:t>
            </a:r>
            <a:endParaRPr lang="en-US" dirty="0">
              <a:solidFill>
                <a:srgbClr val="0066CC"/>
              </a:solidFill>
            </a:endParaRPr>
          </a:p>
          <a:p>
            <a:r>
              <a:rPr lang="en-US" dirty="0" smtClean="0">
                <a:solidFill>
                  <a:srgbClr val="0066CC"/>
                </a:solidFill>
              </a:rPr>
              <a:t>Unlimited maps for selected regions and variables</a:t>
            </a:r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7170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Great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Value for Affordable Prices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66CC"/>
                </a:solidFill>
              </a:rPr>
              <a:t>China Geo-Explorer </a:t>
            </a:r>
            <a:r>
              <a:rPr lang="en-US" sz="2000" dirty="0" smtClean="0">
                <a:solidFill>
                  <a:srgbClr val="0066CC"/>
                </a:solidFill>
              </a:rPr>
              <a:t>offers more than 5,000 variables with a value of more than $500,000: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China </a:t>
            </a:r>
            <a:r>
              <a:rPr lang="en-US" sz="1600" dirty="0"/>
              <a:t>2010 Population Census Data with GIS Maps (Province, City, County and </a:t>
            </a:r>
            <a:r>
              <a:rPr lang="en-US" sz="1600" dirty="0" smtClean="0"/>
              <a:t>Township)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China </a:t>
            </a:r>
            <a:r>
              <a:rPr lang="en-US" sz="1600" dirty="0"/>
              <a:t>2000 Population Census Data with GIS Maps (Province, City, County and Township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China </a:t>
            </a:r>
            <a:r>
              <a:rPr lang="en-US" sz="1600" dirty="0"/>
              <a:t>2000/2010 Population Census Data with Comparable GIS Maps (Province, City and County)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China </a:t>
            </a:r>
            <a:r>
              <a:rPr lang="en-US" sz="1600" dirty="0"/>
              <a:t>Population GRID Data with Township Boundary Maps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China </a:t>
            </a:r>
            <a:r>
              <a:rPr lang="en-US" sz="1600" dirty="0"/>
              <a:t>Historical County Population Census Data with GIS Maps (1953, 1964, 1982, </a:t>
            </a:r>
            <a:r>
              <a:rPr lang="en-US" sz="1600" dirty="0" smtClean="0"/>
              <a:t>1990)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China </a:t>
            </a:r>
            <a:r>
              <a:rPr lang="en-US" sz="1600" dirty="0"/>
              <a:t>1995 Industrial Census Data with GIS Maps (Province, City, County and ZIP code)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China </a:t>
            </a:r>
            <a:r>
              <a:rPr lang="en-US" sz="1600" dirty="0"/>
              <a:t>2001 Basic Unit Census Data with GIS Maps (Province, City, County and ZIP code)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China </a:t>
            </a:r>
            <a:r>
              <a:rPr lang="en-US" sz="1600" dirty="0"/>
              <a:t>2004 Economic Census Data with GIS Maps (Province, City, County and ZIP code)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China </a:t>
            </a:r>
            <a:r>
              <a:rPr lang="en-US" sz="1600" dirty="0"/>
              <a:t>Firm Level Data with GIS Maps (more than 7 millions records)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China </a:t>
            </a:r>
            <a:r>
              <a:rPr lang="en-US" sz="1600" dirty="0" smtClean="0"/>
              <a:t>Province Statistical </a:t>
            </a:r>
            <a:r>
              <a:rPr lang="en-US" sz="1600" dirty="0"/>
              <a:t>Indicators with Maps (</a:t>
            </a:r>
            <a:r>
              <a:rPr lang="en-US" sz="1600" dirty="0" smtClean="0"/>
              <a:t>1949-</a:t>
            </a:r>
            <a:r>
              <a:rPr lang="en-US" sz="16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China City Statistical Indicators with Maps (1996-)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China County Statistical </a:t>
            </a:r>
            <a:r>
              <a:rPr lang="en-US" sz="1600" dirty="0"/>
              <a:t>Indicators with Maps (</a:t>
            </a:r>
            <a:r>
              <a:rPr lang="en-US" sz="1600" dirty="0" smtClean="0"/>
              <a:t>1997-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739829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3206</TotalTime>
  <Words>692</Words>
  <Application>Microsoft Office PowerPoint</Application>
  <PresentationFormat>Bildspel på skärmen (4:3)</PresentationFormat>
  <Paragraphs>179</Paragraphs>
  <Slides>24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4" baseType="lpstr">
      <vt:lpstr>宋体</vt:lpstr>
      <vt:lpstr>楷体</vt:lpstr>
      <vt:lpstr>Arial</vt:lpstr>
      <vt:lpstr>Arial Black</vt:lpstr>
      <vt:lpstr>Calibri</vt:lpstr>
      <vt:lpstr>Courier New</vt:lpstr>
      <vt:lpstr>Tahoma</vt:lpstr>
      <vt:lpstr>Verdana</vt:lpstr>
      <vt:lpstr>Wingdings</vt:lpstr>
      <vt:lpstr>Default Design</vt:lpstr>
      <vt:lpstr>An Introduction of China Geo-Explorers   Xiaosen Wang China Data Center University of Michigan   xiaosenw@umich.edu</vt:lpstr>
      <vt:lpstr>About China Data Center</vt:lpstr>
      <vt:lpstr>Features of China Geo-Explorer</vt:lpstr>
      <vt:lpstr>PowerPoint-presentation</vt:lpstr>
      <vt:lpstr>Flexible Functions for Data Selection</vt:lpstr>
      <vt:lpstr>Multiple Formats for Data Export</vt:lpstr>
      <vt:lpstr>Easy and Time-saving Reports, Charts &amp; Maps</vt:lpstr>
      <vt:lpstr>Unlimited data service from Limited databases</vt:lpstr>
      <vt:lpstr>Great Value for Affordable Prices</vt:lpstr>
      <vt:lpstr>Membership and Subscription</vt:lpstr>
      <vt:lpstr>List of Institutional Memberships</vt:lpstr>
      <vt:lpstr> China Geo-Explorer An Integration of Data and Analysis for Spatial Studies</vt:lpstr>
      <vt:lpstr>Report Analysis</vt:lpstr>
      <vt:lpstr>PowerPoint-presentation</vt:lpstr>
      <vt:lpstr>Trend Analysis</vt:lpstr>
      <vt:lpstr>PowerPoint-presentation</vt:lpstr>
      <vt:lpstr>Establishments Analysis</vt:lpstr>
      <vt:lpstr>Space-Time Panel Data</vt:lpstr>
      <vt:lpstr>Theme Map</vt:lpstr>
      <vt:lpstr>Multiple Outputs</vt:lpstr>
      <vt:lpstr>Data Export</vt:lpstr>
      <vt:lpstr>GIS Map Export</vt:lpstr>
      <vt:lpstr>US Geo-Explorer Service</vt:lpstr>
      <vt:lpstr>To Apply for a Trial</vt:lpstr>
    </vt:vector>
  </TitlesOfParts>
  <Company>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Center for Spatial Intelligence and Learning</dc:title>
  <dc:creator>cdc</dc:creator>
  <cp:lastModifiedBy>Olivier Höhn</cp:lastModifiedBy>
  <cp:revision>284</cp:revision>
  <dcterms:created xsi:type="dcterms:W3CDTF">2009-09-11T03:07:52Z</dcterms:created>
  <dcterms:modified xsi:type="dcterms:W3CDTF">2014-09-04T07:47:46Z</dcterms:modified>
</cp:coreProperties>
</file>