
<file path=[Content_Types].xml><?xml version="1.0" encoding="utf-8"?>
<Types xmlns="http://schemas.openxmlformats.org/package/2006/content-types">
  <Default Extension="tmp"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1"/>
  </p:notesMasterIdLst>
  <p:sldIdLst>
    <p:sldId id="256" r:id="rId2"/>
    <p:sldId id="257" r:id="rId3"/>
    <p:sldId id="259" r:id="rId4"/>
    <p:sldId id="260" r:id="rId5"/>
    <p:sldId id="261" r:id="rId6"/>
    <p:sldId id="262" r:id="rId7"/>
    <p:sldId id="263" r:id="rId8"/>
    <p:sldId id="264" r:id="rId9"/>
    <p:sldId id="287" r:id="rId10"/>
    <p:sldId id="289" r:id="rId11"/>
    <p:sldId id="265" r:id="rId12"/>
    <p:sldId id="288" r:id="rId13"/>
    <p:sldId id="266" r:id="rId14"/>
    <p:sldId id="267" r:id="rId15"/>
    <p:sldId id="268" r:id="rId16"/>
    <p:sldId id="273" r:id="rId17"/>
    <p:sldId id="291" r:id="rId18"/>
    <p:sldId id="270" r:id="rId19"/>
    <p:sldId id="274" r:id="rId20"/>
    <p:sldId id="292" r:id="rId21"/>
    <p:sldId id="271" r:id="rId22"/>
    <p:sldId id="272" r:id="rId23"/>
    <p:sldId id="275" r:id="rId24"/>
    <p:sldId id="293" r:id="rId25"/>
    <p:sldId id="276" r:id="rId26"/>
    <p:sldId id="277" r:id="rId27"/>
    <p:sldId id="284" r:id="rId28"/>
    <p:sldId id="285" r:id="rId29"/>
    <p:sldId id="286" r:id="rId30"/>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71048" autoAdjust="0"/>
  </p:normalViewPr>
  <p:slideViewPr>
    <p:cSldViewPr>
      <p:cViewPr>
        <p:scale>
          <a:sx n="70" d="100"/>
          <a:sy n="70" d="100"/>
        </p:scale>
        <p:origin x="-1374" y="21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2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34F9BA-DDAC-4207-856C-C40C5799AE77}" type="datetimeFigureOut">
              <a:rPr lang="de-DE" smtClean="0"/>
              <a:t>05.09.2013</a:t>
            </a:fld>
            <a:endParaRPr lang="de-D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EEBB7D-7359-4D04-91BC-31F421BDC829}" type="slidenum">
              <a:rPr lang="de-DE" smtClean="0"/>
              <a:t>‹#›</a:t>
            </a:fld>
            <a:endParaRPr lang="de-DE"/>
          </a:p>
        </p:txBody>
      </p:sp>
    </p:spTree>
    <p:extLst>
      <p:ext uri="{BB962C8B-B14F-4D97-AF65-F5344CB8AC3E}">
        <p14:creationId xmlns:p14="http://schemas.microsoft.com/office/powerpoint/2010/main" val="610539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documentation.abes.fr/sudoc/regles/Catalogage/Regles_NoticesAcquisition.htm" TargetMode="External"/><Relationship Id="rId3" Type="http://schemas.openxmlformats.org/officeDocument/2006/relationships/hyperlink" Target="http://documentation.abes.fr/sudoc/regles/Catalogage/richesseetcompletude.htm" TargetMode="External"/><Relationship Id="rId7" Type="http://schemas.openxmlformats.org/officeDocument/2006/relationships/hyperlink" Target="http://documentation.abes.fr/sudoc/regles/Catalogage/TraitementNotDerivees.htm" TargetMode="External"/><Relationship Id="rId12" Type="http://schemas.openxmlformats.org/officeDocument/2006/relationships/hyperlink" Target="http://documentation.abes.fr/sudoc/regles/Catalogage/Regles_TablesDeFusion.htm"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documentation.abes.fr/sudoc/regles/Catalogage/z44-063.htm" TargetMode="External"/><Relationship Id="rId11" Type="http://schemas.openxmlformats.org/officeDocument/2006/relationships/hyperlink" Target="http://documentation.abes.fr/sudoc/regles/Catalogage/Regles_Dedoublonnage.htm" TargetMode="External"/><Relationship Id="rId5" Type="http://schemas.openxmlformats.org/officeDocument/2006/relationships/hyperlink" Target="http://documentation.abes.fr/sudoc/regles/Catalogage/Regles_Z44-050.htm" TargetMode="External"/><Relationship Id="rId10" Type="http://schemas.openxmlformats.org/officeDocument/2006/relationships/hyperlink" Target="http://documentation.abes.fr/sudoc/regles/Catalogage/Regles_PlusDe3Auteurs.htm" TargetMode="External"/><Relationship Id="rId4" Type="http://schemas.openxmlformats.org/officeDocument/2006/relationships/hyperlink" Target="http://documentation.abes.fr/sudoc/regles/Catalogage/Regles_DemandesDeModifs.htm" TargetMode="External"/><Relationship Id="rId9" Type="http://schemas.openxmlformats.org/officeDocument/2006/relationships/hyperlink" Target="http://documentation.abes.fr/sudoc/regles/Catalogage/Classement.htm"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en.wikipedia.org/wiki/Collocation" TargetMode="External"/><Relationship Id="rId13" Type="http://schemas.openxmlformats.org/officeDocument/2006/relationships/hyperlink" Target="http://en.wikipedia.org/wiki/Authority_control" TargetMode="External"/><Relationship Id="rId3" Type="http://schemas.openxmlformats.org/officeDocument/2006/relationships/hyperlink" Target="http://en.wikipedia.org/wiki/Index_term" TargetMode="External"/><Relationship Id="rId7" Type="http://schemas.openxmlformats.org/officeDocument/2006/relationships/hyperlink" Target="http://en.wikipedia.org/wiki/Floruit" TargetMode="External"/><Relationship Id="rId12" Type="http://schemas.openxmlformats.org/officeDocument/2006/relationships/hyperlink" Target="http://en.wikipedia.org/wiki/International_Standard_Archival_Authority_Record" TargetMode="External"/><Relationship Id="rId17" Type="http://schemas.openxmlformats.org/officeDocument/2006/relationships/hyperlink" Target="http://en.wikipedia.org/wiki/Virtual_International_Authority_File" TargetMode="External"/><Relationship Id="rId2" Type="http://schemas.openxmlformats.org/officeDocument/2006/relationships/slide" Target="../slides/slide8.xml"/><Relationship Id="rId16" Type="http://schemas.openxmlformats.org/officeDocument/2006/relationships/hyperlink" Target="http://en.wikipedia.org/wiki/Universal_Authority_File" TargetMode="External"/><Relationship Id="rId1" Type="http://schemas.openxmlformats.org/officeDocument/2006/relationships/notesMaster" Target="../notesMasters/notesMaster1.xml"/><Relationship Id="rId6" Type="http://schemas.openxmlformats.org/officeDocument/2006/relationships/hyperlink" Target="http://en.wikipedia.org/wiki/Word-sense_disambiguation" TargetMode="External"/><Relationship Id="rId11" Type="http://schemas.openxmlformats.org/officeDocument/2006/relationships/hyperlink" Target="http://en.wikipedia.org/w/index.php?title=Authority_control&amp;action=edit&amp;section=1" TargetMode="External"/><Relationship Id="rId5" Type="http://schemas.openxmlformats.org/officeDocument/2006/relationships/hyperlink" Target="http://en.wikipedia.org/wiki/Library_and_information_science" TargetMode="External"/><Relationship Id="rId15" Type="http://schemas.openxmlformats.org/officeDocument/2006/relationships/hyperlink" Target="http://en.wikipedia.org/wiki/Encoded_Archival_Context" TargetMode="External"/><Relationship Id="rId10" Type="http://schemas.openxmlformats.org/officeDocument/2006/relationships/hyperlink" Target="http://en.wikipedia.org/wiki/Library_of_Congress_Subject_Headings" TargetMode="External"/><Relationship Id="rId4" Type="http://schemas.openxmlformats.org/officeDocument/2006/relationships/hyperlink" Target="http://en.wikipedia.org/wiki/Library_catalog" TargetMode="External"/><Relationship Id="rId9" Type="http://schemas.openxmlformats.org/officeDocument/2006/relationships/hyperlink" Target="http://en.wikipedia.org/wiki/Uniform_title" TargetMode="External"/><Relationship Id="rId14" Type="http://schemas.openxmlformats.org/officeDocument/2006/relationships/hyperlink" Target="http://en.wikipedia.org/wiki/Metadata_Authority_Description_Schema" TargetMode="Externa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www.loc.gov/marc/authority/" TargetMode="External"/><Relationship Id="rId3" Type="http://schemas.openxmlformats.org/officeDocument/2006/relationships/hyperlink" Target="http://www.loc.gov/marc/authority/ecadmulti.html" TargetMode="External"/><Relationship Id="rId7" Type="http://schemas.openxmlformats.org/officeDocument/2006/relationships/hyperlink" Target="http://www.loc.gov/marc/"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www.loc.gov/" TargetMode="External"/><Relationship Id="rId5" Type="http://schemas.openxmlformats.org/officeDocument/2006/relationships/hyperlink" Target="http://www.loc.gov/marc/specifications/spechome.html" TargetMode="External"/><Relationship Id="rId4" Type="http://schemas.openxmlformats.org/officeDocument/2006/relationships/hyperlink" Target="http://www.loc.gov/marc/authority/ecadcntf.html" TargetMode="External"/><Relationship Id="rId9" Type="http://schemas.openxmlformats.org/officeDocument/2006/relationships/hyperlink" Target="http://www.loc.gov/marc/authority/ad8xx.html"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a:p>
        </p:txBody>
      </p:sp>
      <p:sp>
        <p:nvSpPr>
          <p:cNvPr id="4" name="Slide Number Placeholder 3"/>
          <p:cNvSpPr>
            <a:spLocks noGrp="1"/>
          </p:cNvSpPr>
          <p:nvPr>
            <p:ph type="sldNum" sz="quarter" idx="10"/>
          </p:nvPr>
        </p:nvSpPr>
        <p:spPr/>
        <p:txBody>
          <a:bodyPr/>
          <a:lstStyle/>
          <a:p>
            <a:fld id="{F7EEBB7D-7359-4D04-91BC-31F421BDC829}" type="slidenum">
              <a:rPr lang="de-DE" smtClean="0"/>
              <a:t>1</a:t>
            </a:fld>
            <a:endParaRPr lang="de-DE"/>
          </a:p>
        </p:txBody>
      </p:sp>
    </p:spTree>
    <p:extLst>
      <p:ext uri="{BB962C8B-B14F-4D97-AF65-F5344CB8AC3E}">
        <p14:creationId xmlns:p14="http://schemas.microsoft.com/office/powerpoint/2010/main" val="9571205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sz="1200" kern="1200" dirty="0" smtClean="0">
                <a:solidFill>
                  <a:schemeClr val="tx1"/>
                </a:solidFill>
                <a:effectLst/>
                <a:latin typeface="+mn-lt"/>
                <a:ea typeface="+mn-ea"/>
                <a:cs typeface="+mn-cs"/>
              </a:rPr>
              <a:t> MAB2-TITEL Online-Kurzreferenz-Version Stand: November 2001</a:t>
            </a:r>
          </a:p>
          <a:p>
            <a:r>
              <a:rPr lang="de-DE" sz="1200" kern="1200" dirty="0" smtClean="0">
                <a:solidFill>
                  <a:schemeClr val="tx1"/>
                </a:solidFill>
                <a:effectLst/>
                <a:latin typeface="+mn-lt"/>
                <a:ea typeface="+mn-ea"/>
                <a:cs typeface="+mn-cs"/>
              </a:rPr>
              <a:t> </a:t>
            </a:r>
          </a:p>
          <a:p>
            <a:r>
              <a:rPr lang="de-DE" sz="1200" kern="1200" dirty="0" smtClean="0">
                <a:solidFill>
                  <a:schemeClr val="tx1"/>
                </a:solidFill>
                <a:effectLst/>
                <a:latin typeface="+mn-lt"/>
                <a:ea typeface="+mn-ea"/>
                <a:cs typeface="+mn-cs"/>
              </a:rPr>
              <a:t>          SATZKENNUNG</a:t>
            </a:r>
          </a:p>
          <a:p>
            <a:r>
              <a:rPr lang="de-DE" sz="1200" kern="1200" dirty="0" smtClean="0">
                <a:solidFill>
                  <a:schemeClr val="tx1"/>
                </a:solidFill>
                <a:effectLst/>
                <a:latin typeface="+mn-lt"/>
                <a:ea typeface="+mn-ea"/>
                <a:cs typeface="+mn-cs"/>
              </a:rPr>
              <a:t> </a:t>
            </a:r>
          </a:p>
          <a:p>
            <a:r>
              <a:rPr lang="de-DE" sz="1200" kern="1200" dirty="0" smtClean="0">
                <a:solidFill>
                  <a:schemeClr val="tx1"/>
                </a:solidFill>
                <a:effectLst/>
                <a:latin typeface="+mn-lt"/>
                <a:ea typeface="+mn-ea"/>
                <a:cs typeface="+mn-cs"/>
              </a:rPr>
              <a:t>001-088   SEGMENT 0--</a:t>
            </a:r>
          </a:p>
          <a:p>
            <a:r>
              <a:rPr lang="de-DE" sz="1200" kern="1200" dirty="0" smtClean="0">
                <a:solidFill>
                  <a:schemeClr val="tx1"/>
                </a:solidFill>
                <a:effectLst/>
                <a:latin typeface="+mn-lt"/>
                <a:ea typeface="+mn-ea"/>
                <a:cs typeface="+mn-cs"/>
              </a:rPr>
              <a:t> </a:t>
            </a:r>
          </a:p>
          <a:p>
            <a:r>
              <a:rPr lang="de-DE" sz="1200" kern="1200" dirty="0" smtClean="0">
                <a:solidFill>
                  <a:schemeClr val="tx1"/>
                </a:solidFill>
                <a:effectLst/>
                <a:latin typeface="+mn-lt"/>
                <a:ea typeface="+mn-ea"/>
                <a:cs typeface="+mn-cs"/>
              </a:rPr>
              <a:t>001-029   IDENTIFIKATIONSNUMMERN, DATUMS- UND VERSIONSANGABEN</a:t>
            </a:r>
          </a:p>
          <a:p>
            <a:r>
              <a:rPr lang="de-DE" sz="1200" kern="1200" dirty="0" smtClean="0">
                <a:solidFill>
                  <a:schemeClr val="tx1"/>
                </a:solidFill>
                <a:effectLst/>
                <a:latin typeface="+mn-lt"/>
                <a:ea typeface="+mn-ea"/>
                <a:cs typeface="+mn-cs"/>
              </a:rPr>
              <a:t>030-035   ALLGEMEINE VERARBEITUNGSTECHNISCHE ANGABEN</a:t>
            </a:r>
          </a:p>
          <a:p>
            <a:r>
              <a:rPr lang="de-DE" sz="1200" kern="1200" dirty="0" smtClean="0">
                <a:solidFill>
                  <a:schemeClr val="tx1"/>
                </a:solidFill>
                <a:effectLst/>
                <a:latin typeface="+mn-lt"/>
                <a:ea typeface="+mn-ea"/>
                <a:cs typeface="+mn-cs"/>
              </a:rPr>
              <a:t>036-049   ALLGEMEINE CODIERTE ANGABEN</a:t>
            </a:r>
          </a:p>
          <a:p>
            <a:r>
              <a:rPr lang="de-DE" sz="1200" kern="1200" dirty="0" smtClean="0">
                <a:solidFill>
                  <a:schemeClr val="tx1"/>
                </a:solidFill>
                <a:effectLst/>
                <a:latin typeface="+mn-lt"/>
                <a:ea typeface="+mn-ea"/>
                <a:cs typeface="+mn-cs"/>
              </a:rPr>
              <a:t>050-064   VEROEFFENTLICHUNGS- UND MATERIALSPEZIFISCHE ANGABEN</a:t>
            </a:r>
          </a:p>
          <a:p>
            <a:r>
              <a:rPr lang="de-DE" sz="1200" kern="1200" dirty="0" smtClean="0">
                <a:solidFill>
                  <a:schemeClr val="tx1"/>
                </a:solidFill>
                <a:effectLst/>
                <a:latin typeface="+mn-lt"/>
                <a:ea typeface="+mn-ea"/>
                <a:cs typeface="+mn-cs"/>
              </a:rPr>
              <a:t>070-075   ANWENDERSPEZIFISCHE DATEN UND CODES</a:t>
            </a:r>
          </a:p>
          <a:p>
            <a:r>
              <a:rPr lang="de-DE" sz="1200" kern="1200" dirty="0" smtClean="0">
                <a:solidFill>
                  <a:schemeClr val="tx1"/>
                </a:solidFill>
                <a:effectLst/>
                <a:latin typeface="+mn-lt"/>
                <a:ea typeface="+mn-ea"/>
                <a:cs typeface="+mn-cs"/>
              </a:rPr>
              <a:t>076-088   ANWENDERSPEZIFISCHE ANGABEN</a:t>
            </a:r>
          </a:p>
          <a:p>
            <a:r>
              <a:rPr lang="de-DE" sz="1200" kern="1200" dirty="0" smtClean="0">
                <a:solidFill>
                  <a:schemeClr val="tx1"/>
                </a:solidFill>
                <a:effectLst/>
                <a:latin typeface="+mn-lt"/>
                <a:ea typeface="+mn-ea"/>
                <a:cs typeface="+mn-cs"/>
              </a:rPr>
              <a:t>089-090   SEGMENT BANDANGABEN</a:t>
            </a:r>
          </a:p>
          <a:p>
            <a:r>
              <a:rPr lang="de-DE" sz="1200" kern="1200" dirty="0" smtClean="0">
                <a:solidFill>
                  <a:schemeClr val="tx1"/>
                </a:solidFill>
                <a:effectLst/>
                <a:latin typeface="+mn-lt"/>
                <a:ea typeface="+mn-ea"/>
                <a:cs typeface="+mn-cs"/>
              </a:rPr>
              <a:t> </a:t>
            </a:r>
          </a:p>
          <a:p>
            <a:r>
              <a:rPr lang="de-DE" sz="1200" kern="1200" dirty="0" smtClean="0">
                <a:solidFill>
                  <a:schemeClr val="tx1"/>
                </a:solidFill>
                <a:effectLst/>
                <a:latin typeface="+mn-lt"/>
                <a:ea typeface="+mn-ea"/>
                <a:cs typeface="+mn-cs"/>
              </a:rPr>
              <a:t>089       BANDANGABEN IN VORLAGEFORM</a:t>
            </a:r>
          </a:p>
          <a:p>
            <a:r>
              <a:rPr lang="de-DE" sz="1200" kern="1200" dirty="0" smtClean="0">
                <a:solidFill>
                  <a:schemeClr val="tx1"/>
                </a:solidFill>
                <a:effectLst/>
                <a:latin typeface="+mn-lt"/>
                <a:ea typeface="+mn-ea"/>
                <a:cs typeface="+mn-cs"/>
              </a:rPr>
              <a:t>          Indikator:</a:t>
            </a:r>
          </a:p>
          <a:p>
            <a:r>
              <a:rPr lang="de-DE" sz="1200" kern="1200" dirty="0" smtClean="0">
                <a:solidFill>
                  <a:schemeClr val="tx1"/>
                </a:solidFill>
                <a:effectLst/>
                <a:latin typeface="+mn-lt"/>
                <a:ea typeface="+mn-ea"/>
                <a:cs typeface="+mn-cs"/>
              </a:rPr>
              <a:t>          blank = nicht definiert</a:t>
            </a:r>
          </a:p>
          <a:p>
            <a:r>
              <a:rPr lang="de-DE" sz="1200" kern="1200" dirty="0" smtClean="0">
                <a:solidFill>
                  <a:schemeClr val="tx1"/>
                </a:solidFill>
                <a:effectLst/>
                <a:latin typeface="+mn-lt"/>
                <a:ea typeface="+mn-ea"/>
                <a:cs typeface="+mn-cs"/>
              </a:rPr>
              <a:t> 090       BANDANGABEN IN SORTIERFORM</a:t>
            </a:r>
          </a:p>
          <a:p>
            <a:r>
              <a:rPr lang="de-DE" sz="1200" kern="1200" dirty="0" smtClean="0">
                <a:solidFill>
                  <a:schemeClr val="tx1"/>
                </a:solidFill>
                <a:effectLst/>
                <a:latin typeface="+mn-lt"/>
                <a:ea typeface="+mn-ea"/>
                <a:cs typeface="+mn-cs"/>
              </a:rPr>
              <a:t>           Indikator:</a:t>
            </a:r>
          </a:p>
          <a:p>
            <a:r>
              <a:rPr lang="de-DE" sz="1200" kern="1200" dirty="0" smtClean="0">
                <a:solidFill>
                  <a:schemeClr val="tx1"/>
                </a:solidFill>
                <a:effectLst/>
                <a:latin typeface="+mn-lt"/>
                <a:ea typeface="+mn-ea"/>
                <a:cs typeface="+mn-cs"/>
              </a:rPr>
              <a:t>          blank = nicht definiert</a:t>
            </a:r>
          </a:p>
          <a:p>
            <a:endParaRPr lang="de-DE" sz="1200" kern="1200" dirty="0" smtClean="0">
              <a:solidFill>
                <a:schemeClr val="tx1"/>
              </a:solidFill>
              <a:effectLst/>
              <a:latin typeface="+mn-lt"/>
              <a:ea typeface="+mn-ea"/>
              <a:cs typeface="+mn-cs"/>
            </a:endParaRPr>
          </a:p>
          <a:p>
            <a:r>
              <a:rPr lang="de-DE" sz="1200" kern="1200" dirty="0" smtClean="0">
                <a:solidFill>
                  <a:schemeClr val="tx1"/>
                </a:solidFill>
                <a:effectLst/>
                <a:latin typeface="+mn-lt"/>
                <a:ea typeface="+mn-ea"/>
                <a:cs typeface="+mn-cs"/>
              </a:rPr>
              <a:t>1--       SEGMENT PERSONENNAMEN</a:t>
            </a:r>
          </a:p>
          <a:p>
            <a:r>
              <a:rPr lang="de-DE" sz="1200" kern="1200" dirty="0" smtClean="0">
                <a:solidFill>
                  <a:schemeClr val="tx1"/>
                </a:solidFill>
                <a:effectLst/>
                <a:latin typeface="+mn-lt"/>
                <a:ea typeface="+mn-ea"/>
                <a:cs typeface="+mn-cs"/>
              </a:rPr>
              <a:t>100       NAME DER 1. PERSON IN ANSETZUNGSFORM</a:t>
            </a:r>
          </a:p>
          <a:p>
            <a:r>
              <a:rPr lang="de-DE" sz="1200" kern="1200" dirty="0" smtClean="0">
                <a:solidFill>
                  <a:schemeClr val="tx1"/>
                </a:solidFill>
                <a:effectLst/>
                <a:latin typeface="+mn-lt"/>
                <a:ea typeface="+mn-ea"/>
                <a:cs typeface="+mn-cs"/>
              </a:rPr>
              <a:t>          Indikator:</a:t>
            </a:r>
          </a:p>
          <a:p>
            <a:r>
              <a:rPr lang="de-DE" sz="1200" kern="1200" dirty="0" smtClean="0">
                <a:solidFill>
                  <a:schemeClr val="tx1"/>
                </a:solidFill>
                <a:effectLst/>
                <a:latin typeface="+mn-lt"/>
                <a:ea typeface="+mn-ea"/>
                <a:cs typeface="+mn-cs"/>
              </a:rPr>
              <a:t>          blank = Name des 1. Verfassers</a:t>
            </a:r>
          </a:p>
          <a:p>
            <a:r>
              <a:rPr lang="de-DE" sz="1200" kern="1200" dirty="0" smtClean="0">
                <a:solidFill>
                  <a:schemeClr val="tx1"/>
                </a:solidFill>
                <a:effectLst/>
                <a:latin typeface="+mn-lt"/>
                <a:ea typeface="+mn-ea"/>
                <a:cs typeface="+mn-cs"/>
              </a:rPr>
              <a:t>                  Haupteintragung</a:t>
            </a:r>
          </a:p>
          <a:p>
            <a:r>
              <a:rPr lang="de-DE" sz="1200" kern="1200" dirty="0" smtClean="0">
                <a:solidFill>
                  <a:schemeClr val="tx1"/>
                </a:solidFill>
                <a:effectLst/>
                <a:latin typeface="+mn-lt"/>
                <a:ea typeface="+mn-ea"/>
                <a:cs typeface="+mn-cs"/>
              </a:rPr>
              <a:t>          b     = Name der 1. sonstigen beteiligten Person</a:t>
            </a:r>
          </a:p>
          <a:p>
            <a:r>
              <a:rPr lang="de-DE" sz="1200" kern="1200" dirty="0" smtClean="0">
                <a:solidFill>
                  <a:schemeClr val="tx1"/>
                </a:solidFill>
                <a:effectLst/>
                <a:latin typeface="+mn-lt"/>
                <a:ea typeface="+mn-ea"/>
                <a:cs typeface="+mn-cs"/>
              </a:rPr>
              <a:t>                  einteilige Nebeneintragung</a:t>
            </a:r>
          </a:p>
          <a:p>
            <a:r>
              <a:rPr lang="de-DE" sz="1200" kern="1200" dirty="0" smtClean="0">
                <a:solidFill>
                  <a:schemeClr val="tx1"/>
                </a:solidFill>
                <a:effectLst/>
                <a:latin typeface="+mn-lt"/>
                <a:ea typeface="+mn-ea"/>
                <a:cs typeface="+mn-cs"/>
              </a:rPr>
              <a:t>          c     = Name der 1. sonstigen beteiligten Person</a:t>
            </a:r>
          </a:p>
          <a:p>
            <a:r>
              <a:rPr lang="de-DE" sz="1200" kern="1200" dirty="0" smtClean="0">
                <a:solidFill>
                  <a:schemeClr val="tx1"/>
                </a:solidFill>
                <a:effectLst/>
                <a:latin typeface="+mn-lt"/>
                <a:ea typeface="+mn-ea"/>
                <a:cs typeface="+mn-cs"/>
              </a:rPr>
              <a:t>                  ein- und zweiteilige Nebeneintragung</a:t>
            </a:r>
          </a:p>
          <a:p>
            <a:r>
              <a:rPr lang="de-DE" sz="1200" kern="1200" dirty="0" smtClean="0">
                <a:solidFill>
                  <a:schemeClr val="tx1"/>
                </a:solidFill>
                <a:effectLst/>
                <a:latin typeface="+mn-lt"/>
                <a:ea typeface="+mn-ea"/>
                <a:cs typeface="+mn-cs"/>
              </a:rPr>
              <a:t>          f     = Name der 1. gefeierten Person</a:t>
            </a:r>
          </a:p>
          <a:p>
            <a:r>
              <a:rPr lang="de-DE" sz="1200" kern="1200" dirty="0" smtClean="0">
                <a:solidFill>
                  <a:schemeClr val="tx1"/>
                </a:solidFill>
                <a:effectLst/>
                <a:latin typeface="+mn-lt"/>
                <a:ea typeface="+mn-ea"/>
                <a:cs typeface="+mn-cs"/>
              </a:rPr>
              <a:t>                  zweiteilige  Nebeneintragung  mit  dem</a:t>
            </a:r>
          </a:p>
          <a:p>
            <a:r>
              <a:rPr lang="de-DE" sz="1200" kern="1200" dirty="0" smtClean="0">
                <a:solidFill>
                  <a:schemeClr val="tx1"/>
                </a:solidFill>
                <a:effectLst/>
                <a:latin typeface="+mn-lt"/>
                <a:ea typeface="+mn-ea"/>
                <a:cs typeface="+mn-cs"/>
              </a:rPr>
              <a:t>                  Formalsachtitel 'Festschrift'</a:t>
            </a:r>
          </a:p>
          <a:p>
            <a:r>
              <a:rPr lang="de-DE" sz="1200" kern="1200" dirty="0" smtClean="0">
                <a:solidFill>
                  <a:schemeClr val="tx1"/>
                </a:solidFill>
                <a:effectLst/>
                <a:latin typeface="+mn-lt"/>
                <a:ea typeface="+mn-ea"/>
                <a:cs typeface="+mn-cs"/>
              </a:rPr>
              <a:t>          e     = Name des 1. Interpreten</a:t>
            </a:r>
          </a:p>
          <a:p>
            <a:r>
              <a:rPr lang="de-DE" sz="1200" kern="1200" dirty="0" smtClean="0">
                <a:solidFill>
                  <a:schemeClr val="tx1"/>
                </a:solidFill>
                <a:effectLst/>
                <a:latin typeface="+mn-lt"/>
                <a:ea typeface="+mn-ea"/>
                <a:cs typeface="+mn-cs"/>
              </a:rPr>
              <a:t>                  einteilige Nebeneintragung</a:t>
            </a:r>
          </a:p>
          <a:p>
            <a:r>
              <a:rPr lang="de-DE" sz="1200" kern="1200" dirty="0" smtClean="0">
                <a:solidFill>
                  <a:schemeClr val="tx1"/>
                </a:solidFill>
                <a:effectLst/>
                <a:latin typeface="+mn-lt"/>
                <a:ea typeface="+mn-ea"/>
                <a:cs typeface="+mn-cs"/>
              </a:rPr>
              <a:t>101       VERWEISUNGSFORMEN ZUM NAMEN DER 1. PERSON</a:t>
            </a:r>
          </a:p>
          <a:p>
            <a:r>
              <a:rPr lang="de-DE" sz="1200" kern="1200" dirty="0" smtClean="0">
                <a:solidFill>
                  <a:schemeClr val="tx1"/>
                </a:solidFill>
                <a:effectLst/>
                <a:latin typeface="+mn-lt"/>
                <a:ea typeface="+mn-ea"/>
                <a:cs typeface="+mn-cs"/>
              </a:rPr>
              <a:t>          Indikator:</a:t>
            </a:r>
          </a:p>
          <a:p>
            <a:r>
              <a:rPr lang="de-DE" sz="1200" kern="1200" dirty="0" smtClean="0">
                <a:solidFill>
                  <a:schemeClr val="tx1"/>
                </a:solidFill>
                <a:effectLst/>
                <a:latin typeface="+mn-lt"/>
                <a:ea typeface="+mn-ea"/>
                <a:cs typeface="+mn-cs"/>
              </a:rPr>
              <a:t>          blank = nicht spezifiziert</a:t>
            </a:r>
          </a:p>
          <a:p>
            <a:r>
              <a:rPr lang="de-DE" sz="1200" kern="1200" dirty="0" smtClean="0">
                <a:solidFill>
                  <a:schemeClr val="tx1"/>
                </a:solidFill>
                <a:effectLst/>
                <a:latin typeface="+mn-lt"/>
                <a:ea typeface="+mn-ea"/>
                <a:cs typeface="+mn-cs"/>
              </a:rPr>
              <a:t>          a     = Pseudonym</a:t>
            </a:r>
          </a:p>
          <a:p>
            <a:r>
              <a:rPr lang="de-DE" sz="1200" kern="1200" dirty="0" smtClean="0">
                <a:solidFill>
                  <a:schemeClr val="tx1"/>
                </a:solidFill>
                <a:effectLst/>
                <a:latin typeface="+mn-lt"/>
                <a:ea typeface="+mn-ea"/>
                <a:cs typeface="+mn-cs"/>
              </a:rPr>
              <a:t>          b     = wirklicher Name</a:t>
            </a:r>
          </a:p>
          <a:p>
            <a:r>
              <a:rPr lang="de-DE" sz="1200" kern="1200" dirty="0" smtClean="0">
                <a:solidFill>
                  <a:schemeClr val="tx1"/>
                </a:solidFill>
                <a:effectLst/>
                <a:latin typeface="+mn-lt"/>
                <a:ea typeface="+mn-ea"/>
                <a:cs typeface="+mn-cs"/>
              </a:rPr>
              <a:t>          c     = frueherer Name</a:t>
            </a:r>
          </a:p>
          <a:p>
            <a:r>
              <a:rPr lang="de-DE" sz="1200" kern="1200" dirty="0" smtClean="0">
                <a:solidFill>
                  <a:schemeClr val="tx1"/>
                </a:solidFill>
                <a:effectLst/>
                <a:latin typeface="+mn-lt"/>
                <a:ea typeface="+mn-ea"/>
                <a:cs typeface="+mn-cs"/>
              </a:rPr>
              <a:t>          d     = spaeterer Name</a:t>
            </a:r>
          </a:p>
          <a:p>
            <a:r>
              <a:rPr lang="de-DE" sz="1200" kern="1200" dirty="0" smtClean="0">
                <a:solidFill>
                  <a:schemeClr val="tx1"/>
                </a:solidFill>
                <a:effectLst/>
                <a:latin typeface="+mn-lt"/>
                <a:ea typeface="+mn-ea"/>
                <a:cs typeface="+mn-cs"/>
              </a:rPr>
              <a:t>          z     = zusaetzliche, weitere Verweisungsform</a:t>
            </a:r>
          </a:p>
          <a:p>
            <a:r>
              <a:rPr lang="de-DE" sz="1200" kern="1200" dirty="0" smtClean="0">
                <a:solidFill>
                  <a:schemeClr val="tx1"/>
                </a:solidFill>
                <a:effectLst/>
                <a:latin typeface="+mn-lt"/>
                <a:ea typeface="+mn-ea"/>
                <a:cs typeface="+mn-cs"/>
              </a:rPr>
              <a:t>102       IDENTIFIKATIONSNUMMER  DES PERSONENNAMENSATZES DER</a:t>
            </a:r>
          </a:p>
          <a:p>
            <a:r>
              <a:rPr lang="de-DE" sz="1200" kern="1200" dirty="0" smtClean="0">
                <a:solidFill>
                  <a:schemeClr val="tx1"/>
                </a:solidFill>
                <a:effectLst/>
                <a:latin typeface="+mn-lt"/>
                <a:ea typeface="+mn-ea"/>
                <a:cs typeface="+mn-cs"/>
              </a:rPr>
              <a:t>          1. PERSON</a:t>
            </a:r>
          </a:p>
          <a:p>
            <a:r>
              <a:rPr lang="de-DE" sz="1200" kern="1200" dirty="0" smtClean="0">
                <a:solidFill>
                  <a:schemeClr val="tx1"/>
                </a:solidFill>
                <a:effectLst/>
                <a:latin typeface="+mn-lt"/>
                <a:ea typeface="+mn-ea"/>
                <a:cs typeface="+mn-cs"/>
              </a:rPr>
              <a:t>          Indikator:</a:t>
            </a:r>
          </a:p>
          <a:p>
            <a:r>
              <a:rPr lang="de-DE" sz="1200" kern="1200" dirty="0" smtClean="0">
                <a:solidFill>
                  <a:schemeClr val="tx1"/>
                </a:solidFill>
                <a:effectLst/>
                <a:latin typeface="+mn-lt"/>
                <a:ea typeface="+mn-ea"/>
                <a:cs typeface="+mn-cs"/>
              </a:rPr>
              <a:t>          blank = nicht spezifiziert</a:t>
            </a:r>
          </a:p>
          <a:p>
            <a:r>
              <a:rPr lang="de-DE" sz="1200" kern="1200" dirty="0" smtClean="0">
                <a:solidFill>
                  <a:schemeClr val="tx1"/>
                </a:solidFill>
                <a:effectLst/>
                <a:latin typeface="+mn-lt"/>
                <a:ea typeface="+mn-ea"/>
                <a:cs typeface="+mn-cs"/>
              </a:rPr>
              <a:t>          a     = Ueberregionale Identifikationsnummer</a:t>
            </a:r>
          </a:p>
          <a:p>
            <a:r>
              <a:rPr lang="de-DE" sz="1200" kern="1200" dirty="0" smtClean="0">
                <a:solidFill>
                  <a:schemeClr val="tx1"/>
                </a:solidFill>
                <a:effectLst/>
                <a:latin typeface="+mn-lt"/>
                <a:ea typeface="+mn-ea"/>
                <a:cs typeface="+mn-cs"/>
              </a:rPr>
              <a:t>          b     = Regionale Identifikationsnummer</a:t>
            </a:r>
          </a:p>
          <a:p>
            <a:r>
              <a:rPr lang="de-DE" sz="1200" kern="1200" dirty="0" smtClean="0">
                <a:solidFill>
                  <a:schemeClr val="tx1"/>
                </a:solidFill>
                <a:effectLst/>
                <a:latin typeface="+mn-lt"/>
                <a:ea typeface="+mn-ea"/>
                <a:cs typeface="+mn-cs"/>
              </a:rPr>
              <a:t>          c     = Lokale Identifikationsnummer ...</a:t>
            </a:r>
          </a:p>
          <a:p>
            <a:r>
              <a:rPr lang="de-DE" sz="1200" kern="1200" dirty="0" smtClean="0">
                <a:solidFill>
                  <a:schemeClr val="tx1"/>
                </a:solidFill>
                <a:effectLst/>
                <a:latin typeface="+mn-lt"/>
                <a:ea typeface="+mn-ea"/>
                <a:cs typeface="+mn-cs"/>
              </a:rPr>
              <a:t> </a:t>
            </a:r>
          </a:p>
          <a:p>
            <a:r>
              <a:rPr lang="de-DE" sz="1200" kern="1200" dirty="0" smtClean="0">
                <a:solidFill>
                  <a:schemeClr val="tx1"/>
                </a:solidFill>
                <a:effectLst/>
                <a:latin typeface="+mn-lt"/>
                <a:ea typeface="+mn-ea"/>
                <a:cs typeface="+mn-cs"/>
              </a:rPr>
              <a:t> 2--       SEGMENT KOERPERSCHAFTSNAMEN </a:t>
            </a:r>
          </a:p>
          <a:p>
            <a:r>
              <a:rPr lang="de-DE" sz="1200" kern="1200" dirty="0" smtClean="0">
                <a:solidFill>
                  <a:schemeClr val="tx1"/>
                </a:solidFill>
                <a:effectLst/>
                <a:latin typeface="+mn-lt"/>
                <a:ea typeface="+mn-ea"/>
                <a:cs typeface="+mn-cs"/>
              </a:rPr>
              <a:t>200       NAME DER 1. KOERPERSCHAFT IN ANSETZUNGSFORM </a:t>
            </a:r>
          </a:p>
          <a:p>
            <a:r>
              <a:rPr lang="de-DE" sz="1200" kern="1200" dirty="0" smtClean="0">
                <a:solidFill>
                  <a:schemeClr val="tx1"/>
                </a:solidFill>
                <a:effectLst/>
                <a:latin typeface="+mn-lt"/>
                <a:ea typeface="+mn-ea"/>
                <a:cs typeface="+mn-cs"/>
              </a:rPr>
              <a:t>          Indikator:</a:t>
            </a:r>
          </a:p>
          <a:p>
            <a:r>
              <a:rPr lang="de-DE" sz="1200" kern="1200" dirty="0" smtClean="0">
                <a:solidFill>
                  <a:schemeClr val="tx1"/>
                </a:solidFill>
                <a:effectLst/>
                <a:latin typeface="+mn-lt"/>
                <a:ea typeface="+mn-ea"/>
                <a:cs typeface="+mn-cs"/>
              </a:rPr>
              <a:t>          blank = Name des 1. Urhebers</a:t>
            </a:r>
          </a:p>
          <a:p>
            <a:r>
              <a:rPr lang="de-DE" sz="1200" kern="1200" dirty="0" smtClean="0">
                <a:solidFill>
                  <a:schemeClr val="tx1"/>
                </a:solidFill>
                <a:effectLst/>
                <a:latin typeface="+mn-lt"/>
                <a:ea typeface="+mn-ea"/>
                <a:cs typeface="+mn-cs"/>
              </a:rPr>
              <a:t>                  Haupteintragung</a:t>
            </a:r>
          </a:p>
          <a:p>
            <a:r>
              <a:rPr lang="de-DE" sz="1200" kern="1200" dirty="0" smtClean="0">
                <a:solidFill>
                  <a:schemeClr val="tx1"/>
                </a:solidFill>
                <a:effectLst/>
                <a:latin typeface="+mn-lt"/>
                <a:ea typeface="+mn-ea"/>
                <a:cs typeface="+mn-cs"/>
              </a:rPr>
              <a:t>          b     = Name des 1. Urhebers oder der 1. sonstigen</a:t>
            </a:r>
          </a:p>
          <a:p>
            <a:r>
              <a:rPr lang="de-DE" sz="1200" kern="1200" dirty="0" smtClean="0">
                <a:solidFill>
                  <a:schemeClr val="tx1"/>
                </a:solidFill>
                <a:effectLst/>
                <a:latin typeface="+mn-lt"/>
                <a:ea typeface="+mn-ea"/>
                <a:cs typeface="+mn-cs"/>
              </a:rPr>
              <a:t>                  beteiligten Koerperschaft</a:t>
            </a:r>
          </a:p>
          <a:p>
            <a:r>
              <a:rPr lang="de-DE" sz="1200" kern="1200" dirty="0" smtClean="0">
                <a:solidFill>
                  <a:schemeClr val="tx1"/>
                </a:solidFill>
                <a:effectLst/>
                <a:latin typeface="+mn-lt"/>
                <a:ea typeface="+mn-ea"/>
                <a:cs typeface="+mn-cs"/>
              </a:rPr>
              <a:t>                  einteilige Nebeneintragung</a:t>
            </a:r>
          </a:p>
          <a:p>
            <a:r>
              <a:rPr lang="de-DE" sz="1200" kern="1200" dirty="0" smtClean="0">
                <a:solidFill>
                  <a:schemeClr val="tx1"/>
                </a:solidFill>
                <a:effectLst/>
                <a:latin typeface="+mn-lt"/>
                <a:ea typeface="+mn-ea"/>
                <a:cs typeface="+mn-cs"/>
              </a:rPr>
              <a:t>          c     = Name des 1. Urhebers oder der 1. sonstigen</a:t>
            </a:r>
          </a:p>
          <a:p>
            <a:r>
              <a:rPr lang="de-DE" sz="1200" kern="1200" dirty="0" smtClean="0">
                <a:solidFill>
                  <a:schemeClr val="tx1"/>
                </a:solidFill>
                <a:effectLst/>
                <a:latin typeface="+mn-lt"/>
                <a:ea typeface="+mn-ea"/>
                <a:cs typeface="+mn-cs"/>
              </a:rPr>
              <a:t>                  beteiligten Koerperschaft</a:t>
            </a:r>
          </a:p>
          <a:p>
            <a:r>
              <a:rPr lang="de-DE" sz="1200" kern="1200" dirty="0" smtClean="0">
                <a:solidFill>
                  <a:schemeClr val="tx1"/>
                </a:solidFill>
                <a:effectLst/>
                <a:latin typeface="+mn-lt"/>
                <a:ea typeface="+mn-ea"/>
                <a:cs typeface="+mn-cs"/>
              </a:rPr>
              <a:t>                  ein- und zweiteilige Nebeneintragung</a:t>
            </a:r>
          </a:p>
          <a:p>
            <a:r>
              <a:rPr lang="de-DE" sz="1200" kern="1200" dirty="0" smtClean="0">
                <a:solidFill>
                  <a:schemeClr val="tx1"/>
                </a:solidFill>
                <a:effectLst/>
                <a:latin typeface="+mn-lt"/>
                <a:ea typeface="+mn-ea"/>
                <a:cs typeface="+mn-cs"/>
              </a:rPr>
              <a:t>          e     = Name des 1. Interpreten</a:t>
            </a:r>
          </a:p>
          <a:p>
            <a:r>
              <a:rPr lang="de-DE" sz="1200" kern="1200" dirty="0" smtClean="0">
                <a:solidFill>
                  <a:schemeClr val="tx1"/>
                </a:solidFill>
                <a:effectLst/>
                <a:latin typeface="+mn-lt"/>
                <a:ea typeface="+mn-ea"/>
                <a:cs typeface="+mn-cs"/>
              </a:rPr>
              <a:t>                  einteilige Nebeneintragung</a:t>
            </a:r>
          </a:p>
          <a:p>
            <a:r>
              <a:rPr lang="de-DE" sz="1200" kern="1200" dirty="0" smtClean="0">
                <a:solidFill>
                  <a:schemeClr val="tx1"/>
                </a:solidFill>
                <a:effectLst/>
                <a:latin typeface="+mn-lt"/>
                <a:ea typeface="+mn-ea"/>
                <a:cs typeface="+mn-cs"/>
              </a:rPr>
              <a:t> 201       VERWEISUNGSFORMEN ZUM NAMEN DER 1. KOERPERSCHAFT</a:t>
            </a:r>
          </a:p>
          <a:p>
            <a:r>
              <a:rPr lang="de-DE" sz="1200" kern="1200" dirty="0" smtClean="0">
                <a:solidFill>
                  <a:schemeClr val="tx1"/>
                </a:solidFill>
                <a:effectLst/>
                <a:latin typeface="+mn-lt"/>
                <a:ea typeface="+mn-ea"/>
                <a:cs typeface="+mn-cs"/>
              </a:rPr>
              <a:t>          Indikator:</a:t>
            </a:r>
          </a:p>
          <a:p>
            <a:r>
              <a:rPr lang="de-DE" sz="1200" kern="1200" dirty="0" smtClean="0">
                <a:solidFill>
                  <a:schemeClr val="tx1"/>
                </a:solidFill>
                <a:effectLst/>
                <a:latin typeface="+mn-lt"/>
                <a:ea typeface="+mn-ea"/>
                <a:cs typeface="+mn-cs"/>
              </a:rPr>
              <a:t>          blank = nicht spezifiziert</a:t>
            </a:r>
          </a:p>
          <a:p>
            <a:r>
              <a:rPr lang="de-DE" sz="1200" kern="1200" dirty="0" smtClean="0">
                <a:solidFill>
                  <a:schemeClr val="tx1"/>
                </a:solidFill>
                <a:effectLst/>
                <a:latin typeface="+mn-lt"/>
                <a:ea typeface="+mn-ea"/>
                <a:cs typeface="+mn-cs"/>
              </a:rPr>
              <a:t>          z     = weitere, zusaetzliche Verweisungsform</a:t>
            </a:r>
          </a:p>
          <a:p>
            <a:r>
              <a:rPr lang="de-DE" sz="1200" kern="1200" dirty="0" smtClean="0">
                <a:solidFill>
                  <a:schemeClr val="tx1"/>
                </a:solidFill>
                <a:effectLst/>
                <a:latin typeface="+mn-lt"/>
                <a:ea typeface="+mn-ea"/>
                <a:cs typeface="+mn-cs"/>
              </a:rPr>
              <a:t>202       IDENTIFIKATIONSNUMMER DES KOERPERSCHAFTSNAMENSATZES DER</a:t>
            </a:r>
          </a:p>
          <a:p>
            <a:r>
              <a:rPr lang="de-DE" sz="1200" kern="1200" dirty="0" smtClean="0">
                <a:solidFill>
                  <a:schemeClr val="tx1"/>
                </a:solidFill>
                <a:effectLst/>
                <a:latin typeface="+mn-lt"/>
                <a:ea typeface="+mn-ea"/>
                <a:cs typeface="+mn-cs"/>
              </a:rPr>
              <a:t>          1. KOERPERSCHAFT</a:t>
            </a:r>
          </a:p>
          <a:p>
            <a:r>
              <a:rPr lang="de-DE" sz="1200" kern="1200" dirty="0" smtClean="0">
                <a:solidFill>
                  <a:schemeClr val="tx1"/>
                </a:solidFill>
                <a:effectLst/>
                <a:latin typeface="+mn-lt"/>
                <a:ea typeface="+mn-ea"/>
                <a:cs typeface="+mn-cs"/>
              </a:rPr>
              <a:t>          Indikator:</a:t>
            </a:r>
          </a:p>
          <a:p>
            <a:r>
              <a:rPr lang="de-DE" sz="1200" kern="1200" dirty="0" smtClean="0">
                <a:solidFill>
                  <a:schemeClr val="tx1"/>
                </a:solidFill>
                <a:effectLst/>
                <a:latin typeface="+mn-lt"/>
                <a:ea typeface="+mn-ea"/>
                <a:cs typeface="+mn-cs"/>
              </a:rPr>
              <a:t>          blank = nicht definiert</a:t>
            </a:r>
          </a:p>
          <a:p>
            <a:r>
              <a:rPr lang="de-DE" sz="1200" kern="1200" dirty="0" smtClean="0">
                <a:solidFill>
                  <a:schemeClr val="tx1"/>
                </a:solidFill>
                <a:effectLst/>
                <a:latin typeface="+mn-lt"/>
                <a:ea typeface="+mn-ea"/>
                <a:cs typeface="+mn-cs"/>
              </a:rPr>
              <a:t>          a     = Ueberregionale Identifikationsnummer</a:t>
            </a:r>
          </a:p>
          <a:p>
            <a:r>
              <a:rPr lang="de-DE" sz="1200" kern="1200" dirty="0" smtClean="0">
                <a:solidFill>
                  <a:schemeClr val="tx1"/>
                </a:solidFill>
                <a:effectLst/>
                <a:latin typeface="+mn-lt"/>
                <a:ea typeface="+mn-ea"/>
                <a:cs typeface="+mn-cs"/>
              </a:rPr>
              <a:t>          b     = Regionale Identifikationsnummer</a:t>
            </a:r>
          </a:p>
          <a:p>
            <a:r>
              <a:rPr lang="de-DE" sz="1200" kern="1200" dirty="0" smtClean="0">
                <a:solidFill>
                  <a:schemeClr val="tx1"/>
                </a:solidFill>
                <a:effectLst/>
                <a:latin typeface="+mn-lt"/>
                <a:ea typeface="+mn-ea"/>
                <a:cs typeface="+mn-cs"/>
              </a:rPr>
              <a:t>          c     = Lokale Identifikationsnummer</a:t>
            </a:r>
          </a:p>
          <a:p>
            <a:endParaRPr lang="de-DE" sz="1200" kern="1200" dirty="0" smtClean="0">
              <a:solidFill>
                <a:schemeClr val="tx1"/>
              </a:solidFill>
              <a:effectLst/>
              <a:latin typeface="+mn-lt"/>
              <a:ea typeface="+mn-ea"/>
              <a:cs typeface="+mn-cs"/>
            </a:endParaRPr>
          </a:p>
          <a:p>
            <a:r>
              <a:rPr lang="de-DE" sz="1200" kern="1200" dirty="0" smtClean="0">
                <a:solidFill>
                  <a:schemeClr val="tx1"/>
                </a:solidFill>
                <a:effectLst/>
                <a:latin typeface="+mn-lt"/>
                <a:ea typeface="+mn-ea"/>
                <a:cs typeface="+mn-cs"/>
              </a:rPr>
              <a:t>...</a:t>
            </a:r>
          </a:p>
          <a:p>
            <a:endParaRPr lang="de-DE" dirty="0"/>
          </a:p>
        </p:txBody>
      </p:sp>
      <p:sp>
        <p:nvSpPr>
          <p:cNvPr id="4" name="Slide Number Placeholder 3"/>
          <p:cNvSpPr>
            <a:spLocks noGrp="1"/>
          </p:cNvSpPr>
          <p:nvPr>
            <p:ph type="sldNum" sz="quarter" idx="10"/>
          </p:nvPr>
        </p:nvSpPr>
        <p:spPr/>
        <p:txBody>
          <a:bodyPr/>
          <a:lstStyle/>
          <a:p>
            <a:fld id="{F7EEBB7D-7359-4D04-91BC-31F421BDC829}" type="slidenum">
              <a:rPr lang="de-DE" smtClean="0"/>
              <a:t>11</a:t>
            </a:fld>
            <a:endParaRPr lang="de-DE"/>
          </a:p>
        </p:txBody>
      </p:sp>
    </p:spTree>
    <p:extLst>
      <p:ext uri="{BB962C8B-B14F-4D97-AF65-F5344CB8AC3E}">
        <p14:creationId xmlns:p14="http://schemas.microsoft.com/office/powerpoint/2010/main" val="943809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AACR2R</a:t>
            </a:r>
            <a:r>
              <a:rPr lang="en-US" sz="1200" kern="1200" dirty="0" smtClean="0">
                <a:solidFill>
                  <a:schemeClr val="tx1"/>
                </a:solidFill>
                <a:effectLst/>
                <a:latin typeface="+mn-lt"/>
                <a:ea typeface="+mn-ea"/>
                <a:cs typeface="+mn-cs"/>
              </a:rPr>
              <a:t>   A detailed set of standardized rules for cataloging various types of library materials. Cooperation between the ALA, the Library Association, and the Canadian Library Association in 1967 resulted in the </a:t>
            </a:r>
            <a:r>
              <a:rPr lang="en-US" sz="1200" b="1" i="1" kern="1200" dirty="0" smtClean="0">
                <a:solidFill>
                  <a:schemeClr val="tx1"/>
                </a:solidFill>
                <a:effectLst/>
                <a:latin typeface="+mn-lt"/>
                <a:ea typeface="+mn-ea"/>
                <a:cs typeface="+mn-cs"/>
              </a:rPr>
              <a:t>Anglo-American Cataloging Rules</a:t>
            </a:r>
            <a:r>
              <a:rPr lang="en-US" sz="1200" kern="1200" dirty="0" smtClean="0">
                <a:solidFill>
                  <a:schemeClr val="tx1"/>
                </a:solidFill>
                <a:effectLst/>
                <a:latin typeface="+mn-lt"/>
                <a:ea typeface="+mn-ea"/>
                <a:cs typeface="+mn-cs"/>
              </a:rPr>
              <a:t>.  The rules are divided into two parts: rules for creating the bibliographic description of an item of any type, and rules governing the choice and form of entry of headings or access points in the catalog.  A second edition (</a:t>
            </a:r>
            <a:r>
              <a:rPr lang="en-US" sz="1200" b="1" i="1" kern="1200" dirty="0" smtClean="0">
                <a:solidFill>
                  <a:schemeClr val="tx1"/>
                </a:solidFill>
                <a:effectLst/>
                <a:latin typeface="+mn-lt"/>
                <a:ea typeface="+mn-ea"/>
                <a:cs typeface="+mn-cs"/>
              </a:rPr>
              <a:t>AACR2</a:t>
            </a:r>
            <a:r>
              <a:rPr lang="en-US" sz="1200" kern="1200" dirty="0" smtClean="0">
                <a:solidFill>
                  <a:schemeClr val="tx1"/>
                </a:solidFill>
                <a:effectLst/>
                <a:latin typeface="+mn-lt"/>
                <a:ea typeface="+mn-ea"/>
                <a:cs typeface="+mn-cs"/>
              </a:rPr>
              <a:t>) was published in 1978 and revised in 1988 (</a:t>
            </a:r>
            <a:r>
              <a:rPr lang="en-US" sz="1200" b="1" i="1" kern="1200" dirty="0" smtClean="0">
                <a:solidFill>
                  <a:schemeClr val="tx1"/>
                </a:solidFill>
                <a:effectLst/>
                <a:latin typeface="+mn-lt"/>
                <a:ea typeface="+mn-ea"/>
                <a:cs typeface="+mn-cs"/>
              </a:rPr>
              <a:t>AACR2R</a:t>
            </a:r>
            <a:r>
              <a:rPr lang="en-US" sz="1200" kern="1200" dirty="0" smtClean="0">
                <a:solidFill>
                  <a:schemeClr val="tx1"/>
                </a:solidFill>
                <a:effectLst/>
                <a:latin typeface="+mn-lt"/>
                <a:ea typeface="+mn-ea"/>
                <a:cs typeface="+mn-cs"/>
              </a:rPr>
              <a:t>) to reflect changes in information formats. Additional amendments were issued in 1999 and 2001. </a:t>
            </a:r>
            <a:r>
              <a:rPr lang="en-US" sz="1200" b="1" i="1" kern="1200" dirty="0" smtClean="0">
                <a:solidFill>
                  <a:schemeClr val="tx1"/>
                </a:solidFill>
                <a:effectLst/>
                <a:latin typeface="+mn-lt"/>
                <a:ea typeface="+mn-ea"/>
                <a:cs typeface="+mn-cs"/>
              </a:rPr>
              <a:t>AACR2-e</a:t>
            </a:r>
            <a:r>
              <a:rPr lang="en-US" sz="1200" kern="1200" dirty="0" smtClean="0">
                <a:solidFill>
                  <a:schemeClr val="tx1"/>
                </a:solidFill>
                <a:effectLst/>
                <a:latin typeface="+mn-lt"/>
                <a:ea typeface="+mn-ea"/>
                <a:cs typeface="+mn-cs"/>
              </a:rPr>
              <a:t> is a hypertext version published by ALA Editions that includes all amendments through 2001: </a:t>
            </a:r>
            <a:r>
              <a:rPr lang="en-US" sz="1200" b="1" kern="1200" dirty="0" smtClean="0">
                <a:solidFill>
                  <a:schemeClr val="tx1"/>
                </a:solidFill>
                <a:effectLst/>
                <a:latin typeface="+mn-lt"/>
                <a:ea typeface="+mn-ea"/>
                <a:cs typeface="+mn-cs"/>
              </a:rPr>
              <a:t>AACR2</a:t>
            </a:r>
            <a:r>
              <a:rPr lang="en-US" sz="1200" kern="1200" dirty="0" smtClean="0">
                <a:solidFill>
                  <a:schemeClr val="tx1"/>
                </a:solidFill>
                <a:effectLst/>
                <a:latin typeface="+mn-lt"/>
                <a:ea typeface="+mn-ea"/>
                <a:cs typeface="+mn-cs"/>
              </a:rPr>
              <a:t> Anglo-American Cataloguing Rules (2</a:t>
            </a:r>
            <a:r>
              <a:rPr lang="en-US" sz="1200" kern="1200" baseline="30000" dirty="0" smtClean="0">
                <a:solidFill>
                  <a:schemeClr val="tx1"/>
                </a:solidFill>
                <a:effectLst/>
                <a:latin typeface="+mn-lt"/>
                <a:ea typeface="+mn-ea"/>
                <a:cs typeface="+mn-cs"/>
              </a:rPr>
              <a:t>nd</a:t>
            </a:r>
            <a:r>
              <a:rPr lang="en-US" sz="1200" kern="1200" dirty="0" smtClean="0">
                <a:solidFill>
                  <a:schemeClr val="tx1"/>
                </a:solidFill>
                <a:effectLst/>
                <a:latin typeface="+mn-lt"/>
                <a:ea typeface="+mn-ea"/>
                <a:cs typeface="+mn-cs"/>
              </a:rPr>
              <a:t> ed., 1978); AACR2R (2nd edition, 1988 revision); 2002 (2nd ed., 2002 revision)</a:t>
            </a:r>
          </a:p>
          <a:p>
            <a:r>
              <a:rPr lang="de-DE" sz="1200" b="1" kern="1200" dirty="0" smtClean="0">
                <a:solidFill>
                  <a:schemeClr val="tx1"/>
                </a:solidFill>
                <a:effectLst/>
                <a:latin typeface="+mn-lt"/>
                <a:ea typeface="+mn-ea"/>
                <a:cs typeface="+mn-cs"/>
              </a:rPr>
              <a:t>AACR2 (keywords)</a:t>
            </a:r>
            <a:endParaRPr lang="de-DE" sz="1200" kern="1200" dirty="0" smtClean="0">
              <a:solidFill>
                <a:schemeClr val="tx1"/>
              </a:solidFill>
              <a:effectLst/>
              <a:latin typeface="+mn-lt"/>
              <a:ea typeface="+mn-ea"/>
              <a:cs typeface="+mn-cs"/>
            </a:endParaRPr>
          </a:p>
          <a:p>
            <a:pPr lvl="0"/>
            <a:r>
              <a:rPr lang="de-DE" sz="1200" kern="1200" dirty="0" smtClean="0">
                <a:solidFill>
                  <a:schemeClr val="tx1"/>
                </a:solidFill>
                <a:effectLst/>
                <a:latin typeface="+mn-lt"/>
                <a:ea typeface="+mn-ea"/>
                <a:cs typeface="+mn-cs"/>
              </a:rPr>
              <a:t>Descriptive cataloguing</a:t>
            </a:r>
          </a:p>
          <a:p>
            <a:pPr lvl="0"/>
            <a:r>
              <a:rPr lang="de-DE" sz="1200" kern="1200" dirty="0" smtClean="0">
                <a:solidFill>
                  <a:schemeClr val="tx1"/>
                </a:solidFill>
                <a:effectLst/>
                <a:latin typeface="+mn-lt"/>
                <a:ea typeface="+mn-ea"/>
                <a:cs typeface="+mn-cs"/>
              </a:rPr>
              <a:t>Monographic series H299 - D -</a:t>
            </a:r>
          </a:p>
          <a:p>
            <a:pPr lvl="0"/>
            <a:r>
              <a:rPr lang="de-DE" sz="1200" kern="1200" dirty="0" smtClean="0">
                <a:solidFill>
                  <a:schemeClr val="tx1"/>
                </a:solidFill>
                <a:effectLst/>
                <a:latin typeface="+mn-lt"/>
                <a:ea typeface="+mn-ea"/>
                <a:cs typeface="+mn-cs"/>
              </a:rPr>
              <a:t>Multipart monographs H299</a:t>
            </a:r>
          </a:p>
          <a:p>
            <a:pPr lvl="0"/>
            <a:r>
              <a:rPr lang="en-US" sz="1200" kern="1200" dirty="0" smtClean="0">
                <a:solidFill>
                  <a:schemeClr val="tx1"/>
                </a:solidFill>
                <a:effectLst/>
                <a:latin typeface="+mn-lt"/>
                <a:ea typeface="+mn-ea"/>
                <a:cs typeface="+mn-cs"/>
              </a:rPr>
              <a:t>Multilevel description H299 s. LCRI (Library of Congress Rule Interpretation LCRI 13.6., 5. Jan. 1989)</a:t>
            </a:r>
            <a:endParaRPr lang="de-DE"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Analysis</a:t>
            </a:r>
            <a:endParaRPr lang="de-DE"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Additional access points</a:t>
            </a:r>
            <a:endParaRPr lang="de-DE"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Name-title-entries</a:t>
            </a:r>
            <a:endParaRPr lang="de-DE"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Analytical added entry (H298 - D - : “contained within the work catalogued”; “for all or part of the items listed in a contents note”</a:t>
            </a:r>
            <a:endParaRPr lang="de-DE"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“in” analytics (LCRI 13.5., 5. Jan. 1989)only for special cases, particular author; MARC in-note 773</a:t>
            </a:r>
            <a:endParaRPr lang="de-DE"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French</a:t>
            </a:r>
            <a:r>
              <a:rPr lang="en-US" sz="1200" b="1" kern="1200" baseline="0" dirty="0" smtClean="0">
                <a:solidFill>
                  <a:schemeClr val="tx1"/>
                </a:solidFill>
                <a:effectLst/>
                <a:latin typeface="+mn-lt"/>
                <a:ea typeface="+mn-ea"/>
                <a:cs typeface="+mn-cs"/>
              </a:rPr>
              <a:t> norms:</a:t>
            </a:r>
          </a:p>
          <a:p>
            <a:r>
              <a:rPr lang="en-US" sz="1200" kern="1200" dirty="0" smtClean="0">
                <a:solidFill>
                  <a:schemeClr val="tx1"/>
                </a:solidFill>
                <a:effectLst/>
                <a:latin typeface="+mn-lt"/>
                <a:ea typeface="+mn-ea"/>
                <a:cs typeface="+mn-cs"/>
              </a:rPr>
              <a:t>FD Z44-063 </a:t>
            </a:r>
            <a:r>
              <a:rPr lang="en-US" sz="1200" kern="1200" dirty="0" err="1" smtClean="0">
                <a:solidFill>
                  <a:schemeClr val="tx1"/>
                </a:solidFill>
                <a:effectLst/>
                <a:latin typeface="+mn-lt"/>
                <a:ea typeface="+mn-ea"/>
                <a:cs typeface="+mn-cs"/>
              </a:rPr>
              <a:t>Août</a:t>
            </a:r>
            <a:r>
              <a:rPr lang="en-US" sz="1200" kern="1200" dirty="0" smtClean="0">
                <a:solidFill>
                  <a:schemeClr val="tx1"/>
                </a:solidFill>
                <a:effectLst/>
                <a:latin typeface="+mn-lt"/>
                <a:ea typeface="+mn-ea"/>
                <a:cs typeface="+mn-cs"/>
              </a:rPr>
              <a:t> 2007: Documentation - </a:t>
            </a:r>
            <a:r>
              <a:rPr lang="en-US" sz="1200" kern="1200" dirty="0" err="1" smtClean="0">
                <a:solidFill>
                  <a:schemeClr val="tx1"/>
                </a:solidFill>
                <a:effectLst/>
                <a:latin typeface="+mn-lt"/>
                <a:ea typeface="+mn-ea"/>
                <a:cs typeface="+mn-cs"/>
              </a:rPr>
              <a:t>Catalogage</a:t>
            </a:r>
            <a:r>
              <a:rPr lang="en-US" sz="1200" kern="1200" dirty="0" smtClean="0">
                <a:solidFill>
                  <a:schemeClr val="tx1"/>
                </a:solidFill>
                <a:effectLst/>
                <a:latin typeface="+mn-lt"/>
                <a:ea typeface="+mn-ea"/>
                <a:cs typeface="+mn-cs"/>
              </a:rPr>
              <a:t> des </a:t>
            </a:r>
            <a:r>
              <a:rPr lang="en-US" sz="1200" b="1" kern="1200" dirty="0" err="1" smtClean="0">
                <a:solidFill>
                  <a:schemeClr val="tx1"/>
                </a:solidFill>
                <a:effectLst/>
                <a:latin typeface="+mn-lt"/>
                <a:ea typeface="+mn-ea"/>
                <a:cs typeface="+mn-cs"/>
              </a:rPr>
              <a:t>ressources</a:t>
            </a:r>
            <a:r>
              <a:rPr lang="en-US" sz="1200" b="1" kern="1200" dirty="0" smtClean="0">
                <a:solidFill>
                  <a:schemeClr val="tx1"/>
                </a:solidFill>
                <a:effectLst/>
                <a:latin typeface="+mn-lt"/>
                <a:ea typeface="+mn-ea"/>
                <a:cs typeface="+mn-cs"/>
              </a:rPr>
              <a:t> continues</a:t>
            </a:r>
            <a:r>
              <a:rPr lang="en-US" sz="1200" kern="1200" dirty="0" smtClean="0">
                <a:solidFill>
                  <a:schemeClr val="tx1"/>
                </a:solidFill>
                <a:effectLst/>
                <a:latin typeface="+mn-lt"/>
                <a:ea typeface="+mn-ea"/>
                <a:cs typeface="+mn-cs"/>
              </a:rPr>
              <a:t> - </a:t>
            </a:r>
            <a:r>
              <a:rPr lang="en-US" sz="1200" kern="1200" dirty="0" err="1" smtClean="0">
                <a:solidFill>
                  <a:schemeClr val="tx1"/>
                </a:solidFill>
                <a:effectLst/>
                <a:latin typeface="+mn-lt"/>
                <a:ea typeface="+mn-ea"/>
                <a:cs typeface="+mn-cs"/>
              </a:rPr>
              <a:t>Rédaction</a:t>
            </a:r>
            <a:r>
              <a:rPr lang="en-US" sz="1200" kern="1200" dirty="0" smtClean="0">
                <a:solidFill>
                  <a:schemeClr val="tx1"/>
                </a:solidFill>
                <a:effectLst/>
                <a:latin typeface="+mn-lt"/>
                <a:ea typeface="+mn-ea"/>
                <a:cs typeface="+mn-cs"/>
              </a:rPr>
              <a:t> de la description </a:t>
            </a:r>
            <a:r>
              <a:rPr lang="en-US" sz="1200" kern="1200" dirty="0" err="1" smtClean="0">
                <a:solidFill>
                  <a:schemeClr val="tx1"/>
                </a:solidFill>
                <a:effectLst/>
                <a:latin typeface="+mn-lt"/>
                <a:ea typeface="+mn-ea"/>
                <a:cs typeface="+mn-cs"/>
              </a:rPr>
              <a:t>bibliographique</a:t>
            </a:r>
            <a:r>
              <a:rPr lang="en-US" sz="1200" kern="1200" dirty="0" smtClean="0">
                <a:solidFill>
                  <a:schemeClr val="tx1"/>
                </a:solidFill>
                <a:effectLst/>
                <a:latin typeface="+mn-lt"/>
                <a:ea typeface="+mn-ea"/>
                <a:cs typeface="+mn-cs"/>
              </a:rPr>
              <a:t> (Le </a:t>
            </a:r>
            <a:r>
              <a:rPr lang="en-US" sz="1200" kern="1200" dirty="0" err="1" smtClean="0">
                <a:solidFill>
                  <a:schemeClr val="tx1"/>
                </a:solidFill>
                <a:effectLst/>
                <a:latin typeface="+mn-lt"/>
                <a:ea typeface="+mn-ea"/>
                <a:cs typeface="+mn-cs"/>
              </a:rPr>
              <a:t>présent</a:t>
            </a:r>
            <a:r>
              <a:rPr lang="en-US" sz="1200" kern="1200" dirty="0" smtClean="0">
                <a:solidFill>
                  <a:schemeClr val="tx1"/>
                </a:solidFill>
                <a:effectLst/>
                <a:latin typeface="+mn-lt"/>
                <a:ea typeface="+mn-ea"/>
                <a:cs typeface="+mn-cs"/>
              </a:rPr>
              <a:t> document a pour objet </a:t>
            </a:r>
            <a:r>
              <a:rPr lang="en-US" sz="1200" kern="1200" dirty="0" err="1" smtClean="0">
                <a:solidFill>
                  <a:schemeClr val="tx1"/>
                </a:solidFill>
                <a:effectLst/>
                <a:latin typeface="+mn-lt"/>
                <a:ea typeface="+mn-ea"/>
                <a:cs typeface="+mn-cs"/>
              </a:rPr>
              <a:t>d'exposer</a:t>
            </a:r>
            <a:r>
              <a:rPr lang="en-US" sz="1200" kern="1200" dirty="0" smtClean="0">
                <a:solidFill>
                  <a:schemeClr val="tx1"/>
                </a:solidFill>
                <a:effectLst/>
                <a:latin typeface="+mn-lt"/>
                <a:ea typeface="+mn-ea"/>
                <a:cs typeface="+mn-cs"/>
              </a:rPr>
              <a:t> les </a:t>
            </a:r>
            <a:r>
              <a:rPr lang="en-US" sz="1200" kern="1200" dirty="0" err="1" smtClean="0">
                <a:solidFill>
                  <a:schemeClr val="tx1"/>
                </a:solidFill>
                <a:effectLst/>
                <a:latin typeface="+mn-lt"/>
                <a:ea typeface="+mn-ea"/>
                <a:cs typeface="+mn-cs"/>
              </a:rPr>
              <a:t>règles</a:t>
            </a:r>
            <a:r>
              <a:rPr lang="en-US" sz="1200" kern="1200" dirty="0" smtClean="0">
                <a:solidFill>
                  <a:schemeClr val="tx1"/>
                </a:solidFill>
                <a:effectLst/>
                <a:latin typeface="+mn-lt"/>
                <a:ea typeface="+mn-ea"/>
                <a:cs typeface="+mn-cs"/>
              </a:rPr>
              <a:t> relatives à la description </a:t>
            </a:r>
            <a:r>
              <a:rPr lang="en-US" sz="1200" kern="1200" dirty="0" err="1" smtClean="0">
                <a:solidFill>
                  <a:schemeClr val="tx1"/>
                </a:solidFill>
                <a:effectLst/>
                <a:latin typeface="+mn-lt"/>
                <a:ea typeface="+mn-ea"/>
                <a:cs typeface="+mn-cs"/>
              </a:rPr>
              <a:t>bibliographique</a:t>
            </a:r>
            <a:r>
              <a:rPr lang="en-US" sz="1200" kern="1200" dirty="0" smtClean="0">
                <a:solidFill>
                  <a:schemeClr val="tx1"/>
                </a:solidFill>
                <a:effectLst/>
                <a:latin typeface="+mn-lt"/>
                <a:ea typeface="+mn-ea"/>
                <a:cs typeface="+mn-cs"/>
              </a:rPr>
              <a:t> des </a:t>
            </a:r>
            <a:r>
              <a:rPr lang="en-US" sz="1200" kern="1200" dirty="0" err="1" smtClean="0">
                <a:solidFill>
                  <a:schemeClr val="tx1"/>
                </a:solidFill>
                <a:effectLst/>
                <a:latin typeface="+mn-lt"/>
                <a:ea typeface="+mn-ea"/>
                <a:cs typeface="+mn-cs"/>
              </a:rPr>
              <a:t>ressources</a:t>
            </a:r>
            <a:r>
              <a:rPr lang="en-US" sz="1200" kern="1200" dirty="0" smtClean="0">
                <a:solidFill>
                  <a:schemeClr val="tx1"/>
                </a:solidFill>
                <a:effectLst/>
                <a:latin typeface="+mn-lt"/>
                <a:ea typeface="+mn-ea"/>
                <a:cs typeface="+mn-cs"/>
              </a:rPr>
              <a:t> continues (publications en </a:t>
            </a:r>
            <a:r>
              <a:rPr lang="en-US" sz="1200" kern="1200" dirty="0" err="1" smtClean="0">
                <a:solidFill>
                  <a:schemeClr val="tx1"/>
                </a:solidFill>
                <a:effectLst/>
                <a:latin typeface="+mn-lt"/>
                <a:ea typeface="+mn-ea"/>
                <a:cs typeface="+mn-cs"/>
              </a:rPr>
              <a:t>série</a:t>
            </a:r>
            <a:r>
              <a:rPr lang="en-US" sz="1200" kern="1200" dirty="0" smtClean="0">
                <a:solidFill>
                  <a:schemeClr val="tx1"/>
                </a:solidFill>
                <a:effectLst/>
                <a:latin typeface="+mn-lt"/>
                <a:ea typeface="+mn-ea"/>
                <a:cs typeface="+mn-cs"/>
              </a:rPr>
              <a:t> et </a:t>
            </a:r>
            <a:r>
              <a:rPr lang="en-US" sz="1200" kern="1200" dirty="0" err="1" smtClean="0">
                <a:solidFill>
                  <a:schemeClr val="tx1"/>
                </a:solidFill>
                <a:effectLst/>
                <a:latin typeface="+mn-lt"/>
                <a:ea typeface="+mn-ea"/>
                <a:cs typeface="+mn-cs"/>
              </a:rPr>
              <a:t>ressources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intégratrices</a:t>
            </a:r>
            <a:r>
              <a:rPr lang="en-US" sz="1200" kern="1200" dirty="0" smtClean="0">
                <a:solidFill>
                  <a:schemeClr val="tx1"/>
                </a:solidFill>
                <a:effectLst/>
                <a:latin typeface="+mn-lt"/>
                <a:ea typeface="+mn-ea"/>
                <a:cs typeface="+mn-cs"/>
              </a:rPr>
              <a:t>) en </a:t>
            </a:r>
            <a:r>
              <a:rPr lang="en-US" sz="1200" kern="1200" dirty="0" err="1" smtClean="0">
                <a:solidFill>
                  <a:schemeClr val="tx1"/>
                </a:solidFill>
                <a:effectLst/>
                <a:latin typeface="+mn-lt"/>
                <a:ea typeface="+mn-ea"/>
                <a:cs typeface="+mn-cs"/>
              </a:rPr>
              <a:t>précisant</a:t>
            </a:r>
            <a:r>
              <a:rPr lang="en-US" sz="1200" kern="1200" dirty="0" smtClean="0">
                <a:solidFill>
                  <a:schemeClr val="tx1"/>
                </a:solidFill>
                <a:effectLst/>
                <a:latin typeface="+mn-lt"/>
                <a:ea typeface="+mn-ea"/>
                <a:cs typeface="+mn-cs"/>
              </a:rPr>
              <a:t> un </a:t>
            </a:r>
            <a:r>
              <a:rPr lang="en-US" sz="1200" kern="1200" dirty="0" err="1" smtClean="0">
                <a:solidFill>
                  <a:schemeClr val="tx1"/>
                </a:solidFill>
                <a:effectLst/>
                <a:latin typeface="+mn-lt"/>
                <a:ea typeface="+mn-ea"/>
                <a:cs typeface="+mn-cs"/>
              </a:rPr>
              <a:t>ordre</a:t>
            </a:r>
            <a:r>
              <a:rPr lang="en-US" sz="1200" kern="1200" dirty="0" smtClean="0">
                <a:solidFill>
                  <a:schemeClr val="tx1"/>
                </a:solidFill>
                <a:effectLst/>
                <a:latin typeface="+mn-lt"/>
                <a:ea typeface="+mn-ea"/>
                <a:cs typeface="+mn-cs"/>
              </a:rPr>
              <a:t> pour les </a:t>
            </a:r>
            <a:r>
              <a:rPr lang="en-US" sz="1200" kern="1200" dirty="0" err="1" smtClean="0">
                <a:solidFill>
                  <a:schemeClr val="tx1"/>
                </a:solidFill>
                <a:effectLst/>
                <a:latin typeface="+mn-lt"/>
                <a:ea typeface="+mn-ea"/>
                <a:cs typeface="+mn-cs"/>
              </a:rPr>
              <a:t>éléments</a:t>
            </a:r>
            <a:r>
              <a:rPr lang="en-US" sz="1200" kern="1200" dirty="0" smtClean="0">
                <a:solidFill>
                  <a:schemeClr val="tx1"/>
                </a:solidFill>
                <a:effectLst/>
                <a:latin typeface="+mn-lt"/>
                <a:ea typeface="+mn-ea"/>
                <a:cs typeface="+mn-cs"/>
              </a:rPr>
              <a:t> de </a:t>
            </a:r>
            <a:r>
              <a:rPr lang="en-US" sz="1200" kern="1200" dirty="0" err="1" smtClean="0">
                <a:solidFill>
                  <a:schemeClr val="tx1"/>
                </a:solidFill>
                <a:effectLst/>
                <a:latin typeface="+mn-lt"/>
                <a:ea typeface="+mn-ea"/>
                <a:cs typeface="+mn-cs"/>
              </a:rPr>
              <a:t>cette</a:t>
            </a:r>
            <a:r>
              <a:rPr lang="en-US" sz="1200" kern="1200" dirty="0" smtClean="0">
                <a:solidFill>
                  <a:schemeClr val="tx1"/>
                </a:solidFill>
                <a:effectLst/>
                <a:latin typeface="+mn-lt"/>
                <a:ea typeface="+mn-ea"/>
                <a:cs typeface="+mn-cs"/>
              </a:rPr>
              <a:t> description et en </a:t>
            </a:r>
            <a:r>
              <a:rPr lang="en-US" sz="1200" kern="1200" dirty="0" err="1" smtClean="0">
                <a:solidFill>
                  <a:schemeClr val="tx1"/>
                </a:solidFill>
                <a:effectLst/>
                <a:latin typeface="+mn-lt"/>
                <a:ea typeface="+mn-ea"/>
                <a:cs typeface="+mn-cs"/>
              </a:rPr>
              <a:t>codifiant</a:t>
            </a:r>
            <a:r>
              <a:rPr lang="en-US" sz="1200" kern="1200" dirty="0" smtClean="0">
                <a:solidFill>
                  <a:schemeClr val="tx1"/>
                </a:solidFill>
                <a:effectLst/>
                <a:latin typeface="+mn-lt"/>
                <a:ea typeface="+mn-ea"/>
                <a:cs typeface="+mn-cs"/>
              </a:rPr>
              <a:t> la </a:t>
            </a:r>
            <a:r>
              <a:rPr lang="en-US" sz="1200" kern="1200" dirty="0" err="1" smtClean="0">
                <a:solidFill>
                  <a:schemeClr val="tx1"/>
                </a:solidFill>
                <a:effectLst/>
                <a:latin typeface="+mn-lt"/>
                <a:ea typeface="+mn-ea"/>
                <a:cs typeface="+mn-cs"/>
              </a:rPr>
              <a:t>ponctuation</a:t>
            </a:r>
            <a:r>
              <a:rPr lang="en-US" sz="1200" kern="1200" dirty="0" smtClean="0">
                <a:solidFill>
                  <a:schemeClr val="tx1"/>
                </a:solidFill>
                <a:effectLst/>
                <a:latin typeface="+mn-lt"/>
                <a:ea typeface="+mn-ea"/>
                <a:cs typeface="+mn-cs"/>
              </a:rPr>
              <a:t> qui les </a:t>
            </a:r>
            <a:r>
              <a:rPr lang="en-US" sz="1200" kern="1200" dirty="0" err="1" smtClean="0">
                <a:solidFill>
                  <a:schemeClr val="tx1"/>
                </a:solidFill>
                <a:effectLst/>
                <a:latin typeface="+mn-lt"/>
                <a:ea typeface="+mn-ea"/>
                <a:cs typeface="+mn-cs"/>
              </a:rPr>
              <a:t>accompagne</a:t>
            </a:r>
            <a:r>
              <a:rPr lang="en-US" sz="1200" kern="1200" dirty="0" smtClean="0">
                <a:solidFill>
                  <a:schemeClr val="tx1"/>
                </a:solidFill>
                <a:effectLst/>
                <a:latin typeface="+mn-lt"/>
                <a:ea typeface="+mn-ea"/>
                <a:cs typeface="+mn-cs"/>
              </a:rPr>
              <a:t>.)</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FD Z44-050 </a:t>
            </a:r>
            <a:r>
              <a:rPr lang="en-US" sz="1200" kern="1200" dirty="0" err="1" smtClean="0">
                <a:solidFill>
                  <a:schemeClr val="tx1"/>
                </a:solidFill>
                <a:effectLst/>
                <a:latin typeface="+mn-lt"/>
                <a:ea typeface="+mn-ea"/>
                <a:cs typeface="+mn-cs"/>
              </a:rPr>
              <a:t>Avril</a:t>
            </a:r>
            <a:r>
              <a:rPr lang="en-US" sz="1200" kern="1200" dirty="0" smtClean="0">
                <a:solidFill>
                  <a:schemeClr val="tx1"/>
                </a:solidFill>
                <a:effectLst/>
                <a:latin typeface="+mn-lt"/>
                <a:ea typeface="+mn-ea"/>
                <a:cs typeface="+mn-cs"/>
              </a:rPr>
              <a:t> 2005: Documentation - </a:t>
            </a:r>
            <a:r>
              <a:rPr lang="en-US" sz="1200" kern="1200" dirty="0" err="1" smtClean="0">
                <a:solidFill>
                  <a:schemeClr val="tx1"/>
                </a:solidFill>
                <a:effectLst/>
                <a:latin typeface="+mn-lt"/>
                <a:ea typeface="+mn-ea"/>
                <a:cs typeface="+mn-cs"/>
              </a:rPr>
              <a:t>Catalogage</a:t>
            </a:r>
            <a:r>
              <a:rPr lang="en-US" sz="1200" kern="1200" dirty="0" smtClean="0">
                <a:solidFill>
                  <a:schemeClr val="tx1"/>
                </a:solidFill>
                <a:effectLst/>
                <a:latin typeface="+mn-lt"/>
                <a:ea typeface="+mn-ea"/>
                <a:cs typeface="+mn-cs"/>
              </a:rPr>
              <a:t> des </a:t>
            </a:r>
            <a:r>
              <a:rPr lang="en-US" sz="1200" b="1" kern="1200" dirty="0" err="1" smtClean="0">
                <a:solidFill>
                  <a:schemeClr val="tx1"/>
                </a:solidFill>
                <a:effectLst/>
                <a:latin typeface="+mn-lt"/>
                <a:ea typeface="+mn-ea"/>
                <a:cs typeface="+mn-cs"/>
              </a:rPr>
              <a:t>monographies</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Texte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imprimé</a:t>
            </a:r>
            <a:r>
              <a:rPr lang="en-US" sz="1200" kern="1200" dirty="0" smtClean="0">
                <a:solidFill>
                  <a:schemeClr val="tx1"/>
                </a:solidFill>
                <a:effectLst/>
                <a:latin typeface="+mn-lt"/>
                <a:ea typeface="+mn-ea"/>
                <a:cs typeface="+mn-cs"/>
              </a:rPr>
              <a:t> - </a:t>
            </a:r>
            <a:r>
              <a:rPr lang="en-US" sz="1200" kern="1200" dirty="0" err="1" smtClean="0">
                <a:solidFill>
                  <a:schemeClr val="tx1"/>
                </a:solidFill>
                <a:effectLst/>
                <a:latin typeface="+mn-lt"/>
                <a:ea typeface="+mn-ea"/>
                <a:cs typeface="+mn-cs"/>
              </a:rPr>
              <a:t>Rédaction</a:t>
            </a:r>
            <a:r>
              <a:rPr lang="en-US" sz="1200" kern="1200" dirty="0" smtClean="0">
                <a:solidFill>
                  <a:schemeClr val="tx1"/>
                </a:solidFill>
                <a:effectLst/>
                <a:latin typeface="+mn-lt"/>
                <a:ea typeface="+mn-ea"/>
                <a:cs typeface="+mn-cs"/>
              </a:rPr>
              <a:t> de la description </a:t>
            </a:r>
            <a:r>
              <a:rPr lang="en-US" sz="1200" kern="1200" dirty="0" err="1" smtClean="0">
                <a:solidFill>
                  <a:schemeClr val="tx1"/>
                </a:solidFill>
                <a:effectLst/>
                <a:latin typeface="+mn-lt"/>
                <a:ea typeface="+mn-ea"/>
                <a:cs typeface="+mn-cs"/>
              </a:rPr>
              <a:t>bibliographique</a:t>
            </a:r>
            <a:r>
              <a:rPr lang="en-US" sz="1200" kern="1200" dirty="0" smtClean="0">
                <a:solidFill>
                  <a:schemeClr val="tx1"/>
                </a:solidFill>
                <a:effectLst/>
                <a:latin typeface="+mn-lt"/>
                <a:ea typeface="+mn-ea"/>
                <a:cs typeface="+mn-cs"/>
              </a:rPr>
              <a:t> (Le </a:t>
            </a:r>
            <a:r>
              <a:rPr lang="en-US" sz="1200" kern="1200" dirty="0" err="1" smtClean="0">
                <a:solidFill>
                  <a:schemeClr val="tx1"/>
                </a:solidFill>
                <a:effectLst/>
                <a:latin typeface="+mn-lt"/>
                <a:ea typeface="+mn-ea"/>
                <a:cs typeface="+mn-cs"/>
              </a:rPr>
              <a:t>présent</a:t>
            </a:r>
            <a:r>
              <a:rPr lang="en-US" sz="1200" kern="1200" dirty="0" smtClean="0">
                <a:solidFill>
                  <a:schemeClr val="tx1"/>
                </a:solidFill>
                <a:effectLst/>
                <a:latin typeface="+mn-lt"/>
                <a:ea typeface="+mn-ea"/>
                <a:cs typeface="+mn-cs"/>
              </a:rPr>
              <a:t> fascicule de documentation </a:t>
            </a:r>
            <a:r>
              <a:rPr lang="en-US" sz="1200" kern="1200" dirty="0" err="1" smtClean="0">
                <a:solidFill>
                  <a:schemeClr val="tx1"/>
                </a:solidFill>
                <a:effectLst/>
                <a:latin typeface="+mn-lt"/>
                <a:ea typeface="+mn-ea"/>
                <a:cs typeface="+mn-cs"/>
              </a:rPr>
              <a:t>s'applique</a:t>
            </a:r>
            <a:r>
              <a:rPr lang="en-US" sz="1200" kern="1200" dirty="0" smtClean="0">
                <a:solidFill>
                  <a:schemeClr val="tx1"/>
                </a:solidFill>
                <a:effectLst/>
                <a:latin typeface="+mn-lt"/>
                <a:ea typeface="+mn-ea"/>
                <a:cs typeface="+mn-cs"/>
              </a:rPr>
              <a:t> aux publications </a:t>
            </a:r>
            <a:r>
              <a:rPr lang="en-US" sz="1200" kern="1200" dirty="0" err="1" smtClean="0">
                <a:solidFill>
                  <a:schemeClr val="tx1"/>
                </a:solidFill>
                <a:effectLst/>
                <a:latin typeface="+mn-lt"/>
                <a:ea typeface="+mn-ea"/>
                <a:cs typeface="+mn-cs"/>
              </a:rPr>
              <a:t>récentes</a:t>
            </a:r>
            <a:r>
              <a:rPr lang="en-US" sz="1200" kern="1200" dirty="0" smtClean="0">
                <a:solidFill>
                  <a:schemeClr val="tx1"/>
                </a:solidFill>
                <a:effectLst/>
                <a:latin typeface="+mn-lt"/>
                <a:ea typeface="+mn-ea"/>
                <a:cs typeface="+mn-cs"/>
              </a:rPr>
              <a:t>. Les </a:t>
            </a:r>
            <a:r>
              <a:rPr lang="en-US" sz="1200" kern="1200" dirty="0" err="1" smtClean="0">
                <a:solidFill>
                  <a:schemeClr val="tx1"/>
                </a:solidFill>
                <a:effectLst/>
                <a:latin typeface="+mn-lt"/>
                <a:ea typeface="+mn-ea"/>
                <a:cs typeface="+mn-cs"/>
              </a:rPr>
              <a:t>problèmes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propres</a:t>
            </a:r>
            <a:r>
              <a:rPr lang="en-US" sz="1200" kern="1200" dirty="0" smtClean="0">
                <a:solidFill>
                  <a:schemeClr val="tx1"/>
                </a:solidFill>
                <a:effectLst/>
                <a:latin typeface="+mn-lt"/>
                <a:ea typeface="+mn-ea"/>
                <a:cs typeface="+mn-cs"/>
              </a:rPr>
              <a:t> au </a:t>
            </a:r>
            <a:r>
              <a:rPr lang="en-US" sz="1200" kern="1200" dirty="0" err="1" smtClean="0">
                <a:solidFill>
                  <a:schemeClr val="tx1"/>
                </a:solidFill>
                <a:effectLst/>
                <a:latin typeface="+mn-lt"/>
                <a:ea typeface="+mn-ea"/>
                <a:cs typeface="+mn-cs"/>
              </a:rPr>
              <a:t>catalogage</a:t>
            </a:r>
            <a:r>
              <a:rPr lang="en-US" sz="1200" kern="1200" dirty="0" smtClean="0">
                <a:solidFill>
                  <a:schemeClr val="tx1"/>
                </a:solidFill>
                <a:effectLst/>
                <a:latin typeface="+mn-lt"/>
                <a:ea typeface="+mn-ea"/>
                <a:cs typeface="+mn-cs"/>
              </a:rPr>
              <a:t> des </a:t>
            </a:r>
            <a:r>
              <a:rPr lang="en-US" sz="1200" kern="1200" dirty="0" err="1" smtClean="0">
                <a:solidFill>
                  <a:schemeClr val="tx1"/>
                </a:solidFill>
                <a:effectLst/>
                <a:latin typeface="+mn-lt"/>
                <a:ea typeface="+mn-ea"/>
                <a:cs typeface="+mn-cs"/>
              </a:rPr>
              <a:t>monographies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anciennes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avant</a:t>
            </a:r>
            <a:r>
              <a:rPr lang="en-US" sz="1200" kern="1200" dirty="0" smtClean="0">
                <a:solidFill>
                  <a:schemeClr val="tx1"/>
                </a:solidFill>
                <a:effectLst/>
                <a:latin typeface="+mn-lt"/>
                <a:ea typeface="+mn-ea"/>
                <a:cs typeface="+mn-cs"/>
              </a:rPr>
              <a:t> 1801) </a:t>
            </a:r>
            <a:r>
              <a:rPr lang="en-US" sz="1200" kern="1200" dirty="0" err="1" smtClean="0">
                <a:solidFill>
                  <a:schemeClr val="tx1"/>
                </a:solidFill>
                <a:effectLst/>
                <a:latin typeface="+mn-lt"/>
                <a:ea typeface="+mn-ea"/>
                <a:cs typeface="+mn-cs"/>
              </a:rPr>
              <a:t>sont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traités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dans</a:t>
            </a:r>
            <a:r>
              <a:rPr lang="en-US" sz="1200" kern="1200" dirty="0" smtClean="0">
                <a:solidFill>
                  <a:schemeClr val="tx1"/>
                </a:solidFill>
                <a:effectLst/>
                <a:latin typeface="+mn-lt"/>
                <a:ea typeface="+mn-ea"/>
                <a:cs typeface="+mn-cs"/>
              </a:rPr>
              <a:t> la </a:t>
            </a:r>
            <a:r>
              <a:rPr lang="en-US" sz="1200" kern="1200" dirty="0" err="1" smtClean="0">
                <a:solidFill>
                  <a:schemeClr val="tx1"/>
                </a:solidFill>
                <a:effectLst/>
                <a:latin typeface="+mn-lt"/>
                <a:ea typeface="+mn-ea"/>
                <a:cs typeface="+mn-cs"/>
              </a:rPr>
              <a:t>norme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expérimentale</a:t>
            </a:r>
            <a:r>
              <a:rPr lang="en-US" sz="1200" kern="1200" dirty="0" smtClean="0">
                <a:solidFill>
                  <a:schemeClr val="tx1"/>
                </a:solidFill>
                <a:effectLst/>
                <a:latin typeface="+mn-lt"/>
                <a:ea typeface="+mn-ea"/>
                <a:cs typeface="+mn-cs"/>
              </a:rPr>
              <a:t> Z 44-074)</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FD Z44-065: </a:t>
            </a:r>
            <a:r>
              <a:rPr lang="en-US" sz="1200" kern="1200" dirty="0" err="1" smtClean="0">
                <a:solidFill>
                  <a:schemeClr val="tx1"/>
                </a:solidFill>
                <a:effectLst/>
                <a:latin typeface="+mn-lt"/>
                <a:ea typeface="+mn-ea"/>
                <a:cs typeface="+mn-cs"/>
              </a:rPr>
              <a:t>Videogrammes</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FD Z44-066: </a:t>
            </a:r>
            <a:r>
              <a:rPr lang="en-US" sz="1200" kern="1200" dirty="0" err="1" smtClean="0">
                <a:solidFill>
                  <a:schemeClr val="tx1"/>
                </a:solidFill>
                <a:effectLst/>
                <a:latin typeface="+mn-lt"/>
                <a:ea typeface="+mn-ea"/>
                <a:cs typeface="+mn-cs"/>
              </a:rPr>
              <a:t>Enregistrements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sonores</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FD Z44-067: </a:t>
            </a:r>
            <a:r>
              <a:rPr lang="en-US" sz="1200" kern="1200" dirty="0" err="1" smtClean="0">
                <a:solidFill>
                  <a:schemeClr val="tx1"/>
                </a:solidFill>
                <a:effectLst/>
                <a:latin typeface="+mn-lt"/>
                <a:ea typeface="+mn-ea"/>
                <a:cs typeface="+mn-cs"/>
              </a:rPr>
              <a:t>Ressources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cartographiques</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FD Z44-069: </a:t>
            </a:r>
            <a:r>
              <a:rPr lang="en-US" sz="1200" kern="1200" dirty="0" err="1" smtClean="0">
                <a:solidFill>
                  <a:schemeClr val="tx1"/>
                </a:solidFill>
                <a:effectLst/>
                <a:latin typeface="+mn-lt"/>
                <a:ea typeface="+mn-ea"/>
                <a:cs typeface="+mn-cs"/>
              </a:rPr>
              <a:t>Musique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impromée</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FD Z44-079: </a:t>
            </a:r>
            <a:r>
              <a:rPr lang="en-US" sz="1200" kern="1200" dirty="0" err="1" smtClean="0">
                <a:solidFill>
                  <a:schemeClr val="tx1"/>
                </a:solidFill>
                <a:effectLst/>
                <a:latin typeface="+mn-lt"/>
                <a:ea typeface="+mn-ea"/>
                <a:cs typeface="+mn-cs"/>
              </a:rPr>
              <a:t>Monographies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anciennes</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Z44-060 1987: </a:t>
            </a:r>
            <a:r>
              <a:rPr lang="en-US" sz="1200" kern="1200" dirty="0" err="1" smtClean="0">
                <a:solidFill>
                  <a:schemeClr val="tx1"/>
                </a:solidFill>
                <a:effectLst/>
                <a:latin typeface="+mn-lt"/>
                <a:ea typeface="+mn-ea"/>
                <a:cs typeface="+mn-cs"/>
              </a:rPr>
              <a:t>Choix</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d’accès</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NF Z44-060 1996: </a:t>
            </a:r>
            <a:r>
              <a:rPr lang="en-US" sz="1200" kern="1200" dirty="0" err="1" smtClean="0">
                <a:solidFill>
                  <a:schemeClr val="tx1"/>
                </a:solidFill>
                <a:effectLst/>
                <a:latin typeface="+mn-lt"/>
                <a:ea typeface="+mn-ea"/>
                <a:cs typeface="+mn-cs"/>
              </a:rPr>
              <a:t>Noms</a:t>
            </a:r>
            <a:r>
              <a:rPr lang="en-US" sz="1200" kern="1200" dirty="0" smtClean="0">
                <a:solidFill>
                  <a:schemeClr val="tx1"/>
                </a:solidFill>
                <a:effectLst/>
                <a:latin typeface="+mn-lt"/>
                <a:ea typeface="+mn-ea"/>
                <a:cs typeface="+mn-cs"/>
              </a:rPr>
              <a:t> des </a:t>
            </a:r>
            <a:r>
              <a:rPr lang="en-US" sz="1200" kern="1200" dirty="0" err="1" smtClean="0">
                <a:solidFill>
                  <a:schemeClr val="tx1"/>
                </a:solidFill>
                <a:effectLst/>
                <a:latin typeface="+mn-lt"/>
                <a:ea typeface="+mn-ea"/>
                <a:cs typeface="+mn-cs"/>
              </a:rPr>
              <a:t>collectivités</a:t>
            </a:r>
            <a:endParaRPr lang="de-DE"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Z 44-059 1987: Documentation - Catalogage - Choix des accès à la description bibliographique</a:t>
            </a:r>
            <a:endParaRPr lang="de-DE"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NF Z 44-060 1996: Documentation - Catalogue d'auteurs et d'anonymes - Forme et structure des vedettes de collectivités-auteurs</a:t>
            </a:r>
            <a:endParaRPr lang="de-DE"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NF Z 44-061 1986: Documentation - Catalogage - Forme et structure des vedettes noms de personnes, des vedettes titres, des rubriques de classement et des titres forgés</a:t>
            </a:r>
            <a:endParaRPr lang="de-DE"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ISO 12199:2000</a:t>
            </a:r>
            <a:r>
              <a:rPr lang="fr-FR" sz="1200" b="1" kern="1200" dirty="0" smtClean="0">
                <a:solidFill>
                  <a:schemeClr val="tx1"/>
                </a:solidFill>
                <a:effectLst/>
                <a:latin typeface="+mn-lt"/>
                <a:ea typeface="+mn-ea"/>
                <a:cs typeface="+mn-cs"/>
              </a:rPr>
              <a:t>.</a:t>
            </a:r>
            <a:r>
              <a:rPr lang="fr-FR" sz="1200" kern="1200" dirty="0" smtClean="0">
                <a:solidFill>
                  <a:schemeClr val="tx1"/>
                </a:solidFill>
                <a:effectLst/>
                <a:latin typeface="+mn-lt"/>
                <a:ea typeface="+mn-ea"/>
                <a:cs typeface="+mn-cs"/>
              </a:rPr>
              <a:t> ISO</a:t>
            </a:r>
            <a:r>
              <a:rPr lang="fr-FR" sz="1200" i="1" kern="120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Mise en ordre alphabétique des données lexicographiques et terminologiques multilingues représentées dans l'alphabet latin</a:t>
            </a:r>
            <a:r>
              <a:rPr lang="fr-FR" sz="1200" i="1" kern="1200" dirty="0" smtClean="0">
                <a:solidFill>
                  <a:schemeClr val="tx1"/>
                </a:solidFill>
                <a:effectLst/>
                <a:latin typeface="+mn-lt"/>
                <a:ea typeface="+mn-ea"/>
                <a:cs typeface="+mn-cs"/>
              </a:rPr>
              <a:t>.</a:t>
            </a:r>
            <a:r>
              <a:rPr lang="fr-FR" sz="1200" kern="1200" dirty="0" smtClean="0">
                <a:solidFill>
                  <a:schemeClr val="tx1"/>
                </a:solidFill>
                <a:effectLst/>
                <a:latin typeface="+mn-lt"/>
                <a:ea typeface="+mn-ea"/>
                <a:cs typeface="+mn-cs"/>
              </a:rPr>
              <a:t> 2000</a:t>
            </a:r>
            <a:endParaRPr lang="de-DE" sz="1200" kern="1200" dirty="0" smtClean="0">
              <a:solidFill>
                <a:schemeClr val="tx1"/>
              </a:solidFill>
              <a:effectLst/>
              <a:latin typeface="+mn-lt"/>
              <a:ea typeface="+mn-ea"/>
              <a:cs typeface="+mn-cs"/>
            </a:endParaRPr>
          </a:p>
          <a:p>
            <a:endParaRPr lang="de-DE" dirty="0" smtClean="0"/>
          </a:p>
          <a:p>
            <a:endParaRPr lang="de-DE" dirty="0" smtClean="0"/>
          </a:p>
          <a:p>
            <a:endParaRPr lang="de-DE" dirty="0"/>
          </a:p>
        </p:txBody>
      </p:sp>
      <p:sp>
        <p:nvSpPr>
          <p:cNvPr id="4" name="Slide Number Placeholder 3"/>
          <p:cNvSpPr>
            <a:spLocks noGrp="1"/>
          </p:cNvSpPr>
          <p:nvPr>
            <p:ph type="sldNum" sz="quarter" idx="10"/>
          </p:nvPr>
        </p:nvSpPr>
        <p:spPr/>
        <p:txBody>
          <a:bodyPr/>
          <a:lstStyle/>
          <a:p>
            <a:fld id="{F7EEBB7D-7359-4D04-91BC-31F421BDC829}" type="slidenum">
              <a:rPr lang="de-DE" smtClean="0"/>
              <a:t>13</a:t>
            </a:fld>
            <a:endParaRPr lang="de-DE"/>
          </a:p>
        </p:txBody>
      </p:sp>
    </p:spTree>
    <p:extLst>
      <p:ext uri="{BB962C8B-B14F-4D97-AF65-F5344CB8AC3E}">
        <p14:creationId xmlns:p14="http://schemas.microsoft.com/office/powerpoint/2010/main" val="21889093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de-DE" sz="1200" kern="1200" dirty="0" smtClean="0">
                <a:solidFill>
                  <a:schemeClr val="tx1"/>
                </a:solidFill>
                <a:effectLst/>
                <a:latin typeface="+mn-lt"/>
                <a:ea typeface="+mn-ea"/>
                <a:cs typeface="+mn-cs"/>
              </a:rPr>
              <a:t>SUDOC: ISO 7098 (Chinesisch); ISO 3602 (Japanisch); ISO 11941 (Koreanisch); Word aggregation für Zhongguo, etc.</a:t>
            </a:r>
          </a:p>
          <a:p>
            <a:endParaRPr lang="de-DE" dirty="0"/>
          </a:p>
        </p:txBody>
      </p:sp>
      <p:sp>
        <p:nvSpPr>
          <p:cNvPr id="4" name="Slide Number Placeholder 3"/>
          <p:cNvSpPr>
            <a:spLocks noGrp="1"/>
          </p:cNvSpPr>
          <p:nvPr>
            <p:ph type="sldNum" sz="quarter" idx="10"/>
          </p:nvPr>
        </p:nvSpPr>
        <p:spPr/>
        <p:txBody>
          <a:bodyPr/>
          <a:lstStyle/>
          <a:p>
            <a:fld id="{F7EEBB7D-7359-4D04-91BC-31F421BDC829}" type="slidenum">
              <a:rPr lang="de-DE" smtClean="0"/>
              <a:t>18</a:t>
            </a:fld>
            <a:endParaRPr lang="de-DE"/>
          </a:p>
        </p:txBody>
      </p:sp>
    </p:spTree>
    <p:extLst>
      <p:ext uri="{BB962C8B-B14F-4D97-AF65-F5344CB8AC3E}">
        <p14:creationId xmlns:p14="http://schemas.microsoft.com/office/powerpoint/2010/main" val="40483392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sz="1200" b="1" i="0" u="none" strike="noStrike" kern="1200" baseline="0" dirty="0" smtClean="0">
                <a:solidFill>
                  <a:schemeClr val="tx1"/>
                </a:solidFill>
                <a:latin typeface="+mn-lt"/>
                <a:ea typeface="+mn-ea"/>
                <a:cs typeface="+mn-cs"/>
              </a:rPr>
              <a:t>Praxisregeln</a:t>
            </a:r>
          </a:p>
          <a:p>
            <a:r>
              <a:rPr lang="de-DE" sz="1200" b="1" i="0" u="none" strike="noStrike" kern="1200" baseline="0" dirty="0" smtClean="0">
                <a:solidFill>
                  <a:schemeClr val="tx1"/>
                </a:solidFill>
                <a:latin typeface="+mn-lt"/>
                <a:ea typeface="+mn-ea"/>
                <a:cs typeface="+mn-cs"/>
              </a:rPr>
              <a:t>zur CJK-Erfassung</a:t>
            </a:r>
          </a:p>
          <a:p>
            <a:r>
              <a:rPr lang="de-DE" sz="1200" b="0" i="0" u="none" strike="noStrike" kern="1200" baseline="0" dirty="0" smtClean="0">
                <a:solidFill>
                  <a:schemeClr val="tx1"/>
                </a:solidFill>
                <a:latin typeface="+mn-lt"/>
                <a:ea typeface="+mn-ea"/>
                <a:cs typeface="+mn-cs"/>
              </a:rPr>
              <a:t>Arbeitsgruppe Kooperative Verbundanwendungen</a:t>
            </a:r>
          </a:p>
          <a:p>
            <a:r>
              <a:rPr lang="de-DE" sz="1200" b="0" i="0" u="none" strike="noStrike" kern="1200" baseline="0" dirty="0" smtClean="0">
                <a:solidFill>
                  <a:schemeClr val="tx1"/>
                </a:solidFill>
                <a:latin typeface="+mn-lt"/>
                <a:ea typeface="+mn-ea"/>
                <a:cs typeface="+mn-cs"/>
              </a:rPr>
              <a:t>der Arbeitsgemeinschaft der Verbundsysteme</a:t>
            </a:r>
          </a:p>
          <a:p>
            <a:r>
              <a:rPr lang="de-DE" sz="1200" b="0" i="0" u="none" strike="noStrike" kern="1200" baseline="0" dirty="0" smtClean="0">
                <a:solidFill>
                  <a:schemeClr val="tx1"/>
                </a:solidFill>
                <a:latin typeface="+mn-lt"/>
                <a:ea typeface="+mn-ea"/>
                <a:cs typeface="+mn-cs"/>
              </a:rPr>
              <a:t>2010</a:t>
            </a:r>
          </a:p>
          <a:p>
            <a:r>
              <a:rPr lang="de-DE" sz="1200" b="1" i="0" u="none" strike="noStrike" kern="1200" baseline="0" dirty="0" smtClean="0">
                <a:solidFill>
                  <a:schemeClr val="tx1"/>
                </a:solidFill>
                <a:latin typeface="+mn-lt"/>
                <a:ea typeface="+mn-ea"/>
                <a:cs typeface="+mn-cs"/>
              </a:rPr>
              <a:t>Einleitung</a:t>
            </a:r>
          </a:p>
          <a:p>
            <a:r>
              <a:rPr lang="de-DE" sz="1200" b="0" i="0" u="none" strike="noStrike" kern="1200" baseline="0" dirty="0" smtClean="0">
                <a:solidFill>
                  <a:schemeClr val="tx1"/>
                </a:solidFill>
                <a:latin typeface="+mn-lt"/>
                <a:ea typeface="+mn-ea"/>
                <a:cs typeface="+mn-cs"/>
              </a:rPr>
              <a:t>Mit der Möglichkeit in den Verbunddatenbanken originalschriftlich zu katalogisieren,</a:t>
            </a:r>
          </a:p>
          <a:p>
            <a:r>
              <a:rPr lang="de-DE" sz="1200" b="0" i="0" u="none" strike="noStrike" kern="1200" baseline="0" dirty="0" smtClean="0">
                <a:solidFill>
                  <a:schemeClr val="tx1"/>
                </a:solidFill>
                <a:latin typeface="+mn-lt"/>
                <a:ea typeface="+mn-ea"/>
                <a:cs typeface="+mn-cs"/>
              </a:rPr>
              <a:t>werden sukzessive ostasiatische Bestände (Chinesisch, Japanisch, Koreanisch – CJK)</a:t>
            </a:r>
          </a:p>
          <a:p>
            <a:r>
              <a:rPr lang="de-DE" sz="1200" b="0" i="0" u="none" strike="noStrike" kern="1200" baseline="0" dirty="0" smtClean="0">
                <a:solidFill>
                  <a:schemeClr val="tx1"/>
                </a:solidFill>
                <a:latin typeface="+mn-lt"/>
                <a:ea typeface="+mn-ea"/>
                <a:cs typeface="+mn-cs"/>
              </a:rPr>
              <a:t>durch Bibliotheken in den Verbundsystemen erfasst. Gerade CJK-Bestände wurden</a:t>
            </a:r>
          </a:p>
          <a:p>
            <a:r>
              <a:rPr lang="de-DE" sz="1200" b="0" i="0" u="none" strike="noStrike" kern="1200" baseline="0" dirty="0" smtClean="0">
                <a:solidFill>
                  <a:schemeClr val="tx1"/>
                </a:solidFill>
                <a:latin typeface="+mn-lt"/>
                <a:ea typeface="+mn-ea"/>
                <a:cs typeface="+mn-cs"/>
              </a:rPr>
              <a:t>vielfach in eigenen, meistens Stand-alone-Systemen nachgewiesen, was zu heterogenen</a:t>
            </a:r>
          </a:p>
          <a:p>
            <a:r>
              <a:rPr lang="de-DE" sz="1200" b="0" i="0" u="none" strike="noStrike" kern="1200" baseline="0" dirty="0" smtClean="0">
                <a:solidFill>
                  <a:schemeClr val="tx1"/>
                </a:solidFill>
                <a:latin typeface="+mn-lt"/>
                <a:ea typeface="+mn-ea"/>
                <a:cs typeface="+mn-cs"/>
              </a:rPr>
              <a:t>Erschließungspraktiken geführt hat. Dieser Status quo macht es dringend erforderlich,</a:t>
            </a:r>
          </a:p>
          <a:p>
            <a:r>
              <a:rPr lang="de-DE" sz="1200" b="0" i="0" u="none" strike="noStrike" kern="1200" baseline="0" dirty="0" smtClean="0">
                <a:solidFill>
                  <a:schemeClr val="tx1"/>
                </a:solidFill>
                <a:latin typeface="+mn-lt"/>
                <a:ea typeface="+mn-ea"/>
                <a:cs typeface="+mn-cs"/>
              </a:rPr>
              <a:t>verbundübergreifende Praxisregeln zur Katalogisierung von CJK-Beständen zu erarbeiten,</a:t>
            </a:r>
          </a:p>
          <a:p>
            <a:r>
              <a:rPr lang="de-DE" sz="1200" b="0" i="0" u="none" strike="noStrike" kern="1200" baseline="0" dirty="0" smtClean="0">
                <a:solidFill>
                  <a:schemeClr val="tx1"/>
                </a:solidFill>
                <a:latin typeface="+mn-lt"/>
                <a:ea typeface="+mn-ea"/>
                <a:cs typeface="+mn-cs"/>
              </a:rPr>
              <a:t>die den verschiedenen Besonderheiten der Verzeichnung von CJK-Materialien Rechnung</a:t>
            </a:r>
          </a:p>
          <a:p>
            <a:r>
              <a:rPr lang="de-DE" sz="1200" b="0" i="0" u="none" strike="noStrike" kern="1200" baseline="0" dirty="0" smtClean="0">
                <a:solidFill>
                  <a:schemeClr val="tx1"/>
                </a:solidFill>
                <a:latin typeface="+mn-lt"/>
                <a:ea typeface="+mn-ea"/>
                <a:cs typeface="+mn-cs"/>
              </a:rPr>
              <a:t>tragen.</a:t>
            </a:r>
          </a:p>
          <a:p>
            <a:r>
              <a:rPr lang="de-DE" sz="1200" b="0" i="0" u="none" strike="noStrike" kern="1200" baseline="0" dirty="0" smtClean="0">
                <a:solidFill>
                  <a:schemeClr val="tx1"/>
                </a:solidFill>
                <a:latin typeface="+mn-lt"/>
                <a:ea typeface="+mn-ea"/>
                <a:cs typeface="+mn-cs"/>
              </a:rPr>
              <a:t>Um mit Sprachexperten die Probleme und Lösungsmöglichkeiten diskutieren zu können,</a:t>
            </a:r>
          </a:p>
          <a:p>
            <a:r>
              <a:rPr lang="de-DE" sz="1200" b="0" i="0" u="none" strike="noStrike" kern="1200" baseline="0" dirty="0" smtClean="0">
                <a:solidFill>
                  <a:schemeClr val="tx1"/>
                </a:solidFill>
                <a:latin typeface="+mn-lt"/>
                <a:ea typeface="+mn-ea"/>
                <a:cs typeface="+mn-cs"/>
              </a:rPr>
              <a:t>wurde von der AG Kooperative Verbundanwendungen zusammen mit der Staatsbibliothek</a:t>
            </a:r>
          </a:p>
          <a:p>
            <a:r>
              <a:rPr lang="de-DE" sz="1200" b="0" i="0" u="none" strike="noStrike" kern="1200" baseline="0" dirty="0" smtClean="0">
                <a:solidFill>
                  <a:schemeClr val="tx1"/>
                </a:solidFill>
                <a:latin typeface="+mn-lt"/>
                <a:ea typeface="+mn-ea"/>
                <a:cs typeface="+mn-cs"/>
              </a:rPr>
              <a:t>zu Berlin, die das von der Deutschen Forschungsgemeinschaft geförderte</a:t>
            </a:r>
          </a:p>
          <a:p>
            <a:r>
              <a:rPr lang="de-DE" sz="1200" b="0" i="0" u="none" strike="noStrike" kern="1200" baseline="0" dirty="0" smtClean="0">
                <a:solidFill>
                  <a:schemeClr val="tx1"/>
                </a:solidFill>
                <a:latin typeface="+mn-lt"/>
                <a:ea typeface="+mn-ea"/>
                <a:cs typeface="+mn-cs"/>
              </a:rPr>
              <a:t>Sondersammelgebiet Ost- und Südostasien betreut, im Juni 2009 ein Workshop zur CJKErfassung</a:t>
            </a:r>
          </a:p>
          <a:p>
            <a:r>
              <a:rPr lang="de-DE" sz="1200" b="0" i="0" u="none" strike="noStrike" kern="1200" baseline="0" dirty="0" smtClean="0">
                <a:solidFill>
                  <a:schemeClr val="tx1"/>
                </a:solidFill>
                <a:latin typeface="+mn-lt"/>
                <a:ea typeface="+mn-ea"/>
                <a:cs typeface="+mn-cs"/>
              </a:rPr>
              <a:t>organisiert. Aus diesem Workshop sind drei sprachspezifische AGs zu</a:t>
            </a:r>
          </a:p>
          <a:p>
            <a:r>
              <a:rPr lang="de-DE" sz="1200" b="0" i="0" u="none" strike="noStrike" kern="1200" baseline="0" dirty="0" smtClean="0">
                <a:solidFill>
                  <a:schemeClr val="tx1"/>
                </a:solidFill>
                <a:latin typeface="+mn-lt"/>
                <a:ea typeface="+mn-ea"/>
                <a:cs typeface="+mn-cs"/>
              </a:rPr>
              <a:t>Chinesisch, Japanisch und Koreanisch hervorgegangen mit dem Arbeitsauftrag,</a:t>
            </a:r>
          </a:p>
          <a:p>
            <a:r>
              <a:rPr lang="de-DE" sz="1200" b="0" i="0" u="none" strike="noStrike" kern="1200" baseline="0" dirty="0" smtClean="0">
                <a:solidFill>
                  <a:schemeClr val="tx1"/>
                </a:solidFill>
                <a:latin typeface="+mn-lt"/>
                <a:ea typeface="+mn-ea"/>
                <a:cs typeface="+mn-cs"/>
              </a:rPr>
              <a:t>Praxisregeln für die originalschriftliche Katalogisierung in CJK-Schriften und für den</a:t>
            </a:r>
          </a:p>
          <a:p>
            <a:r>
              <a:rPr lang="de-DE" sz="1200" b="0" i="0" u="none" strike="noStrike" kern="1200" baseline="0" dirty="0" smtClean="0">
                <a:solidFill>
                  <a:schemeClr val="tx1"/>
                </a:solidFill>
                <a:latin typeface="+mn-lt"/>
                <a:ea typeface="+mn-ea"/>
                <a:cs typeface="+mn-cs"/>
              </a:rPr>
              <a:t>Bereich der Transkriptionen/Transliterationen unter Einbeziehung von Normdaten und</a:t>
            </a:r>
          </a:p>
          <a:p>
            <a:r>
              <a:rPr lang="de-DE" sz="1200" b="0" i="0" u="none" strike="noStrike" kern="1200" baseline="0" dirty="0" smtClean="0">
                <a:solidFill>
                  <a:schemeClr val="tx1"/>
                </a:solidFill>
                <a:latin typeface="+mn-lt"/>
                <a:ea typeface="+mn-ea"/>
                <a:cs typeface="+mn-cs"/>
              </a:rPr>
              <a:t>unter Berücksichtigung von Fremddatennutzung festzulegen. Die von den AGs erzielten</a:t>
            </a:r>
          </a:p>
          <a:p>
            <a:r>
              <a:rPr lang="de-DE" sz="1200" b="0" i="0" u="none" strike="noStrike" kern="1200" baseline="0" dirty="0" smtClean="0">
                <a:solidFill>
                  <a:schemeClr val="tx1"/>
                </a:solidFill>
                <a:latin typeface="+mn-lt"/>
                <a:ea typeface="+mn-ea"/>
                <a:cs typeface="+mn-cs"/>
              </a:rPr>
              <a:t>Ergebnisse wurden auf einem Folgeworkshop im März 2010 präsentiert und liegen jetzt in</a:t>
            </a:r>
          </a:p>
          <a:p>
            <a:r>
              <a:rPr lang="de-DE" sz="1200" b="0" i="0" u="none" strike="noStrike" kern="1200" baseline="0" dirty="0" smtClean="0">
                <a:solidFill>
                  <a:schemeClr val="tx1"/>
                </a:solidFill>
                <a:latin typeface="+mn-lt"/>
                <a:ea typeface="+mn-ea"/>
                <a:cs typeface="+mn-cs"/>
              </a:rPr>
              <a:t>kompakter Form vor.</a:t>
            </a:r>
          </a:p>
          <a:p>
            <a:r>
              <a:rPr lang="de-DE" sz="1200" b="0" i="0" u="none" strike="noStrike" kern="1200" baseline="0" dirty="0" smtClean="0">
                <a:solidFill>
                  <a:schemeClr val="tx1"/>
                </a:solidFill>
                <a:latin typeface="+mn-lt"/>
                <a:ea typeface="+mn-ea"/>
                <a:cs typeface="+mn-cs"/>
              </a:rPr>
              <a:t>Die Praxisregeln fassen die sprachspezifischen Regelungen für die CJK-Sprachen für die</a:t>
            </a:r>
          </a:p>
          <a:p>
            <a:r>
              <a:rPr lang="de-DE" sz="1200" b="0" i="0" u="none" strike="noStrike" kern="1200" baseline="0" dirty="0" smtClean="0">
                <a:solidFill>
                  <a:schemeClr val="tx1"/>
                </a:solidFill>
                <a:latin typeface="+mn-lt"/>
                <a:ea typeface="+mn-ea"/>
                <a:cs typeface="+mn-cs"/>
              </a:rPr>
              <a:t>originalschriftliche Erfassung und für die lateinische Umschrift zusammen. In einem</a:t>
            </a:r>
          </a:p>
          <a:p>
            <a:r>
              <a:rPr lang="de-DE" sz="1200" b="0" i="0" u="none" strike="noStrike" kern="1200" baseline="0" dirty="0" smtClean="0">
                <a:solidFill>
                  <a:schemeClr val="tx1"/>
                </a:solidFill>
                <a:latin typeface="+mn-lt"/>
                <a:ea typeface="+mn-ea"/>
                <a:cs typeface="+mn-cs"/>
              </a:rPr>
              <a:t>weiteren Kapitel werden ergänzend die technischen Rahmenbedingungen aufgelistet, die</a:t>
            </a:r>
          </a:p>
          <a:p>
            <a:r>
              <a:rPr lang="de-DE" sz="1200" b="0" i="0" u="none" strike="noStrike" kern="1200" baseline="0" dirty="0" smtClean="0">
                <a:solidFill>
                  <a:schemeClr val="tx1"/>
                </a:solidFill>
                <a:latin typeface="+mn-lt"/>
                <a:ea typeface="+mn-ea"/>
                <a:cs typeface="+mn-cs"/>
              </a:rPr>
              <a:t>Voraussetzung für die getroffenen Regelungen sind.</a:t>
            </a:r>
          </a:p>
          <a:p>
            <a:r>
              <a:rPr lang="de-DE" sz="1200" b="1" i="0" u="none" strike="noStrike" kern="1200" baseline="0" dirty="0" smtClean="0">
                <a:solidFill>
                  <a:schemeClr val="tx1"/>
                </a:solidFill>
                <a:latin typeface="+mn-lt"/>
                <a:ea typeface="+mn-ea"/>
                <a:cs typeface="+mn-cs"/>
              </a:rPr>
              <a:t>Praxisregeln zur CJK-Erfassung - Chinesisch</a:t>
            </a:r>
          </a:p>
          <a:p>
            <a:r>
              <a:rPr lang="de-DE" sz="1200" b="1" i="0" u="none" strike="noStrike" kern="1200" baseline="0" dirty="0" smtClean="0">
                <a:solidFill>
                  <a:schemeClr val="tx1"/>
                </a:solidFill>
                <a:latin typeface="+mn-lt"/>
                <a:ea typeface="+mn-ea"/>
                <a:cs typeface="+mn-cs"/>
              </a:rPr>
              <a:t>Festlegungen für die Originalschrift</a:t>
            </a:r>
          </a:p>
          <a:p>
            <a:r>
              <a:rPr lang="de-DE" sz="1200" b="1" i="0" u="none" strike="noStrike" kern="1200" baseline="0" dirty="0" smtClean="0">
                <a:solidFill>
                  <a:schemeClr val="tx1"/>
                </a:solidFill>
                <a:latin typeface="+mn-lt"/>
                <a:ea typeface="+mn-ea"/>
                <a:cs typeface="+mn-cs"/>
              </a:rPr>
              <a:t>Bibliographische Beschreibung</a:t>
            </a:r>
          </a:p>
          <a:p>
            <a:r>
              <a:rPr lang="de-DE" sz="1200" b="0" i="0" u="none" strike="noStrike" kern="1200" baseline="0" dirty="0" smtClean="0">
                <a:solidFill>
                  <a:schemeClr val="tx1"/>
                </a:solidFill>
                <a:latin typeface="+mn-lt"/>
                <a:ea typeface="+mn-ea"/>
                <a:cs typeface="+mn-cs"/>
              </a:rPr>
              <a:t>Die Erfassung erfolgt gemäß Vorlage. Auch die Separation der semantischen Einheiten</a:t>
            </a:r>
          </a:p>
          <a:p>
            <a:r>
              <a:rPr lang="de-DE" sz="1200" b="0" i="0" u="none" strike="noStrike" kern="1200" baseline="0" dirty="0" smtClean="0">
                <a:solidFill>
                  <a:schemeClr val="tx1"/>
                </a:solidFill>
                <a:latin typeface="+mn-lt"/>
                <a:ea typeface="+mn-ea"/>
                <a:cs typeface="+mn-cs"/>
              </a:rPr>
              <a:t>(Worttrennung) erfolgt so wie in der Vorlage. Eine Wortbildung wird nicht vorgenommen.</a:t>
            </a:r>
          </a:p>
          <a:p>
            <a:r>
              <a:rPr lang="de-DE" sz="1200" b="0" i="0" u="none" strike="noStrike" kern="1200" baseline="0" dirty="0" smtClean="0">
                <a:solidFill>
                  <a:schemeClr val="tx1"/>
                </a:solidFill>
                <a:latin typeface="+mn-lt"/>
                <a:ea typeface="+mn-ea"/>
                <a:cs typeface="+mn-cs"/>
              </a:rPr>
              <a:t>Lang- und Kurzzeichen werden vorlagegemäß wiedergegeben.</a:t>
            </a:r>
          </a:p>
          <a:p>
            <a:r>
              <a:rPr lang="de-DE" sz="1200" b="0" i="0" u="none" strike="noStrike" kern="1200" baseline="0" dirty="0" smtClean="0">
                <a:solidFill>
                  <a:schemeClr val="tx1"/>
                </a:solidFill>
                <a:latin typeface="+mn-lt"/>
                <a:ea typeface="+mn-ea"/>
                <a:cs typeface="+mn-cs"/>
              </a:rPr>
              <a:t>Eine besondere Kennzeichnung von Familiennamen findet bei Personennamen in der</a:t>
            </a:r>
          </a:p>
          <a:p>
            <a:r>
              <a:rPr lang="de-DE" sz="1200" b="0" i="0" u="none" strike="noStrike" kern="1200" baseline="0" dirty="0" smtClean="0">
                <a:solidFill>
                  <a:schemeClr val="tx1"/>
                </a:solidFill>
                <a:latin typeface="+mn-lt"/>
                <a:ea typeface="+mn-ea"/>
                <a:cs typeface="+mn-cs"/>
              </a:rPr>
              <a:t>bibliographischen Beschreibung nicht statt.</a:t>
            </a:r>
          </a:p>
          <a:p>
            <a:r>
              <a:rPr lang="de-DE" sz="1200" b="1" i="0" u="none" strike="noStrike" kern="1200" baseline="0" dirty="0" smtClean="0">
                <a:solidFill>
                  <a:schemeClr val="tx1"/>
                </a:solidFill>
                <a:latin typeface="+mn-lt"/>
                <a:ea typeface="+mn-ea"/>
                <a:cs typeface="+mn-cs"/>
              </a:rPr>
              <a:t>Normdateien (PND und GKD bzw. GND)</a:t>
            </a:r>
          </a:p>
          <a:p>
            <a:r>
              <a:rPr lang="de-DE" sz="1200" b="0" i="0" u="none" strike="noStrike" kern="1200" baseline="0" dirty="0" smtClean="0">
                <a:solidFill>
                  <a:schemeClr val="tx1"/>
                </a:solidFill>
                <a:latin typeface="+mn-lt"/>
                <a:ea typeface="+mn-ea"/>
                <a:cs typeface="+mn-cs"/>
              </a:rPr>
              <a:t>PND und GKD sind zurzeit technisch noch nicht in der Lage, nicht-lateinische</a:t>
            </a:r>
          </a:p>
          <a:p>
            <a:r>
              <a:rPr lang="de-DE" sz="1200" b="0" i="0" u="none" strike="noStrike" kern="1200" baseline="0" dirty="0" smtClean="0">
                <a:solidFill>
                  <a:schemeClr val="tx1"/>
                </a:solidFill>
                <a:latin typeface="+mn-lt"/>
                <a:ea typeface="+mn-ea"/>
                <a:cs typeface="+mn-cs"/>
              </a:rPr>
              <a:t>Originalschrift zu verarbeiten. Sobald es technisch möglich ist, soll für die Erfassung in</a:t>
            </a:r>
          </a:p>
          <a:p>
            <a:r>
              <a:rPr lang="de-DE" sz="1200" b="0" i="0" u="none" strike="noStrike" kern="1200" baseline="0" dirty="0" smtClean="0">
                <a:solidFill>
                  <a:schemeClr val="tx1"/>
                </a:solidFill>
                <a:latin typeface="+mn-lt"/>
                <a:ea typeface="+mn-ea"/>
                <a:cs typeface="+mn-cs"/>
              </a:rPr>
              <a:t>PND und GKD gelten:</a:t>
            </a:r>
          </a:p>
          <a:p>
            <a:r>
              <a:rPr lang="de-DE" sz="1200" b="0" i="0" u="none" strike="noStrike" kern="1200" baseline="0" dirty="0" smtClean="0">
                <a:solidFill>
                  <a:schemeClr val="tx1"/>
                </a:solidFill>
                <a:latin typeface="+mn-lt"/>
                <a:ea typeface="+mn-ea"/>
                <a:cs typeface="+mn-cs"/>
              </a:rPr>
              <a:t>􀂚 In den Normdateien soll die originalschriftliche Namensform von Personen und</a:t>
            </a:r>
          </a:p>
          <a:p>
            <a:r>
              <a:rPr lang="de-DE" sz="1200" b="0" i="0" u="none" strike="noStrike" kern="1200" baseline="0" dirty="0" smtClean="0">
                <a:solidFill>
                  <a:schemeClr val="tx1"/>
                </a:solidFill>
                <a:latin typeface="+mn-lt"/>
                <a:ea typeface="+mn-ea"/>
                <a:cs typeface="+mn-cs"/>
              </a:rPr>
              <a:t>Körperschaften die Hauptansetzungsform werden.1</a:t>
            </a:r>
          </a:p>
          <a:p>
            <a:r>
              <a:rPr lang="de-DE" sz="1200" b="0" i="0" u="none" strike="noStrike" kern="1200" baseline="0" dirty="0" smtClean="0">
                <a:solidFill>
                  <a:schemeClr val="tx1"/>
                </a:solidFill>
                <a:latin typeface="+mn-lt"/>
                <a:ea typeface="+mn-ea"/>
                <a:cs typeface="+mn-cs"/>
              </a:rPr>
              <a:t>􀂚 Normsätze in ausschließlich nichtlateinischer Schriftform wird es nicht geben;</a:t>
            </a:r>
          </a:p>
          <a:p>
            <a:r>
              <a:rPr lang="de-DE" sz="1200" b="0" i="0" u="none" strike="noStrike" kern="1200" baseline="0" dirty="0" smtClean="0">
                <a:solidFill>
                  <a:schemeClr val="tx1"/>
                </a:solidFill>
                <a:latin typeface="+mn-lt"/>
                <a:ea typeface="+mn-ea"/>
                <a:cs typeface="+mn-cs"/>
              </a:rPr>
              <a:t>gemäß der vereinbarten Arbeitssprache werden individualisierende Merkmale in</a:t>
            </a:r>
          </a:p>
          <a:p>
            <a:r>
              <a:rPr lang="de-DE" sz="1200" b="0" i="0" u="none" strike="noStrike" kern="1200" baseline="0" dirty="0" smtClean="0">
                <a:solidFill>
                  <a:schemeClr val="tx1"/>
                </a:solidFill>
                <a:latin typeface="+mn-lt"/>
                <a:ea typeface="+mn-ea"/>
                <a:cs typeface="+mn-cs"/>
              </a:rPr>
              <a:t>deutscher Sprache erfasst.</a:t>
            </a:r>
          </a:p>
          <a:p>
            <a:r>
              <a:rPr lang="de-DE" sz="1200" b="1" i="0" u="none" strike="noStrike" kern="1200" baseline="0" dirty="0" smtClean="0">
                <a:solidFill>
                  <a:schemeClr val="tx1"/>
                </a:solidFill>
                <a:latin typeface="+mn-lt"/>
                <a:ea typeface="+mn-ea"/>
                <a:cs typeface="+mn-cs"/>
              </a:rPr>
              <a:t>Ansetzung von Personen- und Körperschaftsnamen</a:t>
            </a:r>
          </a:p>
          <a:p>
            <a:r>
              <a:rPr lang="de-DE" sz="1200" b="0" i="0" u="none" strike="noStrike" kern="1200" baseline="0" dirty="0" smtClean="0">
                <a:solidFill>
                  <a:schemeClr val="tx1"/>
                </a:solidFill>
                <a:latin typeface="+mn-lt"/>
                <a:ea typeface="+mn-ea"/>
                <a:cs typeface="+mn-cs"/>
              </a:rPr>
              <a:t>Für die Wahl von Lang- oder Kurzzeichen bei der originalschriftlichen Ansetzung von</a:t>
            </a:r>
          </a:p>
          <a:p>
            <a:r>
              <a:rPr lang="de-DE" sz="1200" b="0" i="0" u="none" strike="noStrike" kern="1200" baseline="0" dirty="0" smtClean="0">
                <a:solidFill>
                  <a:schemeClr val="tx1"/>
                </a:solidFill>
                <a:latin typeface="+mn-lt"/>
                <a:ea typeface="+mn-ea"/>
                <a:cs typeface="+mn-cs"/>
              </a:rPr>
              <a:t>Personen und Körperschaften soll deren Lebensmittelpunkt bzw. Sitz Ausschlag gebend</a:t>
            </a:r>
          </a:p>
          <a:p>
            <a:r>
              <a:rPr lang="de-DE" sz="1200" b="0" i="0" u="none" strike="noStrike" kern="1200" baseline="0" dirty="0" smtClean="0">
                <a:solidFill>
                  <a:schemeClr val="tx1"/>
                </a:solidFill>
                <a:latin typeface="+mn-lt"/>
                <a:ea typeface="+mn-ea"/>
                <a:cs typeface="+mn-cs"/>
              </a:rPr>
              <a:t>sein.</a:t>
            </a:r>
          </a:p>
          <a:p>
            <a:r>
              <a:rPr lang="de-DE" sz="1200" b="0" i="0" u="none" strike="noStrike" kern="1200" baseline="0" dirty="0" smtClean="0">
                <a:solidFill>
                  <a:schemeClr val="tx1"/>
                </a:solidFill>
                <a:latin typeface="+mn-lt"/>
                <a:ea typeface="+mn-ea"/>
                <a:cs typeface="+mn-cs"/>
              </a:rPr>
              <a:t>Eine Kennzeichnung von Familiennamen findet bei Personennamen nicht statt.</a:t>
            </a:r>
          </a:p>
          <a:p>
            <a:r>
              <a:rPr lang="de-DE" sz="1200" b="0" i="0" u="none" strike="noStrike" kern="1200" baseline="0" dirty="0" smtClean="0">
                <a:solidFill>
                  <a:schemeClr val="tx1"/>
                </a:solidFill>
                <a:latin typeface="+mn-lt"/>
                <a:ea typeface="+mn-ea"/>
                <a:cs typeface="+mn-cs"/>
              </a:rPr>
              <a:t>Körperschaften sind in Einzelsilben anzusetzen.</a:t>
            </a:r>
          </a:p>
          <a:p>
            <a:r>
              <a:rPr lang="de-DE" sz="1200" b="1" i="0" u="none" strike="noStrike" kern="1200" baseline="0" dirty="0" smtClean="0">
                <a:solidFill>
                  <a:schemeClr val="tx1"/>
                </a:solidFill>
                <a:latin typeface="+mn-lt"/>
                <a:ea typeface="+mn-ea"/>
                <a:cs typeface="+mn-cs"/>
              </a:rPr>
              <a:t>Festlegungen für die Umschrift</a:t>
            </a:r>
          </a:p>
          <a:p>
            <a:r>
              <a:rPr lang="de-DE" sz="1200" b="0" i="0" u="none" strike="noStrike" kern="1200" baseline="0" dirty="0" smtClean="0">
                <a:solidFill>
                  <a:schemeClr val="tx1"/>
                </a:solidFill>
                <a:latin typeface="+mn-lt"/>
                <a:ea typeface="+mn-ea"/>
                <a:cs typeface="+mn-cs"/>
              </a:rPr>
              <a:t>Die Erfassung der lateinischen Umschrift ist in den Verbundsystemen – zumindest als</a:t>
            </a:r>
          </a:p>
          <a:p>
            <a:r>
              <a:rPr lang="de-DE" sz="1200" b="0" i="0" u="none" strike="noStrike" kern="1200" baseline="0" dirty="0" smtClean="0">
                <a:solidFill>
                  <a:schemeClr val="tx1"/>
                </a:solidFill>
                <a:latin typeface="+mn-lt"/>
                <a:ea typeface="+mn-ea"/>
                <a:cs typeface="+mn-cs"/>
              </a:rPr>
              <a:t>Übergangslösung – verpflichtend.</a:t>
            </a:r>
          </a:p>
          <a:p>
            <a:r>
              <a:rPr lang="de-DE" sz="1200" b="0" i="0" u="none" strike="noStrike" kern="1200" baseline="0" dirty="0" smtClean="0">
                <a:solidFill>
                  <a:schemeClr val="tx1"/>
                </a:solidFill>
                <a:latin typeface="+mn-lt"/>
                <a:ea typeface="+mn-ea"/>
                <a:cs typeface="+mn-cs"/>
              </a:rPr>
              <a:t>Das Transkriptionssystem für die chinesische Schrift ist Pinyin.</a:t>
            </a:r>
          </a:p>
          <a:p>
            <a:r>
              <a:rPr lang="de-DE" sz="1200" b="1" i="0" u="none" strike="noStrike" kern="1200" baseline="0" dirty="0" smtClean="0">
                <a:solidFill>
                  <a:schemeClr val="tx1"/>
                </a:solidFill>
                <a:latin typeface="+mn-lt"/>
                <a:ea typeface="+mn-ea"/>
                <a:cs typeface="+mn-cs"/>
              </a:rPr>
              <a:t>Bibliographische Beschreibung</a:t>
            </a:r>
          </a:p>
          <a:p>
            <a:r>
              <a:rPr lang="de-DE" sz="1200" b="0" i="0" u="none" strike="noStrike" kern="1200" baseline="0" dirty="0" smtClean="0">
                <a:solidFill>
                  <a:schemeClr val="tx1"/>
                </a:solidFill>
                <a:latin typeface="+mn-lt"/>
                <a:ea typeface="+mn-ea"/>
                <a:cs typeface="+mn-cs"/>
              </a:rPr>
              <a:t>Im Bereich der bibliographischen Beschreibung erfolgt die Wiedergabe der Umschrift in</a:t>
            </a:r>
          </a:p>
          <a:p>
            <a:r>
              <a:rPr lang="de-DE" sz="1200" b="0" i="0" u="none" strike="noStrike" kern="1200" baseline="0" dirty="0" smtClean="0">
                <a:solidFill>
                  <a:schemeClr val="tx1"/>
                </a:solidFill>
                <a:latin typeface="+mn-lt"/>
                <a:ea typeface="+mn-ea"/>
                <a:cs typeface="+mn-cs"/>
              </a:rPr>
              <a:t>Einzelsilben ohne Wortbildung. Zusätzlich können Varianten mit Pinyin-Wortbildung</a:t>
            </a:r>
          </a:p>
          <a:p>
            <a:r>
              <a:rPr lang="de-DE" sz="1200" b="0" i="0" u="none" strike="noStrike" kern="1200" baseline="0" dirty="0" smtClean="0">
                <a:solidFill>
                  <a:schemeClr val="tx1"/>
                </a:solidFill>
                <a:latin typeface="+mn-lt"/>
                <a:ea typeface="+mn-ea"/>
                <a:cs typeface="+mn-cs"/>
              </a:rPr>
              <a:t>erfasst werden.</a:t>
            </a:r>
          </a:p>
          <a:p>
            <a:r>
              <a:rPr lang="de-DE" sz="1200" b="0" i="0" u="none" strike="noStrike" kern="1200" baseline="0" dirty="0" smtClean="0">
                <a:solidFill>
                  <a:schemeClr val="tx1"/>
                </a:solidFill>
                <a:latin typeface="+mn-lt"/>
                <a:ea typeface="+mn-ea"/>
                <a:cs typeface="+mn-cs"/>
              </a:rPr>
              <a:t>...</a:t>
            </a:r>
            <a:endParaRPr lang="de-DE" dirty="0"/>
          </a:p>
        </p:txBody>
      </p:sp>
      <p:sp>
        <p:nvSpPr>
          <p:cNvPr id="4" name="Slide Number Placeholder 3"/>
          <p:cNvSpPr>
            <a:spLocks noGrp="1"/>
          </p:cNvSpPr>
          <p:nvPr>
            <p:ph type="sldNum" sz="quarter" idx="10"/>
          </p:nvPr>
        </p:nvSpPr>
        <p:spPr/>
        <p:txBody>
          <a:bodyPr/>
          <a:lstStyle/>
          <a:p>
            <a:fld id="{F7EEBB7D-7359-4D04-91BC-31F421BDC829}" type="slidenum">
              <a:rPr lang="de-DE" smtClean="0"/>
              <a:t>21</a:t>
            </a:fld>
            <a:endParaRPr lang="de-DE"/>
          </a:p>
        </p:txBody>
      </p:sp>
    </p:spTree>
    <p:extLst>
      <p:ext uri="{BB962C8B-B14F-4D97-AF65-F5344CB8AC3E}">
        <p14:creationId xmlns:p14="http://schemas.microsoft.com/office/powerpoint/2010/main" val="8352261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dirty="0" smtClean="0"/>
              <a:t>In SWB both transcription</a:t>
            </a:r>
            <a:r>
              <a:rPr lang="de-DE" baseline="0" dirty="0" smtClean="0"/>
              <a:t> and character fields are linked to authority record; other „Verbünde“ handle this problem differently</a:t>
            </a:r>
            <a:endParaRPr lang="de-DE" dirty="0"/>
          </a:p>
        </p:txBody>
      </p:sp>
      <p:sp>
        <p:nvSpPr>
          <p:cNvPr id="4" name="Slide Number Placeholder 3"/>
          <p:cNvSpPr>
            <a:spLocks noGrp="1"/>
          </p:cNvSpPr>
          <p:nvPr>
            <p:ph type="sldNum" sz="quarter" idx="10"/>
          </p:nvPr>
        </p:nvSpPr>
        <p:spPr/>
        <p:txBody>
          <a:bodyPr/>
          <a:lstStyle/>
          <a:p>
            <a:fld id="{F7EEBB7D-7359-4D04-91BC-31F421BDC829}" type="slidenum">
              <a:rPr lang="de-DE" smtClean="0"/>
              <a:t>24</a:t>
            </a:fld>
            <a:endParaRPr lang="de-DE"/>
          </a:p>
        </p:txBody>
      </p:sp>
    </p:spTree>
    <p:extLst>
      <p:ext uri="{BB962C8B-B14F-4D97-AF65-F5344CB8AC3E}">
        <p14:creationId xmlns:p14="http://schemas.microsoft.com/office/powerpoint/2010/main" val="38942246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AACR2 - Multilevel description &amp; linking: </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Maxwell’s handbook, p. 110: ”A third method of describing supplementary items dependently is by using multilevel description (13.6)”</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Maxwell’s handbook, p. 301: “The Library of Congress does not employ this technique of analysis (LCRI 13.6, Jan. 5</a:t>
            </a:r>
            <a:r>
              <a:rPr lang="en-US" sz="1200" kern="1200" baseline="30000" dirty="0" smtClean="0">
                <a:solidFill>
                  <a:schemeClr val="tx1"/>
                </a:solidFill>
                <a:effectLst/>
                <a:latin typeface="+mn-lt"/>
                <a:ea typeface="+mn-ea"/>
                <a:cs typeface="+mn-cs"/>
              </a:rPr>
              <a:t>th,</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1989)”</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Multivolume works: one record</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Links to authors, corporate bodies created automatically be entering name in dedicated field</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Numbered monograph series:</a:t>
            </a:r>
            <a:endParaRPr lang="de-DE" sz="1200" kern="1200" dirty="0" smtClean="0">
              <a:solidFill>
                <a:schemeClr val="tx1"/>
              </a:solidFill>
              <a:effectLst/>
              <a:latin typeface="+mn-lt"/>
              <a:ea typeface="+mn-ea"/>
              <a:cs typeface="+mn-cs"/>
            </a:endParaRPr>
          </a:p>
          <a:p>
            <a:pPr lvl="2"/>
            <a:r>
              <a:rPr lang="en-US" sz="1200" kern="1200" dirty="0" smtClean="0">
                <a:solidFill>
                  <a:schemeClr val="tx1"/>
                </a:solidFill>
                <a:effectLst/>
                <a:latin typeface="+mn-lt"/>
                <a:ea typeface="+mn-ea"/>
                <a:cs typeface="+mn-cs"/>
              </a:rPr>
              <a:t>Can have own record, with single volumes mentioned in contents note, OR:</a:t>
            </a:r>
            <a:endParaRPr lang="de-DE" sz="1200" kern="1200" dirty="0" smtClean="0">
              <a:solidFill>
                <a:schemeClr val="tx1"/>
              </a:solidFill>
              <a:effectLst/>
              <a:latin typeface="+mn-lt"/>
              <a:ea typeface="+mn-ea"/>
              <a:cs typeface="+mn-cs"/>
            </a:endParaRPr>
          </a:p>
          <a:p>
            <a:pPr lvl="2"/>
            <a:r>
              <a:rPr lang="en-US" sz="1200" kern="1200" dirty="0" smtClean="0">
                <a:solidFill>
                  <a:schemeClr val="tx1"/>
                </a:solidFill>
                <a:effectLst/>
                <a:latin typeface="+mn-lt"/>
                <a:ea typeface="+mn-ea"/>
                <a:cs typeface="+mn-cs"/>
              </a:rPr>
              <a:t>Can be mentioned in title record</a:t>
            </a:r>
            <a:endParaRPr lang="de-DE" sz="1200" kern="1200" dirty="0" smtClean="0">
              <a:solidFill>
                <a:schemeClr val="tx1"/>
              </a:solidFill>
              <a:effectLst/>
              <a:latin typeface="+mn-lt"/>
              <a:ea typeface="+mn-ea"/>
              <a:cs typeface="+mn-cs"/>
            </a:endParaRPr>
          </a:p>
          <a:p>
            <a:pPr lvl="2"/>
            <a:r>
              <a:rPr lang="en-US" sz="1200" kern="1200" dirty="0" smtClean="0">
                <a:solidFill>
                  <a:schemeClr val="tx1"/>
                </a:solidFill>
                <a:effectLst/>
                <a:latin typeface="+mn-lt"/>
                <a:ea typeface="+mn-ea"/>
                <a:cs typeface="+mn-cs"/>
              </a:rPr>
              <a:t>Main series and subseries entered in different subfields; if both series are numbered, they must be entered twice (in different fields)</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Works included in item: mentioned in contents note</a:t>
            </a:r>
            <a:endParaRPr lang="de-DE" sz="1200" kern="1200" dirty="0" smtClean="0">
              <a:solidFill>
                <a:schemeClr val="tx1"/>
              </a:solidFill>
              <a:effectLst/>
              <a:latin typeface="+mn-lt"/>
              <a:ea typeface="+mn-ea"/>
              <a:cs typeface="+mn-cs"/>
            </a:endParaRPr>
          </a:p>
          <a:p>
            <a:pPr lvl="2"/>
            <a:r>
              <a:rPr lang="en-US" sz="1200" kern="1200" dirty="0" smtClean="0">
                <a:solidFill>
                  <a:schemeClr val="tx1"/>
                </a:solidFill>
                <a:effectLst/>
                <a:latin typeface="+mn-lt"/>
                <a:ea typeface="+mn-ea"/>
                <a:cs typeface="+mn-cs"/>
              </a:rPr>
              <a:t>Multivolume works or “title issued with”</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General material designation may be added optionally</a:t>
            </a:r>
            <a:endParaRPr lang="de-DE" sz="1200" kern="1200" dirty="0" smtClean="0">
              <a:solidFill>
                <a:schemeClr val="tx1"/>
              </a:solidFill>
              <a:effectLst/>
              <a:latin typeface="+mn-lt"/>
              <a:ea typeface="+mn-ea"/>
              <a:cs typeface="+mn-cs"/>
            </a:endParaRPr>
          </a:p>
          <a:p>
            <a:pPr lvl="2"/>
            <a:r>
              <a:rPr lang="en-US" sz="1200" kern="1200" dirty="0" smtClean="0">
                <a:solidFill>
                  <a:schemeClr val="tx1"/>
                </a:solidFill>
                <a:effectLst/>
                <a:latin typeface="+mn-lt"/>
                <a:ea typeface="+mn-ea"/>
                <a:cs typeface="+mn-cs"/>
              </a:rPr>
              <a:t>For: motion pictures, music, computer files, etc.</a:t>
            </a:r>
            <a:endParaRPr lang="de-DE" sz="1200" kern="1200" dirty="0" smtClean="0">
              <a:solidFill>
                <a:schemeClr val="tx1"/>
              </a:solidFill>
              <a:effectLst/>
              <a:latin typeface="+mn-lt"/>
              <a:ea typeface="+mn-ea"/>
              <a:cs typeface="+mn-cs"/>
            </a:endParaRPr>
          </a:p>
          <a:p>
            <a:pPr lvl="2"/>
            <a:r>
              <a:rPr lang="en-US" sz="1200" kern="1200" dirty="0" smtClean="0">
                <a:solidFill>
                  <a:schemeClr val="tx1"/>
                </a:solidFill>
                <a:effectLst/>
                <a:latin typeface="+mn-lt"/>
                <a:ea typeface="+mn-ea"/>
                <a:cs typeface="+mn-cs"/>
              </a:rPr>
              <a:t>In subfield of title field</a:t>
            </a:r>
            <a:endParaRPr lang="de-DE" sz="1200" kern="1200" dirty="0" smtClean="0">
              <a:solidFill>
                <a:schemeClr val="tx1"/>
              </a:solidFill>
              <a:effectLst/>
              <a:latin typeface="+mn-lt"/>
              <a:ea typeface="+mn-ea"/>
              <a:cs typeface="+mn-cs"/>
            </a:endParaRPr>
          </a:p>
          <a:p>
            <a:pPr lvl="2"/>
            <a:r>
              <a:rPr lang="en-US" sz="1200" kern="1200" dirty="0" smtClean="0">
                <a:solidFill>
                  <a:schemeClr val="tx1"/>
                </a:solidFill>
                <a:effectLst/>
                <a:latin typeface="+mn-lt"/>
                <a:ea typeface="+mn-ea"/>
                <a:cs typeface="+mn-cs"/>
              </a:rPr>
              <a:t>2 sets of controlled vocabulary for either British or American use</a:t>
            </a:r>
            <a:endParaRPr lang="de-DE" sz="1200" kern="1200" dirty="0" smtClean="0">
              <a:solidFill>
                <a:schemeClr val="tx1"/>
              </a:solidFill>
              <a:effectLst/>
              <a:latin typeface="+mn-lt"/>
              <a:ea typeface="+mn-ea"/>
              <a:cs typeface="+mn-cs"/>
            </a:endParaRPr>
          </a:p>
          <a:p>
            <a:pPr lvl="0"/>
            <a:endParaRPr lang="de-DE" b="0" dirty="0" smtClean="0"/>
          </a:p>
          <a:p>
            <a:pPr lvl="0"/>
            <a:r>
              <a:rPr lang="de-DE" b="0" dirty="0" smtClean="0"/>
              <a:t>Maxwell, Robert L., 1957-: </a:t>
            </a:r>
          </a:p>
          <a:p>
            <a:pPr lvl="0"/>
            <a:r>
              <a:rPr lang="de-DE" b="0" dirty="0" smtClean="0"/>
              <a:t>Maxwell‘s handbook for AACR2R : explaining and illustrating</a:t>
            </a:r>
            <a:r>
              <a:rPr lang="de-DE" b="0" baseline="0" dirty="0" smtClean="0"/>
              <a:t> the Anglo-American cataloguing rules and the 1993 amendments / Robert L. Maxwell with</a:t>
            </a:r>
          </a:p>
          <a:p>
            <a:pPr lvl="0"/>
            <a:r>
              <a:rPr lang="de-DE" b="0" baseline="0" dirty="0" smtClean="0"/>
              <a:t>	Margret F. Maxwell. – Chicago ; London: American Library Association, 1997, xii, 522 p. – Includes bibliographical references and index</a:t>
            </a:r>
          </a:p>
          <a:p>
            <a:pPr lvl="0"/>
            <a:r>
              <a:rPr lang="de-DE" b="0" baseline="0" dirty="0" smtClean="0"/>
              <a:t>	ISBN 0-8389-0704-0</a:t>
            </a:r>
            <a:endParaRPr lang="de-DE" b="0" dirty="0" smtClean="0"/>
          </a:p>
          <a:p>
            <a:endParaRPr lang="en-US" sz="1200" b="1" kern="1200" smtClean="0">
              <a:solidFill>
                <a:schemeClr val="tx1"/>
              </a:solidFill>
              <a:effectLst/>
              <a:latin typeface="+mn-lt"/>
              <a:ea typeface="+mn-ea"/>
              <a:cs typeface="+mn-cs"/>
            </a:endParaRPr>
          </a:p>
          <a:p>
            <a:r>
              <a:rPr lang="en-US" sz="1200" b="1" kern="1200" smtClean="0">
                <a:solidFill>
                  <a:schemeClr val="tx1"/>
                </a:solidFill>
                <a:effectLst/>
                <a:latin typeface="+mn-lt"/>
                <a:ea typeface="+mn-ea"/>
                <a:cs typeface="+mn-cs"/>
              </a:rPr>
              <a:t>LCRI</a:t>
            </a:r>
            <a:r>
              <a:rPr lang="en-US" sz="1200" b="1" kern="1200" dirty="0" smtClean="0">
                <a:solidFill>
                  <a:schemeClr val="tx1"/>
                </a:solidFill>
                <a:effectLst/>
                <a:latin typeface="+mn-lt"/>
                <a:ea typeface="+mn-ea"/>
                <a:cs typeface="+mn-cs"/>
              </a:rPr>
              <a:t>:</a:t>
            </a:r>
            <a:r>
              <a:rPr lang="en-US" sz="1200" b="0" kern="1200" dirty="0" smtClean="0">
                <a:solidFill>
                  <a:schemeClr val="tx1"/>
                </a:solidFill>
                <a:effectLst/>
                <a:latin typeface="+mn-lt"/>
                <a:ea typeface="+mn-ea"/>
                <a:cs typeface="+mn-cs"/>
              </a:rPr>
              <a:t> Library</a:t>
            </a:r>
            <a:r>
              <a:rPr lang="en-US" sz="1200" b="0" kern="1200" baseline="0" dirty="0" smtClean="0">
                <a:solidFill>
                  <a:schemeClr val="tx1"/>
                </a:solidFill>
                <a:effectLst/>
                <a:latin typeface="+mn-lt"/>
                <a:ea typeface="+mn-ea"/>
                <a:cs typeface="+mn-cs"/>
              </a:rPr>
              <a:t> of Congress Rule Interpretations</a:t>
            </a:r>
            <a:endParaRPr lang="en-US" sz="1200" b="0"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r>
              <a:rPr lang="en-US" sz="1200" b="1" kern="1200" dirty="0" err="1" smtClean="0">
                <a:solidFill>
                  <a:schemeClr val="tx1"/>
                </a:solidFill>
                <a:effectLst/>
                <a:latin typeface="+mn-lt"/>
                <a:ea typeface="+mn-ea"/>
                <a:cs typeface="+mn-cs"/>
              </a:rPr>
              <a:t>Normes</a:t>
            </a:r>
            <a:r>
              <a:rPr lang="en-US" sz="1200" b="1" kern="1200" dirty="0" smtClean="0">
                <a:solidFill>
                  <a:schemeClr val="tx1"/>
                </a:solidFill>
                <a:effectLst/>
                <a:latin typeface="+mn-lt"/>
                <a:ea typeface="+mn-ea"/>
                <a:cs typeface="+mn-cs"/>
              </a:rPr>
              <a:t> AFNOR de </a:t>
            </a:r>
            <a:r>
              <a:rPr lang="en-US" sz="1200" b="1" kern="1200" dirty="0" err="1" smtClean="0">
                <a:solidFill>
                  <a:schemeClr val="tx1"/>
                </a:solidFill>
                <a:effectLst/>
                <a:latin typeface="+mn-lt"/>
                <a:ea typeface="+mn-ea"/>
                <a:cs typeface="+mn-cs"/>
              </a:rPr>
              <a:t>catalogage</a:t>
            </a:r>
            <a:r>
              <a:rPr lang="en-US" sz="1200" b="1" kern="1200" dirty="0" smtClean="0">
                <a:solidFill>
                  <a:schemeClr val="tx1"/>
                </a:solidFill>
                <a:effectLst/>
                <a:latin typeface="+mn-lt"/>
                <a:ea typeface="+mn-ea"/>
                <a:cs typeface="+mn-cs"/>
              </a:rPr>
              <a:t> </a:t>
            </a:r>
            <a:endParaRPr lang="de-DE" sz="1200" b="1" kern="1200" dirty="0" smtClean="0">
              <a:solidFill>
                <a:schemeClr val="tx1"/>
              </a:solidFill>
              <a:effectLst/>
              <a:latin typeface="+mn-lt"/>
              <a:ea typeface="+mn-ea"/>
              <a:cs typeface="+mn-cs"/>
            </a:endParaRPr>
          </a:p>
          <a:p>
            <a:r>
              <a:rPr lang="de-DE" sz="1200" b="0" kern="1200" dirty="0" smtClean="0">
                <a:solidFill>
                  <a:schemeClr val="tx1"/>
                </a:solidFill>
                <a:effectLst/>
                <a:latin typeface="+mn-lt"/>
                <a:ea typeface="+mn-ea"/>
                <a:cs typeface="+mn-cs"/>
              </a:rPr>
              <a:t>Partie composante d’imprimé (AS) – plusiers titres différents sans titre collectif</a:t>
            </a:r>
          </a:p>
          <a:p>
            <a:r>
              <a:rPr lang="de-DE" sz="1200" b="0" kern="1200" dirty="0" smtClean="0">
                <a:solidFill>
                  <a:schemeClr val="tx1"/>
                </a:solidFill>
                <a:effectLst/>
                <a:latin typeface="+mn-lt"/>
                <a:ea typeface="+mn-ea"/>
                <a:cs typeface="+mn-cs"/>
              </a:rPr>
              <a:t>Catalogage des ressources en plusiers volumes</a:t>
            </a:r>
          </a:p>
          <a:p>
            <a:r>
              <a:rPr lang="de-DE" sz="1200" b="0" kern="1200" dirty="0" smtClean="0">
                <a:solidFill>
                  <a:schemeClr val="tx1"/>
                </a:solidFill>
                <a:effectLst/>
                <a:latin typeface="+mn-lt"/>
                <a:ea typeface="+mn-ea"/>
                <a:cs typeface="+mn-cs"/>
              </a:rPr>
              <a:t>Catalogage des ressources multimédia multisupports</a:t>
            </a:r>
          </a:p>
          <a:p>
            <a:r>
              <a:rPr lang="de-DE" sz="1200" b="0" kern="1200" dirty="0" smtClean="0">
                <a:solidFill>
                  <a:schemeClr val="tx1"/>
                </a:solidFill>
                <a:effectLst/>
                <a:latin typeface="+mn-lt"/>
                <a:ea typeface="+mn-ea"/>
                <a:cs typeface="+mn-cs"/>
              </a:rPr>
              <a:t>Description volume par volume, avec mention de monographie en plusieurs volumes –c(monographies en plusieurs unités physiques)</a:t>
            </a:r>
          </a:p>
          <a:p>
            <a:r>
              <a:rPr lang="de-DE" sz="1200" b="0" kern="1200" dirty="0" smtClean="0">
                <a:solidFill>
                  <a:schemeClr val="tx1"/>
                </a:solidFill>
                <a:effectLst/>
                <a:latin typeface="+mn-lt"/>
                <a:ea typeface="+mn-ea"/>
                <a:cs typeface="+mn-cs"/>
              </a:rPr>
              <a:t>Indication générale du type du document - general material designation</a:t>
            </a:r>
          </a:p>
          <a:p>
            <a:r>
              <a:rPr lang="de-DE" sz="1200" b="0" kern="1200" dirty="0" smtClean="0">
                <a:solidFill>
                  <a:schemeClr val="tx1"/>
                </a:solidFill>
                <a:effectLst/>
                <a:latin typeface="+mn-lt"/>
                <a:ea typeface="+mn-ea"/>
                <a:cs typeface="+mn-cs"/>
              </a:rPr>
              <a:t>Données de lien entre zones – links (subfield $0 has PPN; representation also</a:t>
            </a:r>
            <a:r>
              <a:rPr lang="de-DE" sz="1200" b="0" kern="1200" baseline="0" dirty="0" smtClean="0">
                <a:solidFill>
                  <a:schemeClr val="tx1"/>
                </a:solidFill>
                <a:effectLst/>
                <a:latin typeface="+mn-lt"/>
                <a:ea typeface="+mn-ea"/>
                <a:cs typeface="+mn-cs"/>
              </a:rPr>
              <a:t> in</a:t>
            </a:r>
            <a:r>
              <a:rPr lang="de-DE" sz="1200" b="0" kern="1200" dirty="0" smtClean="0">
                <a:solidFill>
                  <a:schemeClr val="tx1"/>
                </a:solidFill>
                <a:effectLst/>
                <a:latin typeface="+mn-lt"/>
                <a:ea typeface="+mn-ea"/>
                <a:cs typeface="+mn-cs"/>
              </a:rPr>
              <a:t> subfield $t title; from single volume to comprehensive record: 463: une notice de partie composante qu’on veut cataloguiser ... pour la lier à celle de la monographie-hôte)</a:t>
            </a:r>
          </a:p>
          <a:p>
            <a:r>
              <a:rPr lang="de-DE" sz="1200" b="0" kern="1200" dirty="0" smtClean="0">
                <a:solidFill>
                  <a:schemeClr val="tx1"/>
                </a:solidFill>
                <a:effectLst/>
                <a:latin typeface="+mn-lt"/>
                <a:ea typeface="+mn-ea"/>
                <a:cs typeface="+mn-cs"/>
              </a:rPr>
              <a:t>Partie composante de monographie  (article d’un recueil d’actes de congrès, de mélanges, un article de périodique, un chapitre de livre, ...) </a:t>
            </a:r>
            <a:r>
              <a:rPr lang="en-US" sz="1200" b="0" kern="1200" dirty="0" smtClean="0">
                <a:solidFill>
                  <a:schemeClr val="tx1"/>
                </a:solidFill>
                <a:effectLst/>
                <a:latin typeface="+mn-lt"/>
                <a:ea typeface="+mn-ea"/>
                <a:cs typeface="+mn-cs"/>
              </a:rPr>
              <a:t>[</a:t>
            </a:r>
            <a:r>
              <a:rPr lang="en-US" sz="1200" b="0" kern="1200" dirty="0" err="1" smtClean="0">
                <a:solidFill>
                  <a:schemeClr val="tx1"/>
                </a:solidFill>
                <a:effectLst/>
                <a:latin typeface="+mn-lt"/>
                <a:ea typeface="+mn-ea"/>
                <a:cs typeface="+mn-cs"/>
              </a:rPr>
              <a:t>une</a:t>
            </a:r>
            <a:r>
              <a:rPr lang="en-US" sz="1200" b="0" kern="1200" dirty="0" smtClean="0">
                <a:solidFill>
                  <a:schemeClr val="tx1"/>
                </a:solidFill>
                <a:effectLst/>
                <a:latin typeface="+mn-lt"/>
                <a:ea typeface="+mn-ea"/>
                <a:cs typeface="+mn-cs"/>
              </a:rPr>
              <a:t> </a:t>
            </a:r>
            <a:r>
              <a:rPr lang="en-US" sz="1200" b="0" kern="1200" dirty="0" err="1" smtClean="0">
                <a:solidFill>
                  <a:schemeClr val="tx1"/>
                </a:solidFill>
                <a:effectLst/>
                <a:latin typeface="+mn-lt"/>
                <a:ea typeface="+mn-ea"/>
                <a:cs typeface="+mn-cs"/>
              </a:rPr>
              <a:t>entité</a:t>
            </a:r>
            <a:r>
              <a:rPr lang="en-US" sz="1200" b="0" kern="1200" dirty="0" smtClean="0">
                <a:solidFill>
                  <a:schemeClr val="tx1"/>
                </a:solidFill>
                <a:effectLst/>
                <a:latin typeface="+mn-lt"/>
                <a:ea typeface="+mn-ea"/>
                <a:cs typeface="+mn-cs"/>
              </a:rPr>
              <a:t> </a:t>
            </a:r>
            <a:r>
              <a:rPr lang="en-US" sz="1200" b="0" kern="1200" dirty="0" err="1" smtClean="0">
                <a:solidFill>
                  <a:schemeClr val="tx1"/>
                </a:solidFill>
                <a:effectLst/>
                <a:latin typeface="+mn-lt"/>
                <a:ea typeface="+mn-ea"/>
                <a:cs typeface="+mn-cs"/>
              </a:rPr>
              <a:t>bibliographique</a:t>
            </a:r>
            <a:r>
              <a:rPr lang="en-US" sz="1200" b="0" kern="1200" dirty="0" smtClean="0">
                <a:solidFill>
                  <a:schemeClr val="tx1"/>
                </a:solidFill>
                <a:effectLst/>
                <a:latin typeface="+mn-lt"/>
                <a:ea typeface="+mn-ea"/>
                <a:cs typeface="+mn-cs"/>
              </a:rPr>
              <a:t> </a:t>
            </a:r>
            <a:r>
              <a:rPr lang="en-US" sz="1200" b="0" kern="1200" dirty="0" err="1" smtClean="0">
                <a:solidFill>
                  <a:schemeClr val="tx1"/>
                </a:solidFill>
                <a:effectLst/>
                <a:latin typeface="+mn-lt"/>
                <a:ea typeface="+mn-ea"/>
                <a:cs typeface="+mn-cs"/>
              </a:rPr>
              <a:t>incluse</a:t>
            </a:r>
            <a:r>
              <a:rPr lang="en-US" sz="1200" b="0" kern="1200" dirty="0" smtClean="0">
                <a:solidFill>
                  <a:schemeClr val="tx1"/>
                </a:solidFill>
                <a:effectLst/>
                <a:latin typeface="+mn-lt"/>
                <a:ea typeface="+mn-ea"/>
                <a:cs typeface="+mn-cs"/>
              </a:rPr>
              <a:t> </a:t>
            </a:r>
            <a:r>
              <a:rPr lang="en-US" sz="1200" b="0" kern="1200" dirty="0" err="1" smtClean="0">
                <a:solidFill>
                  <a:schemeClr val="tx1"/>
                </a:solidFill>
                <a:effectLst/>
                <a:latin typeface="+mn-lt"/>
                <a:ea typeface="+mn-ea"/>
                <a:cs typeface="+mn-cs"/>
              </a:rPr>
              <a:t>dans</a:t>
            </a:r>
            <a:r>
              <a:rPr lang="en-US" sz="1200" b="0" kern="1200" dirty="0" smtClean="0">
                <a:solidFill>
                  <a:schemeClr val="tx1"/>
                </a:solidFill>
                <a:effectLst/>
                <a:latin typeface="+mn-lt"/>
                <a:ea typeface="+mn-ea"/>
                <a:cs typeface="+mn-cs"/>
              </a:rPr>
              <a:t> un </a:t>
            </a:r>
            <a:r>
              <a:rPr lang="en-US" sz="1200" b="0" kern="1200" dirty="0" err="1" smtClean="0">
                <a:solidFill>
                  <a:schemeClr val="tx1"/>
                </a:solidFill>
                <a:effectLst/>
                <a:latin typeface="+mn-lt"/>
                <a:ea typeface="+mn-ea"/>
                <a:cs typeface="+mn-cs"/>
              </a:rPr>
              <a:t>autre</a:t>
            </a:r>
            <a:r>
              <a:rPr lang="en-US" sz="1200" b="0" kern="1200" dirty="0" smtClean="0">
                <a:solidFill>
                  <a:schemeClr val="tx1"/>
                </a:solidFill>
                <a:effectLst/>
                <a:latin typeface="+mn-lt"/>
                <a:ea typeface="+mn-ea"/>
                <a:cs typeface="+mn-cs"/>
              </a:rPr>
              <a:t> document de </a:t>
            </a:r>
            <a:r>
              <a:rPr lang="en-US" sz="1200" b="0" kern="1200" dirty="0" err="1" smtClean="0">
                <a:solidFill>
                  <a:schemeClr val="tx1"/>
                </a:solidFill>
                <a:effectLst/>
                <a:latin typeface="+mn-lt"/>
                <a:ea typeface="+mn-ea"/>
                <a:cs typeface="+mn-cs"/>
              </a:rPr>
              <a:t>telle</a:t>
            </a:r>
            <a:r>
              <a:rPr lang="en-US" sz="1200" b="0" kern="1200" dirty="0" smtClean="0">
                <a:solidFill>
                  <a:schemeClr val="tx1"/>
                </a:solidFill>
                <a:effectLst/>
                <a:latin typeface="+mn-lt"/>
                <a:ea typeface="+mn-ea"/>
                <a:cs typeface="+mn-cs"/>
              </a:rPr>
              <a:t> </a:t>
            </a:r>
            <a:r>
              <a:rPr lang="en-US" sz="1200" b="0" kern="1200" dirty="0" err="1" smtClean="0">
                <a:solidFill>
                  <a:schemeClr val="tx1"/>
                </a:solidFill>
                <a:effectLst/>
                <a:latin typeface="+mn-lt"/>
                <a:ea typeface="+mn-ea"/>
                <a:cs typeface="+mn-cs"/>
              </a:rPr>
              <a:t>sorte</a:t>
            </a:r>
            <a:r>
              <a:rPr lang="en-US" sz="1200" b="0" kern="1200" dirty="0" smtClean="0">
                <a:solidFill>
                  <a:schemeClr val="tx1"/>
                </a:solidFill>
                <a:effectLst/>
                <a:latin typeface="+mn-lt"/>
                <a:ea typeface="+mn-ea"/>
                <a:cs typeface="+mn-cs"/>
              </a:rPr>
              <a:t> </a:t>
            </a:r>
            <a:r>
              <a:rPr lang="en-US" sz="1200" b="0" kern="1200" dirty="0" err="1" smtClean="0">
                <a:solidFill>
                  <a:schemeClr val="tx1"/>
                </a:solidFill>
                <a:effectLst/>
                <a:latin typeface="+mn-lt"/>
                <a:ea typeface="+mn-ea"/>
                <a:cs typeface="+mn-cs"/>
              </a:rPr>
              <a:t>que</a:t>
            </a:r>
            <a:r>
              <a:rPr lang="en-US" sz="1200" b="0" kern="1200" dirty="0" smtClean="0">
                <a:solidFill>
                  <a:schemeClr val="tx1"/>
                </a:solidFill>
                <a:effectLst/>
                <a:latin typeface="+mn-lt"/>
                <a:ea typeface="+mn-ea"/>
                <a:cs typeface="+mn-cs"/>
              </a:rPr>
              <a:t> </a:t>
            </a:r>
            <a:r>
              <a:rPr lang="en-US" sz="1200" b="0" kern="1200" dirty="0" err="1" smtClean="0">
                <a:solidFill>
                  <a:schemeClr val="tx1"/>
                </a:solidFill>
                <a:effectLst/>
                <a:latin typeface="+mn-lt"/>
                <a:ea typeface="+mn-ea"/>
                <a:cs typeface="+mn-cs"/>
              </a:rPr>
              <a:t>l’identification</a:t>
            </a:r>
            <a:r>
              <a:rPr lang="en-US" sz="1200" b="0" kern="1200" dirty="0" smtClean="0">
                <a:solidFill>
                  <a:schemeClr val="tx1"/>
                </a:solidFill>
                <a:effectLst/>
                <a:latin typeface="+mn-lt"/>
                <a:ea typeface="+mn-ea"/>
                <a:cs typeface="+mn-cs"/>
              </a:rPr>
              <a:t> physique et la </a:t>
            </a:r>
            <a:r>
              <a:rPr lang="en-US" sz="1200" b="0" kern="1200" dirty="0" err="1" smtClean="0">
                <a:solidFill>
                  <a:schemeClr val="tx1"/>
                </a:solidFill>
                <a:effectLst/>
                <a:latin typeface="+mn-lt"/>
                <a:ea typeface="+mn-ea"/>
                <a:cs typeface="+mn-cs"/>
              </a:rPr>
              <a:t>localisation</a:t>
            </a:r>
            <a:r>
              <a:rPr lang="en-US" sz="1200" b="0" kern="1200" dirty="0" smtClean="0">
                <a:solidFill>
                  <a:schemeClr val="tx1"/>
                </a:solidFill>
                <a:effectLst/>
                <a:latin typeface="+mn-lt"/>
                <a:ea typeface="+mn-ea"/>
                <a:cs typeface="+mn-cs"/>
              </a:rPr>
              <a:t>  ...  </a:t>
            </a:r>
            <a:r>
              <a:rPr lang="de-DE" sz="1200" b="0" kern="1200" dirty="0" smtClean="0">
                <a:solidFill>
                  <a:schemeClr val="tx1"/>
                </a:solidFill>
                <a:effectLst/>
                <a:latin typeface="+mn-lt"/>
                <a:ea typeface="+mn-ea"/>
                <a:cs typeface="+mn-cs"/>
              </a:rPr>
              <a:t>dependent de celle du document la contenant]</a:t>
            </a:r>
          </a:p>
          <a:p>
            <a:pPr lvl="0"/>
            <a:endParaRPr lang="de-DE" b="1" dirty="0" smtClean="0"/>
          </a:p>
          <a:p>
            <a:pPr lvl="0"/>
            <a:endParaRPr lang="de-DE" b="1" dirty="0" smtClean="0"/>
          </a:p>
          <a:p>
            <a:pPr lvl="0"/>
            <a:r>
              <a:rPr lang="de-DE" b="1" dirty="0" smtClean="0"/>
              <a:t>Linking (in</a:t>
            </a:r>
            <a:r>
              <a:rPr lang="de-DE" b="1" baseline="0" dirty="0" smtClean="0"/>
              <a:t> accordance with RAK rules):</a:t>
            </a:r>
            <a:endParaRPr lang="de-DE" sz="1200" b="1" kern="1200" dirty="0" smtClean="0">
              <a:solidFill>
                <a:schemeClr val="tx1"/>
              </a:solidFill>
              <a:effectLst/>
              <a:latin typeface="+mn-lt"/>
              <a:ea typeface="+mn-ea"/>
              <a:cs typeface="+mn-cs"/>
            </a:endParaRPr>
          </a:p>
          <a:p>
            <a:pPr lvl="0"/>
            <a:r>
              <a:rPr lang="de-DE" sz="1200" kern="1200" dirty="0" smtClean="0">
                <a:solidFill>
                  <a:schemeClr val="tx1"/>
                </a:solidFill>
                <a:effectLst/>
                <a:latin typeface="+mn-lt"/>
                <a:ea typeface="+mn-ea"/>
                <a:cs typeface="+mn-cs"/>
              </a:rPr>
              <a:t>Publications in more than one volume („Mehrbändige Werke, bzw. mehrbändig begrenzte Sammelwerke“)</a:t>
            </a:r>
          </a:p>
          <a:p>
            <a:pPr lvl="1"/>
            <a:r>
              <a:rPr lang="en-US" sz="1200" kern="1200" dirty="0" smtClean="0">
                <a:solidFill>
                  <a:schemeClr val="tx1"/>
                </a:solidFill>
                <a:effectLst/>
                <a:latin typeface="+mn-lt"/>
                <a:ea typeface="+mn-ea"/>
                <a:cs typeface="+mn-cs"/>
              </a:rPr>
              <a:t>Comprehensive record for publication as such: “set”</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Link from record of each separate volume to comprehensive record</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Multilevel description: „subset“ – numbered vs. Not numbered</a:t>
            </a:r>
            <a:endParaRPr lang="de-DE" sz="1200" kern="1200" dirty="0" smtClean="0">
              <a:solidFill>
                <a:schemeClr val="tx1"/>
              </a:solidFill>
              <a:effectLst/>
              <a:latin typeface="+mn-lt"/>
              <a:ea typeface="+mn-ea"/>
              <a:cs typeface="+mn-cs"/>
            </a:endParaRPr>
          </a:p>
          <a:p>
            <a:pPr lvl="2"/>
            <a:r>
              <a:rPr lang="en-US" sz="1200" kern="1200" dirty="0" smtClean="0">
                <a:solidFill>
                  <a:schemeClr val="tx1"/>
                </a:solidFill>
                <a:effectLst/>
                <a:latin typeface="+mn-lt"/>
                <a:ea typeface="+mn-ea"/>
                <a:cs typeface="+mn-cs"/>
              </a:rPr>
              <a:t>Comprehensive record for a numbered “subset”, again linked to comprehensive record of publication “set”</a:t>
            </a:r>
            <a:endParaRPr lang="de-DE"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Numbered monographic series (“</a:t>
            </a:r>
            <a:r>
              <a:rPr lang="en-US" sz="1200" kern="1200" dirty="0" err="1" smtClean="0">
                <a:solidFill>
                  <a:schemeClr val="tx1"/>
                </a:solidFill>
                <a:effectLst/>
                <a:latin typeface="+mn-lt"/>
                <a:ea typeface="+mn-ea"/>
                <a:cs typeface="+mn-cs"/>
              </a:rPr>
              <a:t>Gezählte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Reihe</a:t>
            </a:r>
            <a:r>
              <a:rPr lang="en-US" sz="1200" kern="1200" dirty="0" smtClean="0">
                <a:solidFill>
                  <a:schemeClr val="tx1"/>
                </a:solidFill>
                <a:effectLst/>
                <a:latin typeface="+mn-lt"/>
                <a:ea typeface="+mn-ea"/>
                <a:cs typeface="+mn-cs"/>
              </a:rPr>
              <a:t>”)</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Comprehensive record for series</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Linked to book, or if publication in more than one volume, to separate volume (NOT to comprehensive record)</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Multilevel description: numbered vs. not numbered subseries</a:t>
            </a:r>
            <a:endParaRPr lang="de-DE" sz="1200" kern="1200" dirty="0" smtClean="0">
              <a:solidFill>
                <a:schemeClr val="tx1"/>
              </a:solidFill>
              <a:effectLst/>
              <a:latin typeface="+mn-lt"/>
              <a:ea typeface="+mn-ea"/>
              <a:cs typeface="+mn-cs"/>
            </a:endParaRPr>
          </a:p>
          <a:p>
            <a:pPr lvl="2"/>
            <a:r>
              <a:rPr lang="en-US" sz="1200" kern="1200" dirty="0" smtClean="0">
                <a:solidFill>
                  <a:schemeClr val="tx1"/>
                </a:solidFill>
                <a:effectLst/>
                <a:latin typeface="+mn-lt"/>
                <a:ea typeface="+mn-ea"/>
                <a:cs typeface="+mn-cs"/>
              </a:rPr>
              <a:t>Comprehensive record for subseries, if numbered; linked</a:t>
            </a:r>
            <a:endParaRPr lang="de-DE"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“Works issued with” (“</a:t>
            </a:r>
            <a:r>
              <a:rPr lang="en-US" sz="1200" kern="1200" dirty="0" err="1" smtClean="0">
                <a:solidFill>
                  <a:schemeClr val="tx1"/>
                </a:solidFill>
                <a:effectLst/>
                <a:latin typeface="+mn-lt"/>
                <a:ea typeface="+mn-ea"/>
                <a:cs typeface="+mn-cs"/>
              </a:rPr>
              <a:t>Enthaltene</a:t>
            </a:r>
            <a:r>
              <a:rPr lang="en-US" sz="1200" kern="1200" dirty="0" smtClean="0">
                <a:solidFill>
                  <a:schemeClr val="tx1"/>
                </a:solidFill>
                <a:effectLst/>
                <a:latin typeface="+mn-lt"/>
                <a:ea typeface="+mn-ea"/>
                <a:cs typeface="+mn-cs"/>
              </a:rPr>
              <a:t> / </a:t>
            </a:r>
            <a:r>
              <a:rPr lang="en-US" sz="1200" kern="1200" dirty="0" err="1" smtClean="0">
                <a:solidFill>
                  <a:schemeClr val="tx1"/>
                </a:solidFill>
                <a:effectLst/>
                <a:latin typeface="+mn-lt"/>
                <a:ea typeface="+mn-ea"/>
                <a:cs typeface="+mn-cs"/>
              </a:rPr>
              <a:t>beigefügte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Werke</a:t>
            </a:r>
            <a:r>
              <a:rPr lang="en-US" sz="1200" kern="1200" dirty="0" smtClean="0">
                <a:solidFill>
                  <a:schemeClr val="tx1"/>
                </a:solidFill>
                <a:effectLst/>
                <a:latin typeface="+mn-lt"/>
                <a:ea typeface="+mn-ea"/>
                <a:cs typeface="+mn-cs"/>
              </a:rPr>
              <a:t>”)</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2 titles max. can be entered</a:t>
            </a:r>
            <a:endParaRPr lang="de-DE"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Works consisting of different types of materials (“</a:t>
            </a:r>
            <a:r>
              <a:rPr lang="en-US" sz="1200" kern="1200" dirty="0" err="1" smtClean="0">
                <a:solidFill>
                  <a:schemeClr val="tx1"/>
                </a:solidFill>
                <a:effectLst/>
                <a:latin typeface="+mn-lt"/>
                <a:ea typeface="+mn-ea"/>
                <a:cs typeface="+mn-cs"/>
              </a:rPr>
              <a:t>Medienkombination</a:t>
            </a:r>
            <a:r>
              <a:rPr lang="en-US" sz="1200" kern="1200" dirty="0" smtClean="0">
                <a:solidFill>
                  <a:schemeClr val="tx1"/>
                </a:solidFill>
                <a:effectLst/>
                <a:latin typeface="+mn-lt"/>
                <a:ea typeface="+mn-ea"/>
                <a:cs typeface="+mn-cs"/>
              </a:rPr>
              <a:t>”)</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Comprehensive record, tagged as “</a:t>
            </a:r>
            <a:r>
              <a:rPr lang="en-US" sz="1200" kern="1200" dirty="0" err="1" smtClean="0">
                <a:solidFill>
                  <a:schemeClr val="tx1"/>
                </a:solidFill>
                <a:effectLst/>
                <a:latin typeface="+mn-lt"/>
                <a:ea typeface="+mn-ea"/>
                <a:cs typeface="+mn-cs"/>
              </a:rPr>
              <a:t>Medienkombination</a:t>
            </a:r>
            <a:r>
              <a:rPr lang="en-US" sz="1200" kern="1200" dirty="0" smtClean="0">
                <a:solidFill>
                  <a:schemeClr val="tx1"/>
                </a:solidFill>
                <a:effectLst/>
                <a:latin typeface="+mn-lt"/>
                <a:ea typeface="+mn-ea"/>
                <a:cs typeface="+mn-cs"/>
              </a:rPr>
              <a:t>”</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Each item has own record, tagged as “book”, “video”, etc. according to its nature</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Again, each item is linked to comprehensive record</a:t>
            </a:r>
            <a:endParaRPr lang="de-DE" sz="1200" kern="1200" dirty="0" smtClean="0">
              <a:solidFill>
                <a:schemeClr val="tx1"/>
              </a:solidFill>
              <a:effectLst/>
              <a:latin typeface="+mn-lt"/>
              <a:ea typeface="+mn-ea"/>
              <a:cs typeface="+mn-cs"/>
            </a:endParaRPr>
          </a:p>
          <a:p>
            <a:endParaRPr lang="de-DE" dirty="0"/>
          </a:p>
        </p:txBody>
      </p:sp>
      <p:sp>
        <p:nvSpPr>
          <p:cNvPr id="4" name="Slide Number Placeholder 3"/>
          <p:cNvSpPr>
            <a:spLocks noGrp="1"/>
          </p:cNvSpPr>
          <p:nvPr>
            <p:ph type="sldNum" sz="quarter" idx="10"/>
          </p:nvPr>
        </p:nvSpPr>
        <p:spPr/>
        <p:txBody>
          <a:bodyPr/>
          <a:lstStyle/>
          <a:p>
            <a:fld id="{F7EEBB7D-7359-4D04-91BC-31F421BDC829}" type="slidenum">
              <a:rPr lang="de-DE" smtClean="0"/>
              <a:t>27</a:t>
            </a:fld>
            <a:endParaRPr lang="de-DE"/>
          </a:p>
        </p:txBody>
      </p:sp>
    </p:spTree>
    <p:extLst>
      <p:ext uri="{BB962C8B-B14F-4D97-AF65-F5344CB8AC3E}">
        <p14:creationId xmlns:p14="http://schemas.microsoft.com/office/powerpoint/2010/main" val="537843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dirty="0" smtClean="0"/>
              <a:t>Ewert,</a:t>
            </a:r>
            <a:r>
              <a:rPr lang="de-DE" baseline="0" dirty="0" smtClean="0"/>
              <a:t> Gisela</a:t>
            </a:r>
            <a:r>
              <a:rPr lang="de-DE" dirty="0" smtClean="0"/>
              <a:t>: Lehrbuch der Bibliotheksverwaltung</a:t>
            </a:r>
            <a:r>
              <a:rPr lang="de-DE" baseline="0" dirty="0" smtClean="0"/>
              <a:t> : auf der Grundlage des Werkes von Wilhelm Krabbe und Wilhelm Martin Luther / völlig neu bearbeitet von Gisela Ewert &amp; Walther Umstätter. – Stuttagrt: Hiersemann, 1997, XV, 204 S. (ISBN 3-7772-9730-5)</a:t>
            </a:r>
            <a:endParaRPr lang="de-DE" dirty="0"/>
          </a:p>
        </p:txBody>
      </p:sp>
      <p:sp>
        <p:nvSpPr>
          <p:cNvPr id="4" name="Slide Number Placeholder 3"/>
          <p:cNvSpPr>
            <a:spLocks noGrp="1"/>
          </p:cNvSpPr>
          <p:nvPr>
            <p:ph type="sldNum" sz="quarter" idx="10"/>
          </p:nvPr>
        </p:nvSpPr>
        <p:spPr/>
        <p:txBody>
          <a:bodyPr/>
          <a:lstStyle/>
          <a:p>
            <a:fld id="{F7EEBB7D-7359-4D04-91BC-31F421BDC829}" type="slidenum">
              <a:rPr lang="de-DE" smtClean="0"/>
              <a:t>2</a:t>
            </a:fld>
            <a:endParaRPr lang="de-DE"/>
          </a:p>
        </p:txBody>
      </p:sp>
    </p:spTree>
    <p:extLst>
      <p:ext uri="{BB962C8B-B14F-4D97-AF65-F5344CB8AC3E}">
        <p14:creationId xmlns:p14="http://schemas.microsoft.com/office/powerpoint/2010/main" val="1134224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"Paris Principles" ["Statement of Principles adopted at the International Conference on Cataloguing Principles, Paris, October 1961"]</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Definition: Function of the catalogue is:</a:t>
            </a:r>
            <a:endParaRPr lang="de-DE"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To ascertain whether a library contains a particular book specified by</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Its author and title</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Or, by the title alone</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Or, if the information mentioned above is insufficient, by a suitable substitute</a:t>
            </a:r>
            <a:endParaRPr lang="de-DE"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To ascertain library holdings:</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Which works by a particular author</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Which editions of a particular work</a:t>
            </a:r>
          </a:p>
          <a:p>
            <a:pPr lvl="1"/>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Definition: Database</a:t>
            </a:r>
            <a:endParaRPr lang="de-DE"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Generally speaking:</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Organized collection of data, i.e. data per se and supporting data structure</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Database system (DBS): collection of data &amp; Database Management System (DBMS)</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Important: level of quality, accuracy, availability, usability, resilience</a:t>
            </a:r>
            <a:endParaRPr lang="de-DE"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Library context:</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Organized digital collection of references to published literature, including monographs, periodicals, articles, …</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Contents can be published as: paper, digitized, born-digital publications</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Structure: bibliographic records</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Some bibliographic databases evolve into digital libraries, providing full text of the indexed contents</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Some bibliographic databases converge with non-bibliographic databases to create disciplinary search engines</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Definition: Bibliographic record</a:t>
            </a:r>
            <a:endParaRPr lang="de-DE"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Uniform description of specific content item</a:t>
            </a:r>
            <a:endParaRPr lang="de-DE"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Containing data elements required for identification and retrieval</a:t>
            </a:r>
            <a:endParaRPr lang="de-DE"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Additional supporting information</a:t>
            </a:r>
            <a:endParaRPr lang="de-DE"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Uniform presentation in a formalized bibliographic format</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Definition: Format</a:t>
            </a:r>
            <a:endParaRPr lang="de-DE"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Ensemble of standards as structure for bibliographic records, including:</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List of possible fields</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Rules for indexing of each field</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Rules for storage</a:t>
            </a:r>
            <a:endParaRPr lang="de-DE"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Rules for representation</a:t>
            </a:r>
            <a:endParaRPr lang="de-DE" sz="1200" kern="1200" dirty="0" smtClean="0">
              <a:solidFill>
                <a:schemeClr val="tx1"/>
              </a:solidFill>
              <a:effectLst/>
              <a:latin typeface="+mn-lt"/>
              <a:ea typeface="+mn-ea"/>
              <a:cs typeface="+mn-cs"/>
            </a:endParaRPr>
          </a:p>
          <a:p>
            <a:pPr lvl="1"/>
            <a:endParaRPr lang="de-DE" sz="1200" kern="1200" dirty="0" smtClean="0">
              <a:solidFill>
                <a:schemeClr val="tx1"/>
              </a:solidFill>
              <a:effectLst/>
              <a:latin typeface="+mn-lt"/>
              <a:ea typeface="+mn-ea"/>
              <a:cs typeface="+mn-cs"/>
            </a:endParaRPr>
          </a:p>
          <a:p>
            <a:endParaRPr lang="de-DE" dirty="0"/>
          </a:p>
        </p:txBody>
      </p:sp>
      <p:sp>
        <p:nvSpPr>
          <p:cNvPr id="4" name="Slide Number Placeholder 3"/>
          <p:cNvSpPr>
            <a:spLocks noGrp="1"/>
          </p:cNvSpPr>
          <p:nvPr>
            <p:ph type="sldNum" sz="quarter" idx="10"/>
          </p:nvPr>
        </p:nvSpPr>
        <p:spPr/>
        <p:txBody>
          <a:bodyPr/>
          <a:lstStyle/>
          <a:p>
            <a:fld id="{F7EEBB7D-7359-4D04-91BC-31F421BDC829}" type="slidenum">
              <a:rPr lang="de-DE" smtClean="0"/>
              <a:t>3</a:t>
            </a:fld>
            <a:endParaRPr lang="de-DE"/>
          </a:p>
        </p:txBody>
      </p:sp>
    </p:spTree>
    <p:extLst>
      <p:ext uri="{BB962C8B-B14F-4D97-AF65-F5344CB8AC3E}">
        <p14:creationId xmlns:p14="http://schemas.microsoft.com/office/powerpoint/2010/main" val="2534788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OCLC</a:t>
            </a:r>
            <a:r>
              <a:rPr lang="en-US" sz="1200" kern="1200" dirty="0" smtClean="0">
                <a:solidFill>
                  <a:schemeClr val="tx1"/>
                </a:solidFill>
                <a:effectLst/>
                <a:latin typeface="+mn-lt"/>
                <a:ea typeface="+mn-ea"/>
                <a:cs typeface="+mn-cs"/>
              </a:rPr>
              <a:t> Online Computer Library Center (formerly: Ohio College Library Center, Athens, Ohio, est. 1967)</a:t>
            </a:r>
            <a:endParaRPr lang="de-DE" sz="1200" kern="1200" dirty="0" smtClean="0">
              <a:solidFill>
                <a:schemeClr val="tx1"/>
              </a:solidFill>
              <a:effectLst/>
              <a:latin typeface="+mn-lt"/>
              <a:ea typeface="+mn-ea"/>
              <a:cs typeface="+mn-cs"/>
            </a:endParaRPr>
          </a:p>
          <a:p>
            <a:endParaRPr lang="de-DE" dirty="0"/>
          </a:p>
        </p:txBody>
      </p:sp>
      <p:sp>
        <p:nvSpPr>
          <p:cNvPr id="4" name="Slide Number Placeholder 3"/>
          <p:cNvSpPr>
            <a:spLocks noGrp="1"/>
          </p:cNvSpPr>
          <p:nvPr>
            <p:ph type="sldNum" sz="quarter" idx="10"/>
          </p:nvPr>
        </p:nvSpPr>
        <p:spPr/>
        <p:txBody>
          <a:bodyPr/>
          <a:lstStyle/>
          <a:p>
            <a:fld id="{F7EEBB7D-7359-4D04-91BC-31F421BDC829}" type="slidenum">
              <a:rPr lang="de-DE" smtClean="0"/>
              <a:t>4</a:t>
            </a:fld>
            <a:endParaRPr lang="de-DE"/>
          </a:p>
        </p:txBody>
      </p:sp>
    </p:spTree>
    <p:extLst>
      <p:ext uri="{BB962C8B-B14F-4D97-AF65-F5344CB8AC3E}">
        <p14:creationId xmlns:p14="http://schemas.microsoft.com/office/powerpoint/2010/main" val="862400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SUDOC</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Système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Universitaire</a:t>
            </a:r>
            <a:r>
              <a:rPr lang="en-US" sz="1200" kern="1200" dirty="0" smtClean="0">
                <a:solidFill>
                  <a:schemeClr val="tx1"/>
                </a:solidFill>
                <a:effectLst/>
                <a:latin typeface="+mn-lt"/>
                <a:ea typeface="+mn-ea"/>
                <a:cs typeface="+mn-cs"/>
              </a:rPr>
              <a:t> de Documentation (1992: first steps taken; final realization: 2002)</a:t>
            </a:r>
            <a:endParaRPr lang="de-DE"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ABES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Agence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bibliographique</a:t>
            </a:r>
            <a:r>
              <a:rPr lang="en-US" sz="1200" kern="1200" dirty="0" smtClean="0">
                <a:solidFill>
                  <a:schemeClr val="tx1"/>
                </a:solidFill>
                <a:effectLst/>
                <a:latin typeface="+mn-lt"/>
                <a:ea typeface="+mn-ea"/>
                <a:cs typeface="+mn-cs"/>
              </a:rPr>
              <a:t> de </a:t>
            </a:r>
            <a:r>
              <a:rPr lang="en-US" sz="1200" kern="1200" dirty="0" err="1" smtClean="0">
                <a:solidFill>
                  <a:schemeClr val="tx1"/>
                </a:solidFill>
                <a:effectLst/>
                <a:latin typeface="+mn-lt"/>
                <a:ea typeface="+mn-ea"/>
                <a:cs typeface="+mn-cs"/>
              </a:rPr>
              <a:t>l’enseignement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supérieur</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Monpelier</a:t>
            </a:r>
            <a:r>
              <a:rPr lang="en-US" sz="1200" kern="1200" dirty="0" smtClean="0">
                <a:solidFill>
                  <a:schemeClr val="tx1"/>
                </a:solidFill>
                <a:effectLst/>
                <a:latin typeface="+mn-lt"/>
                <a:ea typeface="+mn-ea"/>
                <a:cs typeface="+mn-cs"/>
              </a:rPr>
              <a:t>, est. 1994)</a:t>
            </a:r>
            <a:endParaRPr lang="de-DE" sz="1200" kern="1200" dirty="0" smtClean="0">
              <a:solidFill>
                <a:schemeClr val="tx1"/>
              </a:solidFill>
              <a:effectLst/>
              <a:latin typeface="+mn-lt"/>
              <a:ea typeface="+mn-ea"/>
              <a:cs typeface="+mn-cs"/>
            </a:endParaRPr>
          </a:p>
          <a:p>
            <a:endParaRPr lang="de-DE" dirty="0" smtClean="0"/>
          </a:p>
          <a:p>
            <a:r>
              <a:rPr lang="de-DE" sz="1200" kern="1200" dirty="0" smtClean="0">
                <a:solidFill>
                  <a:schemeClr val="tx1"/>
                </a:solidFill>
                <a:effectLst/>
                <a:latin typeface="+mn-lt"/>
                <a:ea typeface="+mn-ea"/>
                <a:cs typeface="+mn-cs"/>
              </a:rPr>
              <a:t>Date de création du document : 2000-05-29</a:t>
            </a:r>
            <a:br>
              <a:rPr lang="de-DE" sz="1200" kern="1200" dirty="0" smtClean="0">
                <a:solidFill>
                  <a:schemeClr val="tx1"/>
                </a:solidFill>
                <a:effectLst/>
                <a:latin typeface="+mn-lt"/>
                <a:ea typeface="+mn-ea"/>
                <a:cs typeface="+mn-cs"/>
              </a:rPr>
            </a:br>
            <a:r>
              <a:rPr lang="de-DE" sz="1200" kern="1200" dirty="0" smtClean="0">
                <a:solidFill>
                  <a:schemeClr val="tx1"/>
                </a:solidFill>
                <a:effectLst/>
                <a:latin typeface="+mn-lt"/>
                <a:ea typeface="+mn-ea"/>
                <a:cs typeface="+mn-cs"/>
              </a:rPr>
              <a:t>Date de dernière mise à jour du document : 2011-03-24</a:t>
            </a:r>
          </a:p>
          <a:p>
            <a:r>
              <a:rPr lang="de-DE" sz="1200" b="1" kern="1200" dirty="0" smtClean="0">
                <a:solidFill>
                  <a:schemeClr val="tx1"/>
                </a:solidFill>
                <a:effectLst/>
                <a:latin typeface="+mn-lt"/>
                <a:ea typeface="+mn-ea"/>
                <a:cs typeface="+mn-cs"/>
              </a:rPr>
              <a:t>Index des règles de description des notices bibliographiques du Système universitaire de documentation</a:t>
            </a:r>
            <a:endParaRPr lang="de-DE" sz="1200" kern="1200" dirty="0" smtClean="0">
              <a:solidFill>
                <a:schemeClr val="tx1"/>
              </a:solidFill>
              <a:effectLst/>
              <a:latin typeface="+mn-lt"/>
              <a:ea typeface="+mn-ea"/>
              <a:cs typeface="+mn-cs"/>
            </a:endParaRPr>
          </a:p>
          <a:p>
            <a:r>
              <a:rPr lang="de-DE" sz="1200" b="1" kern="1200" dirty="0" smtClean="0">
                <a:solidFill>
                  <a:schemeClr val="tx1"/>
                </a:solidFill>
                <a:effectLst/>
                <a:latin typeface="+mn-lt"/>
                <a:ea typeface="+mn-ea"/>
                <a:cs typeface="+mn-cs"/>
              </a:rPr>
              <a:t>Lignes directrices et principes du catalogage en réseau dans le Sudoc</a:t>
            </a:r>
            <a:endParaRPr lang="de-DE" sz="1200" kern="1200" dirty="0" smtClean="0">
              <a:solidFill>
                <a:schemeClr val="tx1"/>
              </a:solidFill>
              <a:effectLst/>
              <a:latin typeface="+mn-lt"/>
              <a:ea typeface="+mn-ea"/>
              <a:cs typeface="+mn-cs"/>
            </a:endParaRPr>
          </a:p>
          <a:p>
            <a:r>
              <a:rPr lang="de-DE" sz="1200" kern="1200" dirty="0" smtClean="0">
                <a:solidFill>
                  <a:schemeClr val="tx1"/>
                </a:solidFill>
                <a:effectLst/>
                <a:latin typeface="+mn-lt"/>
                <a:ea typeface="+mn-ea"/>
                <a:cs typeface="+mn-cs"/>
                <a:hlinkClick r:id="rId3"/>
              </a:rPr>
              <a:t>Richesse et complétude du catalogage en ligne</a:t>
            </a:r>
            <a:endParaRPr lang="de-DE" sz="1200" kern="1200" dirty="0" smtClean="0">
              <a:solidFill>
                <a:schemeClr val="tx1"/>
              </a:solidFill>
              <a:effectLst/>
              <a:latin typeface="+mn-lt"/>
              <a:ea typeface="+mn-ea"/>
              <a:cs typeface="+mn-cs"/>
            </a:endParaRPr>
          </a:p>
          <a:p>
            <a:r>
              <a:rPr lang="en-US" sz="1200" kern="1200" dirty="0" err="1" smtClean="0">
                <a:solidFill>
                  <a:schemeClr val="tx1"/>
                </a:solidFill>
                <a:effectLst/>
                <a:latin typeface="+mn-lt"/>
                <a:ea typeface="+mn-ea"/>
                <a:cs typeface="+mn-cs"/>
                <a:hlinkClick r:id="rId4"/>
              </a:rPr>
              <a:t>Gestion</a:t>
            </a:r>
            <a:r>
              <a:rPr lang="en-US" sz="1200" kern="1200" dirty="0" smtClean="0">
                <a:solidFill>
                  <a:schemeClr val="tx1"/>
                </a:solidFill>
                <a:effectLst/>
                <a:latin typeface="+mn-lt"/>
                <a:ea typeface="+mn-ea"/>
                <a:cs typeface="+mn-cs"/>
                <a:hlinkClick r:id="rId4"/>
              </a:rPr>
              <a:t> des </a:t>
            </a:r>
            <a:r>
              <a:rPr lang="en-US" sz="1200" kern="1200" dirty="0" err="1" smtClean="0">
                <a:solidFill>
                  <a:schemeClr val="tx1"/>
                </a:solidFill>
                <a:effectLst/>
                <a:latin typeface="+mn-lt"/>
                <a:ea typeface="+mn-ea"/>
                <a:cs typeface="+mn-cs"/>
                <a:hlinkClick r:id="rId4"/>
              </a:rPr>
              <a:t>demandes</a:t>
            </a:r>
            <a:r>
              <a:rPr lang="en-US" sz="1200" kern="1200" dirty="0" smtClean="0">
                <a:solidFill>
                  <a:schemeClr val="tx1"/>
                </a:solidFill>
                <a:effectLst/>
                <a:latin typeface="+mn-lt"/>
                <a:ea typeface="+mn-ea"/>
                <a:cs typeface="+mn-cs"/>
                <a:hlinkClick r:id="rId4"/>
              </a:rPr>
              <a:t> de corrections et de modifications des notices </a:t>
            </a:r>
            <a:r>
              <a:rPr lang="en-US" sz="1200" kern="1200" dirty="0" err="1" smtClean="0">
                <a:solidFill>
                  <a:schemeClr val="tx1"/>
                </a:solidFill>
                <a:effectLst/>
                <a:latin typeface="+mn-lt"/>
                <a:ea typeface="+mn-ea"/>
                <a:cs typeface="+mn-cs"/>
                <a:hlinkClick r:id="rId4"/>
              </a:rPr>
              <a:t>bibliographiques</a:t>
            </a:r>
            <a:endParaRPr lang="de-DE" sz="1200" kern="1200" dirty="0" smtClean="0">
              <a:solidFill>
                <a:schemeClr val="tx1"/>
              </a:solidFill>
              <a:effectLst/>
              <a:latin typeface="+mn-lt"/>
              <a:ea typeface="+mn-ea"/>
              <a:cs typeface="+mn-cs"/>
            </a:endParaRPr>
          </a:p>
          <a:p>
            <a:r>
              <a:rPr lang="de-DE" sz="1200" kern="1200" dirty="0" smtClean="0">
                <a:solidFill>
                  <a:schemeClr val="tx1"/>
                </a:solidFill>
                <a:effectLst/>
                <a:latin typeface="+mn-lt"/>
                <a:ea typeface="+mn-ea"/>
                <a:cs typeface="+mn-cs"/>
                <a:hlinkClick r:id="rId5"/>
              </a:rPr>
              <a:t>Z 44-050 : interprétations et adaptations propres au Sudoc</a:t>
            </a:r>
            <a:endParaRPr lang="de-DE" sz="1200" kern="1200" dirty="0" smtClean="0">
              <a:solidFill>
                <a:schemeClr val="tx1"/>
              </a:solidFill>
              <a:effectLst/>
              <a:latin typeface="+mn-lt"/>
              <a:ea typeface="+mn-ea"/>
              <a:cs typeface="+mn-cs"/>
            </a:endParaRPr>
          </a:p>
          <a:p>
            <a:r>
              <a:rPr lang="de-DE" sz="1200" kern="1200" dirty="0" smtClean="0">
                <a:solidFill>
                  <a:schemeClr val="tx1"/>
                </a:solidFill>
                <a:effectLst/>
                <a:latin typeface="+mn-lt"/>
                <a:ea typeface="+mn-ea"/>
                <a:cs typeface="+mn-cs"/>
                <a:hlinkClick r:id="rId6"/>
              </a:rPr>
              <a:t>Z 44-063 : interprétations et adaptations propres au Sudoc</a:t>
            </a:r>
            <a:endParaRPr lang="de-DE" sz="1200" kern="1200" dirty="0" smtClean="0">
              <a:solidFill>
                <a:schemeClr val="tx1"/>
              </a:solidFill>
              <a:effectLst/>
              <a:latin typeface="+mn-lt"/>
              <a:ea typeface="+mn-ea"/>
              <a:cs typeface="+mn-cs"/>
            </a:endParaRPr>
          </a:p>
          <a:p>
            <a:r>
              <a:rPr lang="de-DE" sz="1200" kern="1200" dirty="0" smtClean="0">
                <a:solidFill>
                  <a:schemeClr val="tx1"/>
                </a:solidFill>
                <a:effectLst/>
                <a:latin typeface="+mn-lt"/>
                <a:ea typeface="+mn-ea"/>
                <a:cs typeface="+mn-cs"/>
                <a:hlinkClick r:id="rId7"/>
              </a:rPr>
              <a:t>Catalogage en ligne : traitement des notices dérivées</a:t>
            </a:r>
            <a:endParaRPr lang="de-DE" sz="1200" kern="1200" dirty="0" smtClean="0">
              <a:solidFill>
                <a:schemeClr val="tx1"/>
              </a:solidFill>
              <a:effectLst/>
              <a:latin typeface="+mn-lt"/>
              <a:ea typeface="+mn-ea"/>
              <a:cs typeface="+mn-cs"/>
            </a:endParaRPr>
          </a:p>
          <a:p>
            <a:r>
              <a:rPr lang="de-DE" sz="1200" kern="1200" dirty="0" smtClean="0">
                <a:solidFill>
                  <a:schemeClr val="tx1"/>
                </a:solidFill>
                <a:effectLst/>
                <a:latin typeface="+mn-lt"/>
                <a:ea typeface="+mn-ea"/>
                <a:cs typeface="+mn-cs"/>
                <a:hlinkClick r:id="rId8"/>
              </a:rPr>
              <a:t>Catalogage des notices d'acquisition</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hlinkClick r:id="rId9"/>
              </a:rPr>
              <a:t>Place du </a:t>
            </a:r>
            <a:r>
              <a:rPr lang="en-US" sz="1200" kern="1200" dirty="0" err="1" smtClean="0">
                <a:solidFill>
                  <a:schemeClr val="tx1"/>
                </a:solidFill>
                <a:effectLst/>
                <a:latin typeface="+mn-lt"/>
                <a:ea typeface="+mn-ea"/>
                <a:cs typeface="+mn-cs"/>
                <a:hlinkClick r:id="rId9"/>
              </a:rPr>
              <a:t>caractère</a:t>
            </a:r>
            <a:r>
              <a:rPr lang="en-US" sz="1200" kern="1200" dirty="0" smtClean="0">
                <a:solidFill>
                  <a:schemeClr val="tx1"/>
                </a:solidFill>
                <a:effectLst/>
                <a:latin typeface="+mn-lt"/>
                <a:ea typeface="+mn-ea"/>
                <a:cs typeface="+mn-cs"/>
                <a:hlinkClick r:id="rId9"/>
              </a:rPr>
              <a:t> de </a:t>
            </a:r>
            <a:r>
              <a:rPr lang="en-US" sz="1200" kern="1200" dirty="0" err="1" smtClean="0">
                <a:solidFill>
                  <a:schemeClr val="tx1"/>
                </a:solidFill>
                <a:effectLst/>
                <a:latin typeface="+mn-lt"/>
                <a:ea typeface="+mn-ea"/>
                <a:cs typeface="+mn-cs"/>
                <a:hlinkClick r:id="rId9"/>
              </a:rPr>
              <a:t>classement</a:t>
            </a:r>
            <a:r>
              <a:rPr lang="en-US" sz="1200" kern="1200" dirty="0" smtClean="0">
                <a:solidFill>
                  <a:schemeClr val="tx1"/>
                </a:solidFill>
                <a:effectLst/>
                <a:latin typeface="+mn-lt"/>
                <a:ea typeface="+mn-ea"/>
                <a:cs typeface="+mn-cs"/>
                <a:hlinkClick r:id="rId9"/>
              </a:rPr>
              <a:t> </a:t>
            </a:r>
            <a:r>
              <a:rPr lang="en-US" sz="1200" kern="1200" dirty="0" err="1" smtClean="0">
                <a:solidFill>
                  <a:schemeClr val="tx1"/>
                </a:solidFill>
                <a:effectLst/>
                <a:latin typeface="+mn-lt"/>
                <a:ea typeface="+mn-ea"/>
                <a:cs typeface="+mn-cs"/>
                <a:hlinkClick r:id="rId9"/>
              </a:rPr>
              <a:t>dans</a:t>
            </a:r>
            <a:r>
              <a:rPr lang="en-US" sz="1200" kern="1200" dirty="0" smtClean="0">
                <a:solidFill>
                  <a:schemeClr val="tx1"/>
                </a:solidFill>
                <a:effectLst/>
                <a:latin typeface="+mn-lt"/>
                <a:ea typeface="+mn-ea"/>
                <a:cs typeface="+mn-cs"/>
                <a:hlinkClick r:id="rId9"/>
              </a:rPr>
              <a:t> les </a:t>
            </a:r>
            <a:r>
              <a:rPr lang="en-US" sz="1200" kern="1200" dirty="0" err="1" smtClean="0">
                <a:solidFill>
                  <a:schemeClr val="tx1"/>
                </a:solidFill>
                <a:effectLst/>
                <a:latin typeface="+mn-lt"/>
                <a:ea typeface="+mn-ea"/>
                <a:cs typeface="+mn-cs"/>
                <a:hlinkClick r:id="rId9"/>
              </a:rPr>
              <a:t>titres</a:t>
            </a:r>
            <a:endParaRPr lang="de-DE" sz="1200" kern="1200" dirty="0" smtClean="0">
              <a:solidFill>
                <a:schemeClr val="tx1"/>
              </a:solidFill>
              <a:effectLst/>
              <a:latin typeface="+mn-lt"/>
              <a:ea typeface="+mn-ea"/>
              <a:cs typeface="+mn-cs"/>
            </a:endParaRPr>
          </a:p>
          <a:p>
            <a:r>
              <a:rPr lang="en-US" sz="1200" kern="1200" dirty="0" err="1" smtClean="0">
                <a:solidFill>
                  <a:schemeClr val="tx1"/>
                </a:solidFill>
                <a:effectLst/>
                <a:latin typeface="+mn-lt"/>
                <a:ea typeface="+mn-ea"/>
                <a:cs typeface="+mn-cs"/>
                <a:hlinkClick r:id="rId10"/>
              </a:rPr>
              <a:t>Traitement</a:t>
            </a:r>
            <a:r>
              <a:rPr lang="en-US" sz="1200" kern="1200" dirty="0" smtClean="0">
                <a:solidFill>
                  <a:schemeClr val="tx1"/>
                </a:solidFill>
                <a:effectLst/>
                <a:latin typeface="+mn-lt"/>
                <a:ea typeface="+mn-ea"/>
                <a:cs typeface="+mn-cs"/>
                <a:hlinkClick r:id="rId10"/>
              </a:rPr>
              <a:t> des mentions de </a:t>
            </a:r>
            <a:r>
              <a:rPr lang="en-US" sz="1200" kern="1200" dirty="0" err="1" smtClean="0">
                <a:solidFill>
                  <a:schemeClr val="tx1"/>
                </a:solidFill>
                <a:effectLst/>
                <a:latin typeface="+mn-lt"/>
                <a:ea typeface="+mn-ea"/>
                <a:cs typeface="+mn-cs"/>
                <a:hlinkClick r:id="rId10"/>
              </a:rPr>
              <a:t>responsabilité</a:t>
            </a:r>
            <a:r>
              <a:rPr lang="en-US" sz="1200" kern="1200" dirty="0" smtClean="0">
                <a:solidFill>
                  <a:schemeClr val="tx1"/>
                </a:solidFill>
                <a:effectLst/>
                <a:latin typeface="+mn-lt"/>
                <a:ea typeface="+mn-ea"/>
                <a:cs typeface="+mn-cs"/>
                <a:hlinkClick r:id="rId10"/>
              </a:rPr>
              <a:t> </a:t>
            </a:r>
            <a:r>
              <a:rPr lang="en-US" sz="1200" kern="1200" dirty="0" err="1" smtClean="0">
                <a:solidFill>
                  <a:schemeClr val="tx1"/>
                </a:solidFill>
                <a:effectLst/>
                <a:latin typeface="+mn-lt"/>
                <a:ea typeface="+mn-ea"/>
                <a:cs typeface="+mn-cs"/>
                <a:hlinkClick r:id="rId10"/>
              </a:rPr>
              <a:t>comportant</a:t>
            </a:r>
            <a:r>
              <a:rPr lang="en-US" sz="1200" kern="1200" dirty="0" smtClean="0">
                <a:solidFill>
                  <a:schemeClr val="tx1"/>
                </a:solidFill>
                <a:effectLst/>
                <a:latin typeface="+mn-lt"/>
                <a:ea typeface="+mn-ea"/>
                <a:cs typeface="+mn-cs"/>
                <a:hlinkClick r:id="rId10"/>
              </a:rPr>
              <a:t> plus de </a:t>
            </a:r>
            <a:r>
              <a:rPr lang="en-US" sz="1200" kern="1200" dirty="0" err="1" smtClean="0">
                <a:solidFill>
                  <a:schemeClr val="tx1"/>
                </a:solidFill>
                <a:effectLst/>
                <a:latin typeface="+mn-lt"/>
                <a:ea typeface="+mn-ea"/>
                <a:cs typeface="+mn-cs"/>
                <a:hlinkClick r:id="rId10"/>
              </a:rPr>
              <a:t>trois</a:t>
            </a:r>
            <a:r>
              <a:rPr lang="en-US" sz="1200" kern="1200" dirty="0" smtClean="0">
                <a:solidFill>
                  <a:schemeClr val="tx1"/>
                </a:solidFill>
                <a:effectLst/>
                <a:latin typeface="+mn-lt"/>
                <a:ea typeface="+mn-ea"/>
                <a:cs typeface="+mn-cs"/>
                <a:hlinkClick r:id="rId10"/>
              </a:rPr>
              <a:t> </a:t>
            </a:r>
            <a:r>
              <a:rPr lang="en-US" sz="1200" kern="1200" dirty="0" err="1" smtClean="0">
                <a:solidFill>
                  <a:schemeClr val="tx1"/>
                </a:solidFill>
                <a:effectLst/>
                <a:latin typeface="+mn-lt"/>
                <a:ea typeface="+mn-ea"/>
                <a:cs typeface="+mn-cs"/>
                <a:hlinkClick r:id="rId10"/>
              </a:rPr>
              <a:t>noms</a:t>
            </a:r>
            <a:r>
              <a:rPr lang="en-US" sz="1200" kern="1200" dirty="0" smtClean="0">
                <a:solidFill>
                  <a:schemeClr val="tx1"/>
                </a:solidFill>
                <a:effectLst/>
                <a:latin typeface="+mn-lt"/>
                <a:ea typeface="+mn-ea"/>
                <a:cs typeface="+mn-cs"/>
                <a:hlinkClick r:id="rId10"/>
              </a:rPr>
              <a:t> de </a:t>
            </a:r>
            <a:r>
              <a:rPr lang="en-US" sz="1200" kern="1200" dirty="0" err="1" smtClean="0">
                <a:solidFill>
                  <a:schemeClr val="tx1"/>
                </a:solidFill>
                <a:effectLst/>
                <a:latin typeface="+mn-lt"/>
                <a:ea typeface="+mn-ea"/>
                <a:cs typeface="+mn-cs"/>
                <a:hlinkClick r:id="rId10"/>
              </a:rPr>
              <a:t>personne</a:t>
            </a:r>
            <a:r>
              <a:rPr lang="en-US" sz="1200" kern="1200" dirty="0" smtClean="0">
                <a:solidFill>
                  <a:schemeClr val="tx1"/>
                </a:solidFill>
                <a:effectLst/>
                <a:latin typeface="+mn-lt"/>
                <a:ea typeface="+mn-ea"/>
                <a:cs typeface="+mn-cs"/>
                <a:hlinkClick r:id="rId10"/>
              </a:rPr>
              <a:t> </a:t>
            </a:r>
            <a:r>
              <a:rPr lang="en-US" sz="1200" kern="1200" dirty="0" err="1" smtClean="0">
                <a:solidFill>
                  <a:schemeClr val="tx1"/>
                </a:solidFill>
                <a:effectLst/>
                <a:latin typeface="+mn-lt"/>
                <a:ea typeface="+mn-ea"/>
                <a:cs typeface="+mn-cs"/>
                <a:hlinkClick r:id="rId10"/>
              </a:rPr>
              <a:t>ou</a:t>
            </a:r>
            <a:r>
              <a:rPr lang="en-US" sz="1200" kern="1200" dirty="0" smtClean="0">
                <a:solidFill>
                  <a:schemeClr val="tx1"/>
                </a:solidFill>
                <a:effectLst/>
                <a:latin typeface="+mn-lt"/>
                <a:ea typeface="+mn-ea"/>
                <a:cs typeface="+mn-cs"/>
                <a:hlinkClick r:id="rId10"/>
              </a:rPr>
              <a:t> de </a:t>
            </a:r>
            <a:r>
              <a:rPr lang="en-US" sz="1200" kern="1200" dirty="0" err="1" smtClean="0">
                <a:solidFill>
                  <a:schemeClr val="tx1"/>
                </a:solidFill>
                <a:effectLst/>
                <a:latin typeface="+mn-lt"/>
                <a:ea typeface="+mn-ea"/>
                <a:cs typeface="+mn-cs"/>
                <a:hlinkClick r:id="rId10"/>
              </a:rPr>
              <a:t>collectivité</a:t>
            </a:r>
            <a:endParaRPr lang="de-DE" sz="1200" kern="1200" dirty="0" smtClean="0">
              <a:solidFill>
                <a:schemeClr val="tx1"/>
              </a:solidFill>
              <a:effectLst/>
              <a:latin typeface="+mn-lt"/>
              <a:ea typeface="+mn-ea"/>
              <a:cs typeface="+mn-cs"/>
            </a:endParaRPr>
          </a:p>
          <a:p>
            <a:r>
              <a:rPr lang="de-DE" sz="1200" b="1" kern="1200" dirty="0" smtClean="0">
                <a:solidFill>
                  <a:schemeClr val="tx1"/>
                </a:solidFill>
                <a:effectLst/>
                <a:latin typeface="+mn-lt"/>
                <a:ea typeface="+mn-ea"/>
                <a:cs typeface="+mn-cs"/>
              </a:rPr>
              <a:t>Catalogage des ressources continues ...</a:t>
            </a:r>
            <a:endParaRPr lang="de-DE" sz="1200" kern="1200" dirty="0" smtClean="0">
              <a:solidFill>
                <a:schemeClr val="tx1"/>
              </a:solidFill>
              <a:effectLst/>
              <a:latin typeface="+mn-lt"/>
              <a:ea typeface="+mn-ea"/>
              <a:cs typeface="+mn-cs"/>
            </a:endParaRPr>
          </a:p>
          <a:p>
            <a:r>
              <a:rPr lang="en-US" sz="1200" b="1" kern="1200" dirty="0" err="1" smtClean="0">
                <a:solidFill>
                  <a:schemeClr val="tx1"/>
                </a:solidFill>
                <a:effectLst/>
                <a:latin typeface="+mn-lt"/>
                <a:ea typeface="+mn-ea"/>
                <a:cs typeface="+mn-cs"/>
              </a:rPr>
              <a:t>Amélioration</a:t>
            </a:r>
            <a:r>
              <a:rPr lang="en-US" sz="1200" b="1" kern="1200" dirty="0" smtClean="0">
                <a:solidFill>
                  <a:schemeClr val="tx1"/>
                </a:solidFill>
                <a:effectLst/>
                <a:latin typeface="+mn-lt"/>
                <a:ea typeface="+mn-ea"/>
                <a:cs typeface="+mn-cs"/>
              </a:rPr>
              <a:t> de la base : </a:t>
            </a:r>
            <a:r>
              <a:rPr lang="en-US" sz="1200" b="1" kern="1200" dirty="0" err="1" smtClean="0">
                <a:solidFill>
                  <a:schemeClr val="tx1"/>
                </a:solidFill>
                <a:effectLst/>
                <a:latin typeface="+mn-lt"/>
                <a:ea typeface="+mn-ea"/>
                <a:cs typeface="+mn-cs"/>
              </a:rPr>
              <a:t>dédoublonnage</a:t>
            </a:r>
            <a:endParaRPr lang="de-DE" sz="1200" kern="1200" dirty="0" smtClean="0">
              <a:solidFill>
                <a:schemeClr val="tx1"/>
              </a:solidFill>
              <a:effectLst/>
              <a:latin typeface="+mn-lt"/>
              <a:ea typeface="+mn-ea"/>
              <a:cs typeface="+mn-cs"/>
            </a:endParaRPr>
          </a:p>
          <a:p>
            <a:r>
              <a:rPr lang="de-DE" sz="1200" kern="1200" dirty="0" smtClean="0">
                <a:solidFill>
                  <a:schemeClr val="tx1"/>
                </a:solidFill>
                <a:effectLst/>
                <a:latin typeface="+mn-lt"/>
                <a:ea typeface="+mn-ea"/>
                <a:cs typeface="+mn-cs"/>
                <a:hlinkClick r:id="rId11"/>
              </a:rPr>
              <a:t>Règles de dédoublonnage</a:t>
            </a:r>
            <a:endParaRPr lang="de-DE" sz="1200" kern="1200" dirty="0" smtClean="0">
              <a:solidFill>
                <a:schemeClr val="tx1"/>
              </a:solidFill>
              <a:effectLst/>
              <a:latin typeface="+mn-lt"/>
              <a:ea typeface="+mn-ea"/>
              <a:cs typeface="+mn-cs"/>
            </a:endParaRPr>
          </a:p>
          <a:p>
            <a:r>
              <a:rPr lang="de-DE" sz="1200" kern="1200" dirty="0" smtClean="0">
                <a:solidFill>
                  <a:schemeClr val="tx1"/>
                </a:solidFill>
                <a:effectLst/>
                <a:latin typeface="+mn-lt"/>
                <a:ea typeface="+mn-ea"/>
                <a:cs typeface="+mn-cs"/>
                <a:hlinkClick r:id="rId12"/>
              </a:rPr>
              <a:t>Tables de fusion</a:t>
            </a:r>
            <a:endParaRPr lang="de-DE" sz="1200" kern="1200" dirty="0" smtClean="0">
              <a:solidFill>
                <a:schemeClr val="tx1"/>
              </a:solidFill>
              <a:effectLst/>
              <a:latin typeface="+mn-lt"/>
              <a:ea typeface="+mn-ea"/>
              <a:cs typeface="+mn-cs"/>
            </a:endParaRPr>
          </a:p>
          <a:p>
            <a:endParaRPr lang="de-DE" sz="1200" b="1" kern="1200" dirty="0" smtClean="0">
              <a:solidFill>
                <a:schemeClr val="tx1"/>
              </a:solidFill>
              <a:effectLst/>
              <a:latin typeface="+mn-lt"/>
              <a:ea typeface="+mn-ea"/>
              <a:cs typeface="+mn-cs"/>
            </a:endParaRPr>
          </a:p>
          <a:p>
            <a:endParaRPr lang="de-DE" sz="1200" kern="1200" dirty="0" smtClean="0">
              <a:solidFill>
                <a:schemeClr val="tx1"/>
              </a:solidFill>
              <a:effectLst/>
              <a:latin typeface="+mn-lt"/>
              <a:ea typeface="+mn-ea"/>
              <a:cs typeface="+mn-cs"/>
            </a:endParaRPr>
          </a:p>
          <a:p>
            <a:endParaRPr lang="de-DE" dirty="0"/>
          </a:p>
        </p:txBody>
      </p:sp>
      <p:sp>
        <p:nvSpPr>
          <p:cNvPr id="4" name="Slide Number Placeholder 3"/>
          <p:cNvSpPr>
            <a:spLocks noGrp="1"/>
          </p:cNvSpPr>
          <p:nvPr>
            <p:ph type="sldNum" sz="quarter" idx="10"/>
          </p:nvPr>
        </p:nvSpPr>
        <p:spPr/>
        <p:txBody>
          <a:bodyPr/>
          <a:lstStyle/>
          <a:p>
            <a:fld id="{F7EEBB7D-7359-4D04-91BC-31F421BDC829}" type="slidenum">
              <a:rPr lang="de-DE" smtClean="0"/>
              <a:t>5</a:t>
            </a:fld>
            <a:endParaRPr lang="de-DE"/>
          </a:p>
        </p:txBody>
      </p:sp>
    </p:spTree>
    <p:extLst>
      <p:ext uri="{BB962C8B-B14F-4D97-AF65-F5344CB8AC3E}">
        <p14:creationId xmlns:p14="http://schemas.microsoft.com/office/powerpoint/2010/main" val="2845824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sz="1200" b="1" kern="1200" dirty="0" smtClean="0">
                <a:solidFill>
                  <a:schemeClr val="tx1"/>
                </a:solidFill>
                <a:effectLst/>
                <a:latin typeface="+mn-lt"/>
                <a:ea typeface="+mn-ea"/>
                <a:cs typeface="+mn-cs"/>
              </a:rPr>
              <a:t>SWB</a:t>
            </a:r>
            <a:r>
              <a:rPr lang="de-DE" sz="1200" kern="1200" dirty="0" smtClean="0">
                <a:solidFill>
                  <a:schemeClr val="tx1"/>
                </a:solidFill>
                <a:effectLst/>
                <a:latin typeface="+mn-lt"/>
                <a:ea typeface="+mn-ea"/>
                <a:cs typeface="+mn-cs"/>
              </a:rPr>
              <a:t> Südwestdeutscher Bibliotheksverbund, managed by</a:t>
            </a:r>
          </a:p>
          <a:p>
            <a:r>
              <a:rPr lang="de-DE" sz="1200" b="1" kern="1200" dirty="0" smtClean="0">
                <a:solidFill>
                  <a:schemeClr val="tx1"/>
                </a:solidFill>
                <a:effectLst/>
                <a:latin typeface="+mn-lt"/>
                <a:ea typeface="+mn-ea"/>
                <a:cs typeface="+mn-cs"/>
              </a:rPr>
              <a:t>BSZ </a:t>
            </a:r>
            <a:r>
              <a:rPr lang="de-DE" sz="1200" kern="1200" dirty="0" smtClean="0">
                <a:solidFill>
                  <a:schemeClr val="tx1"/>
                </a:solidFill>
                <a:effectLst/>
                <a:latin typeface="+mn-lt"/>
                <a:ea typeface="+mn-ea"/>
                <a:cs typeface="+mn-cs"/>
              </a:rPr>
              <a:t>Bibliotheksservice Zentrum (Konstanz, Germany, 1996)</a:t>
            </a:r>
          </a:p>
          <a:p>
            <a:endParaRPr lang="de-DE" dirty="0"/>
          </a:p>
        </p:txBody>
      </p:sp>
      <p:sp>
        <p:nvSpPr>
          <p:cNvPr id="4" name="Slide Number Placeholder 3"/>
          <p:cNvSpPr>
            <a:spLocks noGrp="1"/>
          </p:cNvSpPr>
          <p:nvPr>
            <p:ph type="sldNum" sz="quarter" idx="10"/>
          </p:nvPr>
        </p:nvSpPr>
        <p:spPr/>
        <p:txBody>
          <a:bodyPr/>
          <a:lstStyle/>
          <a:p>
            <a:fld id="{F7EEBB7D-7359-4D04-91BC-31F421BDC829}" type="slidenum">
              <a:rPr lang="de-DE" smtClean="0"/>
              <a:t>6</a:t>
            </a:fld>
            <a:endParaRPr lang="de-DE"/>
          </a:p>
        </p:txBody>
      </p:sp>
    </p:spTree>
    <p:extLst>
      <p:ext uri="{BB962C8B-B14F-4D97-AF65-F5344CB8AC3E}">
        <p14:creationId xmlns:p14="http://schemas.microsoft.com/office/powerpoint/2010/main" val="4156460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MARC </a:t>
            </a:r>
            <a:r>
              <a:rPr lang="en-US" sz="1200" kern="1200" dirty="0" err="1" smtClean="0">
                <a:solidFill>
                  <a:schemeClr val="tx1"/>
                </a:solidFill>
                <a:effectLst/>
                <a:latin typeface="+mn-lt"/>
                <a:ea typeface="+mn-ea"/>
                <a:cs typeface="+mn-cs"/>
              </a:rPr>
              <a:t>MAchine</a:t>
            </a:r>
            <a:r>
              <a:rPr lang="en-US" sz="1200" kern="1200" dirty="0" smtClean="0">
                <a:solidFill>
                  <a:schemeClr val="tx1"/>
                </a:solidFill>
                <a:effectLst/>
                <a:latin typeface="+mn-lt"/>
                <a:ea typeface="+mn-ea"/>
                <a:cs typeface="+mn-cs"/>
              </a:rPr>
              <a:t> Readable Cataloguing</a:t>
            </a:r>
            <a:endParaRPr lang="de-DE"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MARC21</a:t>
            </a:r>
            <a:r>
              <a:rPr lang="en-US" sz="1200" kern="1200" dirty="0" smtClean="0">
                <a:solidFill>
                  <a:schemeClr val="tx1"/>
                </a:solidFill>
                <a:effectLst/>
                <a:latin typeface="+mn-lt"/>
                <a:ea typeface="+mn-ea"/>
                <a:cs typeface="+mn-cs"/>
              </a:rPr>
              <a:t> for authority data: 1999 </a:t>
            </a:r>
            <a:r>
              <a:rPr lang="en-US" sz="1200" kern="1200" dirty="0" err="1" smtClean="0">
                <a:solidFill>
                  <a:schemeClr val="tx1"/>
                </a:solidFill>
                <a:effectLst/>
                <a:latin typeface="+mn-lt"/>
                <a:ea typeface="+mn-ea"/>
                <a:cs typeface="+mn-cs"/>
              </a:rPr>
              <a:t>ed</a:t>
            </a:r>
            <a:r>
              <a:rPr lang="en-US" sz="1200" kern="1200" dirty="0" smtClean="0">
                <a:solidFill>
                  <a:schemeClr val="tx1"/>
                </a:solidFill>
                <a:effectLst/>
                <a:latin typeface="+mn-lt"/>
                <a:ea typeface="+mn-ea"/>
                <a:cs typeface="+mn-cs"/>
              </a:rPr>
              <a:t>; updates 1 (2001) – 14 (2012); for bibliographic data: 1999, Updates 1 (</a:t>
            </a:r>
            <a:r>
              <a:rPr lang="en-US" sz="1200" kern="1200" dirty="0" err="1" smtClean="0">
                <a:solidFill>
                  <a:schemeClr val="tx1"/>
                </a:solidFill>
                <a:effectLst/>
                <a:latin typeface="+mn-lt"/>
                <a:ea typeface="+mn-ea"/>
                <a:cs typeface="+mn-cs"/>
              </a:rPr>
              <a:t>Okt</a:t>
            </a:r>
            <a:r>
              <a:rPr lang="en-US" sz="1200" kern="1200" dirty="0" smtClean="0">
                <a:solidFill>
                  <a:schemeClr val="tx1"/>
                </a:solidFill>
                <a:effectLst/>
                <a:latin typeface="+mn-lt"/>
                <a:ea typeface="+mn-ea"/>
                <a:cs typeface="+mn-cs"/>
              </a:rPr>
              <a:t>. 2001) to 12 (</a:t>
            </a:r>
            <a:r>
              <a:rPr lang="en-US" sz="1200" kern="1200" dirty="0" err="1" smtClean="0">
                <a:solidFill>
                  <a:schemeClr val="tx1"/>
                </a:solidFill>
                <a:effectLst/>
                <a:latin typeface="+mn-lt"/>
                <a:ea typeface="+mn-ea"/>
                <a:cs typeface="+mn-cs"/>
              </a:rPr>
              <a:t>Oktober</a:t>
            </a:r>
            <a:r>
              <a:rPr lang="en-US" sz="1200" kern="1200" dirty="0" smtClean="0">
                <a:solidFill>
                  <a:schemeClr val="tx1"/>
                </a:solidFill>
                <a:effectLst/>
                <a:latin typeface="+mn-lt"/>
                <a:ea typeface="+mn-ea"/>
                <a:cs typeface="+mn-cs"/>
              </a:rPr>
              <a:t> 2010)</a:t>
            </a:r>
            <a:endParaRPr lang="de-DE" sz="1200" kern="1200" dirty="0" smtClean="0">
              <a:solidFill>
                <a:schemeClr val="tx1"/>
              </a:solidFill>
              <a:effectLst/>
              <a:latin typeface="+mn-lt"/>
              <a:ea typeface="+mn-ea"/>
              <a:cs typeface="+mn-cs"/>
            </a:endParaRPr>
          </a:p>
          <a:p>
            <a:r>
              <a:rPr lang="en-US" sz="1200" b="1" kern="1200" dirty="0" err="1" smtClean="0">
                <a:solidFill>
                  <a:schemeClr val="tx1"/>
                </a:solidFill>
                <a:effectLst/>
                <a:latin typeface="+mn-lt"/>
                <a:ea typeface="+mn-ea"/>
                <a:cs typeface="+mn-cs"/>
              </a:rPr>
              <a:t>UniMARC</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UNIMARC/B: 1st ed. 1997; 2008: „</a:t>
            </a:r>
            <a:r>
              <a:rPr lang="en-US" sz="1200" kern="1200" dirty="0" err="1" smtClean="0">
                <a:solidFill>
                  <a:schemeClr val="tx1"/>
                </a:solidFill>
                <a:effectLst/>
                <a:latin typeface="+mn-lt"/>
                <a:ea typeface="+mn-ea"/>
                <a:cs typeface="+mn-cs"/>
              </a:rPr>
              <a:t>données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bibliographiques</a:t>
            </a:r>
            <a:r>
              <a:rPr lang="en-US" sz="1200" kern="1200" dirty="0" smtClean="0">
                <a:solidFill>
                  <a:schemeClr val="tx1"/>
                </a:solidFill>
                <a:effectLst/>
                <a:latin typeface="+mn-lt"/>
                <a:ea typeface="+mn-ea"/>
                <a:cs typeface="+mn-cs"/>
              </a:rPr>
              <a:t>“; UNIMARC/A 1st ed. 1991; 2009: „</a:t>
            </a:r>
            <a:r>
              <a:rPr lang="en-US" sz="1200" kern="1200" dirty="0" err="1" smtClean="0">
                <a:solidFill>
                  <a:schemeClr val="tx1"/>
                </a:solidFill>
                <a:effectLst/>
                <a:latin typeface="+mn-lt"/>
                <a:ea typeface="+mn-ea"/>
                <a:cs typeface="+mn-cs"/>
              </a:rPr>
              <a:t>données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d’autorité</a:t>
            </a:r>
            <a:r>
              <a:rPr lang="en-US" sz="1200" kern="1200" dirty="0" smtClean="0">
                <a:solidFill>
                  <a:schemeClr val="tx1"/>
                </a:solidFill>
                <a:effectLst/>
                <a:latin typeface="+mn-lt"/>
                <a:ea typeface="+mn-ea"/>
                <a:cs typeface="+mn-cs"/>
              </a:rPr>
              <a:t>”</a:t>
            </a:r>
            <a:endParaRPr lang="de-DE" sz="1200" kern="1200" dirty="0" smtClean="0">
              <a:solidFill>
                <a:schemeClr val="tx1"/>
              </a:solidFill>
              <a:effectLst/>
              <a:latin typeface="+mn-lt"/>
              <a:ea typeface="+mn-ea"/>
              <a:cs typeface="+mn-cs"/>
            </a:endParaRPr>
          </a:p>
          <a:p>
            <a:r>
              <a:rPr lang="en-US" sz="1200" b="1" kern="1200" dirty="0" err="1" smtClean="0">
                <a:solidFill>
                  <a:schemeClr val="tx1"/>
                </a:solidFill>
                <a:effectLst/>
                <a:latin typeface="+mn-lt"/>
                <a:ea typeface="+mn-ea"/>
                <a:cs typeface="+mn-cs"/>
              </a:rPr>
              <a:t>InterMARC</a:t>
            </a:r>
            <a:r>
              <a:rPr lang="en-US" sz="1200" kern="1200" dirty="0" smtClean="0">
                <a:solidFill>
                  <a:schemeClr val="tx1"/>
                </a:solidFill>
                <a:effectLst/>
                <a:latin typeface="+mn-lt"/>
                <a:ea typeface="+mn-ea"/>
                <a:cs typeface="+mn-cs"/>
              </a:rPr>
              <a:t> (format of „</a:t>
            </a:r>
            <a:r>
              <a:rPr lang="en-US" sz="1200" kern="1200" dirty="0" err="1" smtClean="0">
                <a:solidFill>
                  <a:schemeClr val="tx1"/>
                </a:solidFill>
                <a:effectLst/>
                <a:latin typeface="+mn-lt"/>
                <a:ea typeface="+mn-ea"/>
                <a:cs typeface="+mn-cs"/>
              </a:rPr>
              <a:t>Bibliothèque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Nationale</a:t>
            </a:r>
            <a:r>
              <a:rPr lang="en-US" sz="1200" kern="1200" dirty="0" smtClean="0">
                <a:solidFill>
                  <a:schemeClr val="tx1"/>
                </a:solidFill>
                <a:effectLst/>
                <a:latin typeface="+mn-lt"/>
                <a:ea typeface="+mn-ea"/>
                <a:cs typeface="+mn-cs"/>
              </a:rPr>
              <a:t> de France“, 2002)</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u="none" strike="noStrike" kern="1200" dirty="0" smtClean="0">
                <a:solidFill>
                  <a:schemeClr val="tx1"/>
                </a:solidFill>
                <a:effectLst/>
                <a:latin typeface="+mn-lt"/>
                <a:ea typeface="+mn-ea"/>
                <a:cs typeface="+mn-cs"/>
              </a:rPr>
              <a:t>A </a:t>
            </a:r>
            <a:r>
              <a:rPr lang="en-US" sz="1200" b="1" u="none" strike="noStrike" kern="1200" dirty="0" smtClean="0">
                <a:solidFill>
                  <a:schemeClr val="tx1"/>
                </a:solidFill>
                <a:effectLst/>
                <a:latin typeface="+mn-lt"/>
                <a:ea typeface="+mn-ea"/>
                <a:cs typeface="+mn-cs"/>
              </a:rPr>
              <a:t>MARC record </a:t>
            </a:r>
            <a:r>
              <a:rPr lang="en-US" sz="1200" u="none" strike="noStrike" kern="1200" dirty="0" smtClean="0">
                <a:solidFill>
                  <a:schemeClr val="tx1"/>
                </a:solidFill>
                <a:effectLst/>
                <a:latin typeface="+mn-lt"/>
                <a:ea typeface="+mn-ea"/>
                <a:cs typeface="+mn-cs"/>
              </a:rPr>
              <a:t>is composed of three elements: the record structure, the content designation, and the data content of the record</a:t>
            </a:r>
            <a:endParaRPr lang="de-DE"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de-DE" sz="1200" b="1" kern="1200" dirty="0" smtClean="0">
                <a:solidFill>
                  <a:schemeClr val="tx1"/>
                </a:solidFill>
                <a:effectLst/>
                <a:latin typeface="+mn-lt"/>
                <a:ea typeface="+mn-ea"/>
                <a:cs typeface="+mn-cs"/>
              </a:rPr>
              <a:t>Authority control</a:t>
            </a:r>
            <a:r>
              <a:rPr lang="de-DE" sz="1200" kern="1200" dirty="0" smtClean="0">
                <a:solidFill>
                  <a:schemeClr val="tx1"/>
                </a:solidFill>
                <a:effectLst/>
                <a:latin typeface="+mn-lt"/>
                <a:ea typeface="+mn-ea"/>
                <a:cs typeface="+mn-cs"/>
              </a:rPr>
              <a:t> is the practice of creating and maintaining </a:t>
            </a:r>
            <a:r>
              <a:rPr lang="de-DE" sz="1200" kern="1200" dirty="0" smtClean="0">
                <a:solidFill>
                  <a:schemeClr val="tx1"/>
                </a:solidFill>
                <a:effectLst/>
                <a:latin typeface="+mn-lt"/>
                <a:ea typeface="+mn-ea"/>
                <a:cs typeface="+mn-cs"/>
                <a:hlinkClick r:id="rId3" tooltip="Index term"/>
              </a:rPr>
              <a:t>index terms</a:t>
            </a:r>
            <a:r>
              <a:rPr lang="de-DE" sz="1200" kern="1200" dirty="0" smtClean="0">
                <a:solidFill>
                  <a:schemeClr val="tx1"/>
                </a:solidFill>
                <a:effectLst/>
                <a:latin typeface="+mn-lt"/>
                <a:ea typeface="+mn-ea"/>
                <a:cs typeface="+mn-cs"/>
              </a:rPr>
              <a:t> for bibliographic material in a </a:t>
            </a:r>
            <a:r>
              <a:rPr lang="de-DE" sz="1200" kern="1200" dirty="0" smtClean="0">
                <a:solidFill>
                  <a:schemeClr val="tx1"/>
                </a:solidFill>
                <a:effectLst/>
                <a:latin typeface="+mn-lt"/>
                <a:ea typeface="+mn-ea"/>
                <a:cs typeface="+mn-cs"/>
                <a:hlinkClick r:id="rId4" tooltip="Library catalog"/>
              </a:rPr>
              <a:t>catalog</a:t>
            </a:r>
            <a:r>
              <a:rPr lang="de-DE" sz="1200" kern="1200" dirty="0" smtClean="0">
                <a:solidFill>
                  <a:schemeClr val="tx1"/>
                </a:solidFill>
                <a:effectLst/>
                <a:latin typeface="+mn-lt"/>
                <a:ea typeface="+mn-ea"/>
                <a:cs typeface="+mn-cs"/>
              </a:rPr>
              <a:t> in </a:t>
            </a:r>
            <a:r>
              <a:rPr lang="de-DE" sz="1200" kern="1200" dirty="0" smtClean="0">
                <a:solidFill>
                  <a:schemeClr val="tx1"/>
                </a:solidFill>
                <a:effectLst/>
                <a:latin typeface="+mn-lt"/>
                <a:ea typeface="+mn-ea"/>
                <a:cs typeface="+mn-cs"/>
                <a:hlinkClick r:id="rId5" tooltip="Library and information science"/>
              </a:rPr>
              <a:t>library and information science</a:t>
            </a:r>
            <a:r>
              <a:rPr lang="de-DE" sz="1200" kern="1200" dirty="0" smtClean="0">
                <a:solidFill>
                  <a:schemeClr val="tx1"/>
                </a:solidFill>
                <a:effectLst/>
                <a:latin typeface="+mn-lt"/>
                <a:ea typeface="+mn-ea"/>
                <a:cs typeface="+mn-cs"/>
              </a:rPr>
              <a:t>. Authority control fulfills two important functions. First, it enables catalogers to </a:t>
            </a:r>
            <a:r>
              <a:rPr lang="de-DE" sz="1200" kern="1200" dirty="0" smtClean="0">
                <a:solidFill>
                  <a:schemeClr val="tx1"/>
                </a:solidFill>
                <a:effectLst/>
                <a:latin typeface="+mn-lt"/>
                <a:ea typeface="+mn-ea"/>
                <a:cs typeface="+mn-cs"/>
                <a:hlinkClick r:id="rId6" tooltip="Word-sense disambiguation"/>
              </a:rPr>
              <a:t>disambiguate</a:t>
            </a:r>
            <a:r>
              <a:rPr lang="de-DE" sz="1200" kern="1200" dirty="0" smtClean="0">
                <a:solidFill>
                  <a:schemeClr val="tx1"/>
                </a:solidFill>
                <a:effectLst/>
                <a:latin typeface="+mn-lt"/>
                <a:ea typeface="+mn-ea"/>
                <a:cs typeface="+mn-cs"/>
              </a:rPr>
              <a:t> items with similar or identical headings. For example, two authors who happen to have published under the same name can be distinguished from each other by adding middle initials, birth and/or death (or </a:t>
            </a:r>
            <a:r>
              <a:rPr lang="de-DE" sz="1200" kern="1200" dirty="0" smtClean="0">
                <a:solidFill>
                  <a:schemeClr val="tx1"/>
                </a:solidFill>
                <a:effectLst/>
                <a:latin typeface="+mn-lt"/>
                <a:ea typeface="+mn-ea"/>
                <a:cs typeface="+mn-cs"/>
                <a:hlinkClick r:id="rId7" tooltip="Floruit"/>
              </a:rPr>
              <a:t>flourished</a:t>
            </a:r>
            <a:r>
              <a:rPr lang="de-DE" sz="1200" kern="1200" dirty="0" smtClean="0">
                <a:solidFill>
                  <a:schemeClr val="tx1"/>
                </a:solidFill>
                <a:effectLst/>
                <a:latin typeface="+mn-lt"/>
                <a:ea typeface="+mn-ea"/>
                <a:cs typeface="+mn-cs"/>
              </a:rPr>
              <a:t>, if these are unknown) dates, or a descriptive epithet to the heading of one (or both) authors. Second, authority control is used by catalogers to </a:t>
            </a:r>
            <a:r>
              <a:rPr lang="de-DE" sz="1200" kern="1200" dirty="0" smtClean="0">
                <a:solidFill>
                  <a:schemeClr val="tx1"/>
                </a:solidFill>
                <a:effectLst/>
                <a:latin typeface="+mn-lt"/>
                <a:ea typeface="+mn-ea"/>
                <a:cs typeface="+mn-cs"/>
                <a:hlinkClick r:id="rId8" tooltip="Collocation"/>
              </a:rPr>
              <a:t>collocate</a:t>
            </a:r>
            <a:r>
              <a:rPr lang="de-DE" sz="1200" kern="1200" dirty="0" smtClean="0">
                <a:solidFill>
                  <a:schemeClr val="tx1"/>
                </a:solidFill>
                <a:effectLst/>
                <a:latin typeface="+mn-lt"/>
                <a:ea typeface="+mn-ea"/>
                <a:cs typeface="+mn-cs"/>
              </a:rPr>
              <a:t> materials that logically belong together, although they present themselves differently. For example, authority records are used to establish </a:t>
            </a:r>
            <a:r>
              <a:rPr lang="de-DE" sz="1200" kern="1200" dirty="0" smtClean="0">
                <a:solidFill>
                  <a:schemeClr val="tx1"/>
                </a:solidFill>
                <a:effectLst/>
                <a:latin typeface="+mn-lt"/>
                <a:ea typeface="+mn-ea"/>
                <a:cs typeface="+mn-cs"/>
                <a:hlinkClick r:id="rId9" tooltip="Uniform title"/>
              </a:rPr>
              <a:t>uniform titles</a:t>
            </a:r>
            <a:r>
              <a:rPr lang="de-DE" sz="1200" kern="1200" dirty="0" smtClean="0">
                <a:solidFill>
                  <a:schemeClr val="tx1"/>
                </a:solidFill>
                <a:effectLst/>
                <a:latin typeface="+mn-lt"/>
                <a:ea typeface="+mn-ea"/>
                <a:cs typeface="+mn-cs"/>
              </a:rPr>
              <a:t>, which can collocate all versions of a given work together even when they are issued under different titles.</a:t>
            </a:r>
          </a:p>
          <a:p>
            <a:r>
              <a:rPr lang="de-DE" sz="1200" kern="1200" dirty="0" smtClean="0">
                <a:solidFill>
                  <a:schemeClr val="tx1"/>
                </a:solidFill>
                <a:effectLst/>
                <a:latin typeface="+mn-lt"/>
                <a:ea typeface="+mn-ea"/>
                <a:cs typeface="+mn-cs"/>
              </a:rPr>
              <a:t>Although theoretically any piece of information on a given book is amenable to authority control, catalogers typically focus on authors and titles. </a:t>
            </a:r>
            <a:r>
              <a:rPr lang="de-DE" sz="1200" kern="1200" dirty="0" smtClean="0">
                <a:solidFill>
                  <a:schemeClr val="tx1"/>
                </a:solidFill>
                <a:effectLst/>
                <a:latin typeface="+mn-lt"/>
                <a:ea typeface="+mn-ea"/>
                <a:cs typeface="+mn-cs"/>
                <a:hlinkClick r:id="rId10" tooltip="Library of Congress Subject Headings"/>
              </a:rPr>
              <a:t>Subject headings</a:t>
            </a:r>
            <a:r>
              <a:rPr lang="de-DE" sz="1200" kern="1200" dirty="0" smtClean="0">
                <a:solidFill>
                  <a:schemeClr val="tx1"/>
                </a:solidFill>
                <a:effectLst/>
                <a:latin typeface="+mn-lt"/>
                <a:ea typeface="+mn-ea"/>
                <a:cs typeface="+mn-cs"/>
              </a:rPr>
              <a:t> fulfill a function similar to authority records, although they are usually considered separately.</a:t>
            </a:r>
          </a:p>
          <a:p>
            <a:endParaRPr lang="de-DE" sz="1200" kern="1200" dirty="0" smtClean="0">
              <a:solidFill>
                <a:schemeClr val="tx1"/>
              </a:solidFill>
              <a:effectLst/>
              <a:latin typeface="+mn-lt"/>
              <a:ea typeface="+mn-ea"/>
              <a:cs typeface="+mn-cs"/>
            </a:endParaRPr>
          </a:p>
          <a:p>
            <a:r>
              <a:rPr lang="de-DE" sz="1200" b="1" kern="1200" dirty="0" smtClean="0">
                <a:solidFill>
                  <a:schemeClr val="tx1"/>
                </a:solidFill>
                <a:effectLst/>
                <a:latin typeface="+mn-lt"/>
                <a:ea typeface="+mn-ea"/>
                <a:cs typeface="+mn-cs"/>
              </a:rPr>
              <a:t>[</a:t>
            </a:r>
            <a:r>
              <a:rPr lang="de-DE" sz="1200" b="1" kern="1200" dirty="0" smtClean="0">
                <a:solidFill>
                  <a:schemeClr val="tx1"/>
                </a:solidFill>
                <a:effectLst/>
                <a:latin typeface="+mn-lt"/>
                <a:ea typeface="+mn-ea"/>
                <a:cs typeface="+mn-cs"/>
                <a:hlinkClick r:id="rId11" tooltip="Edit section: Authority records"/>
              </a:rPr>
              <a:t>edit</a:t>
            </a:r>
            <a:r>
              <a:rPr lang="de-DE" sz="1200" b="1" kern="1200" dirty="0" smtClean="0">
                <a:solidFill>
                  <a:schemeClr val="tx1"/>
                </a:solidFill>
                <a:effectLst/>
                <a:latin typeface="+mn-lt"/>
                <a:ea typeface="+mn-ea"/>
                <a:cs typeface="+mn-cs"/>
              </a:rPr>
              <a:t>] Authority records</a:t>
            </a:r>
            <a:endParaRPr lang="de-DE" sz="1200" kern="1200" dirty="0" smtClean="0">
              <a:solidFill>
                <a:schemeClr val="tx1"/>
              </a:solidFill>
              <a:effectLst/>
              <a:latin typeface="+mn-lt"/>
              <a:ea typeface="+mn-ea"/>
              <a:cs typeface="+mn-cs"/>
            </a:endParaRPr>
          </a:p>
          <a:p>
            <a:r>
              <a:rPr lang="de-DE" sz="1200" kern="1200" dirty="0" smtClean="0">
                <a:solidFill>
                  <a:schemeClr val="tx1"/>
                </a:solidFill>
                <a:effectLst/>
                <a:latin typeface="+mn-lt"/>
                <a:ea typeface="+mn-ea"/>
                <a:cs typeface="+mn-cs"/>
              </a:rPr>
              <a:t>The most common way of enforcing authority control in a bibliographic catalog is to set up a separate index of authority records, which relates to and governs the headings used in the main catalog. This separate index is often referred to as an "authority file." It contains an indexable record of all decisions made by catalogers in a given library (or -- as is increasingly the case -- cataloguing consortium), which catalogers consult when making, or revising, decisions about headings.</a:t>
            </a:r>
          </a:p>
          <a:p>
            <a:r>
              <a:rPr lang="de-DE" sz="1200" kern="1200" dirty="0" smtClean="0">
                <a:solidFill>
                  <a:schemeClr val="tx1"/>
                </a:solidFill>
                <a:effectLst/>
                <a:latin typeface="+mn-lt"/>
                <a:ea typeface="+mn-ea"/>
                <a:cs typeface="+mn-cs"/>
              </a:rPr>
              <a:t>It is to be remembered that the function of authority files is essentially organizational, rather than informational. That is to say, they (ideally) contain a sufficient amount of information to establish a given author or title as unique, while excluding information that, while perhaps interesting to a reader, does not contribute to this goal.</a:t>
            </a:r>
          </a:p>
          <a:p>
            <a:r>
              <a:rPr lang="de-DE" sz="1200" kern="1200" dirty="0" smtClean="0">
                <a:solidFill>
                  <a:schemeClr val="tx1"/>
                </a:solidFill>
                <a:effectLst/>
                <a:latin typeface="+mn-lt"/>
                <a:ea typeface="+mn-ea"/>
                <a:cs typeface="+mn-cs"/>
              </a:rPr>
              <a:t>Although practices certainly vary internationally, in the English-speaking world, it is generally the case that a valid authority record must contain:</a:t>
            </a:r>
          </a:p>
          <a:p>
            <a:pPr lvl="0"/>
            <a:r>
              <a:rPr lang="de-DE" sz="1200" kern="1200" dirty="0" smtClean="0">
                <a:solidFill>
                  <a:schemeClr val="tx1"/>
                </a:solidFill>
                <a:effectLst/>
                <a:latin typeface="+mn-lt"/>
                <a:ea typeface="+mn-ea"/>
                <a:cs typeface="+mn-cs"/>
              </a:rPr>
              <a:t>A heading</a:t>
            </a:r>
          </a:p>
          <a:p>
            <a:pPr lvl="0"/>
            <a:r>
              <a:rPr lang="de-DE" sz="1200" kern="1200" dirty="0" smtClean="0">
                <a:solidFill>
                  <a:schemeClr val="tx1"/>
                </a:solidFill>
                <a:effectLst/>
                <a:latin typeface="+mn-lt"/>
                <a:ea typeface="+mn-ea"/>
                <a:cs typeface="+mn-cs"/>
              </a:rPr>
              <a:t>Any cross references</a:t>
            </a:r>
          </a:p>
          <a:p>
            <a:pPr lvl="0"/>
            <a:r>
              <a:rPr lang="de-DE" sz="1200" kern="1200" dirty="0" smtClean="0">
                <a:solidFill>
                  <a:schemeClr val="tx1"/>
                </a:solidFill>
                <a:effectLst/>
                <a:latin typeface="+mn-lt"/>
                <a:ea typeface="+mn-ea"/>
                <a:cs typeface="+mn-cs"/>
              </a:rPr>
              <a:t>Statement(s) of justification</a:t>
            </a:r>
          </a:p>
          <a:p>
            <a:r>
              <a:rPr lang="de-DE" sz="1200" b="1" kern="1200" dirty="0" smtClean="0">
                <a:solidFill>
                  <a:schemeClr val="tx1"/>
                </a:solidFill>
                <a:effectLst/>
                <a:latin typeface="+mn-lt"/>
                <a:ea typeface="+mn-ea"/>
                <a:cs typeface="+mn-cs"/>
              </a:rPr>
              <a:t>Heading</a:t>
            </a:r>
            <a:r>
              <a:rPr lang="de-DE" sz="1200" kern="1200" dirty="0" smtClean="0">
                <a:solidFill>
                  <a:schemeClr val="tx1"/>
                </a:solidFill>
                <a:effectLst/>
                <a:latin typeface="+mn-lt"/>
                <a:ea typeface="+mn-ea"/>
                <a:cs typeface="+mn-cs"/>
              </a:rPr>
              <a:t> refers to the form of name (or title) that the cataloguer has chosen as the authorized form.</a:t>
            </a:r>
          </a:p>
          <a:p>
            <a:r>
              <a:rPr lang="de-DE" sz="1200" b="1" kern="1200" dirty="0" smtClean="0">
                <a:solidFill>
                  <a:schemeClr val="tx1"/>
                </a:solidFill>
                <a:effectLst/>
                <a:latin typeface="+mn-lt"/>
                <a:ea typeface="+mn-ea"/>
                <a:cs typeface="+mn-cs"/>
              </a:rPr>
              <a:t>Cross references</a:t>
            </a:r>
            <a:r>
              <a:rPr lang="de-DE" sz="1200" kern="1200" dirty="0" smtClean="0">
                <a:solidFill>
                  <a:schemeClr val="tx1"/>
                </a:solidFill>
                <a:effectLst/>
                <a:latin typeface="+mn-lt"/>
                <a:ea typeface="+mn-ea"/>
                <a:cs typeface="+mn-cs"/>
              </a:rPr>
              <a:t> are other forms of the name (or title) that might appear in the catalog. There are two types of cross-references: </a:t>
            </a:r>
            <a:r>
              <a:rPr lang="de-DE" sz="1200" i="1" kern="1200" dirty="0" smtClean="0">
                <a:solidFill>
                  <a:schemeClr val="tx1"/>
                </a:solidFill>
                <a:effectLst/>
                <a:latin typeface="+mn-lt"/>
                <a:ea typeface="+mn-ea"/>
                <a:cs typeface="+mn-cs"/>
              </a:rPr>
              <a:t>see</a:t>
            </a:r>
            <a:r>
              <a:rPr lang="de-DE" sz="1200" kern="1200" dirty="0" smtClean="0">
                <a:solidFill>
                  <a:schemeClr val="tx1"/>
                </a:solidFill>
                <a:effectLst/>
                <a:latin typeface="+mn-lt"/>
                <a:ea typeface="+mn-ea"/>
                <a:cs typeface="+mn-cs"/>
              </a:rPr>
              <a:t> references, which reference forms of the name (or title) that have been deprecated in favor of the authorized form; and </a:t>
            </a:r>
            <a:r>
              <a:rPr lang="de-DE" sz="1200" i="1" kern="1200" dirty="0" smtClean="0">
                <a:solidFill>
                  <a:schemeClr val="tx1"/>
                </a:solidFill>
                <a:effectLst/>
                <a:latin typeface="+mn-lt"/>
                <a:ea typeface="+mn-ea"/>
                <a:cs typeface="+mn-cs"/>
              </a:rPr>
              <a:t>see also</a:t>
            </a:r>
            <a:r>
              <a:rPr lang="de-DE" sz="1200" kern="1200" dirty="0" smtClean="0">
                <a:solidFill>
                  <a:schemeClr val="tx1"/>
                </a:solidFill>
                <a:effectLst/>
                <a:latin typeface="+mn-lt"/>
                <a:ea typeface="+mn-ea"/>
                <a:cs typeface="+mn-cs"/>
              </a:rPr>
              <a:t> references, which point to other forms of the name (or title) that are authorized. </a:t>
            </a:r>
            <a:r>
              <a:rPr lang="de-DE" sz="1200" i="1" kern="1200" dirty="0" smtClean="0">
                <a:solidFill>
                  <a:schemeClr val="tx1"/>
                </a:solidFill>
                <a:effectLst/>
                <a:latin typeface="+mn-lt"/>
                <a:ea typeface="+mn-ea"/>
                <a:cs typeface="+mn-cs"/>
              </a:rPr>
              <a:t>See also</a:t>
            </a:r>
            <a:r>
              <a:rPr lang="de-DE" sz="1200" kern="1200" dirty="0" smtClean="0">
                <a:solidFill>
                  <a:schemeClr val="tx1"/>
                </a:solidFill>
                <a:effectLst/>
                <a:latin typeface="+mn-lt"/>
                <a:ea typeface="+mn-ea"/>
                <a:cs typeface="+mn-cs"/>
              </a:rPr>
              <a:t> references are most commonly used to point to earlier or later forms of a name (or title).</a:t>
            </a:r>
          </a:p>
          <a:p>
            <a:r>
              <a:rPr lang="de-DE" sz="1200" b="1" kern="1200" dirty="0" smtClean="0">
                <a:solidFill>
                  <a:schemeClr val="tx1"/>
                </a:solidFill>
                <a:effectLst/>
                <a:latin typeface="+mn-lt"/>
                <a:ea typeface="+mn-ea"/>
                <a:cs typeface="+mn-cs"/>
              </a:rPr>
              <a:t>Statement(s) of justification</a:t>
            </a:r>
            <a:r>
              <a:rPr lang="de-DE" sz="1200" kern="1200" dirty="0" smtClean="0">
                <a:solidFill>
                  <a:schemeClr val="tx1"/>
                </a:solidFill>
                <a:effectLst/>
                <a:latin typeface="+mn-lt"/>
                <a:ea typeface="+mn-ea"/>
                <a:cs typeface="+mn-cs"/>
              </a:rPr>
              <a:t>: In addition to providing a heading and applicable references, a valid authority record should also contain a reference to whatever sources of information the cataloguer used to determine both the authorized and any deprecated forms of the name. This is usually done by citing the title and publication date of the source, the location of the name (or title) on that source, and the form in which it appears on that source.</a:t>
            </a:r>
          </a:p>
          <a:p>
            <a:r>
              <a:rPr lang="de-DE" sz="1200" b="1" kern="1200" dirty="0" smtClean="0">
                <a:solidFill>
                  <a:schemeClr val="tx1"/>
                </a:solidFill>
                <a:effectLst/>
                <a:latin typeface="+mn-lt"/>
                <a:ea typeface="+mn-ea"/>
                <a:cs typeface="+mn-cs"/>
              </a:rPr>
              <a:t>Standards</a:t>
            </a:r>
            <a:endParaRPr lang="de-DE" sz="1200" kern="1200" dirty="0" smtClean="0">
              <a:solidFill>
                <a:schemeClr val="tx1"/>
              </a:solidFill>
              <a:effectLst/>
              <a:latin typeface="+mn-lt"/>
              <a:ea typeface="+mn-ea"/>
              <a:cs typeface="+mn-cs"/>
            </a:endParaRPr>
          </a:p>
          <a:p>
            <a:pPr lvl="0"/>
            <a:r>
              <a:rPr lang="de-DE" sz="1200" kern="1200" dirty="0" smtClean="0">
                <a:solidFill>
                  <a:schemeClr val="tx1"/>
                </a:solidFill>
                <a:effectLst/>
                <a:latin typeface="+mn-lt"/>
                <a:ea typeface="+mn-ea"/>
                <a:cs typeface="+mn-cs"/>
              </a:rPr>
              <a:t>ISAAR (CPF) - </a:t>
            </a:r>
            <a:r>
              <a:rPr lang="de-DE" sz="1200" kern="1200" dirty="0" smtClean="0">
                <a:solidFill>
                  <a:schemeClr val="tx1"/>
                </a:solidFill>
                <a:effectLst/>
                <a:latin typeface="+mn-lt"/>
                <a:ea typeface="+mn-ea"/>
                <a:cs typeface="+mn-cs"/>
                <a:hlinkClick r:id="rId12" tooltip="International Standard Archival Authority Record"/>
              </a:rPr>
              <a:t>International Standard Archival Authority Record</a:t>
            </a:r>
            <a:r>
              <a:rPr lang="de-DE" sz="1200" kern="1200" dirty="0" smtClean="0">
                <a:solidFill>
                  <a:schemeClr val="tx1"/>
                </a:solidFill>
                <a:effectLst/>
                <a:latin typeface="+mn-lt"/>
                <a:ea typeface="+mn-ea"/>
                <a:cs typeface="+mn-cs"/>
              </a:rPr>
              <a:t> for Corporate Bodies, Persons, and Families.</a:t>
            </a:r>
            <a:r>
              <a:rPr lang="de-DE" sz="1200" kern="1200" baseline="30000" dirty="0" smtClean="0">
                <a:solidFill>
                  <a:schemeClr val="tx1"/>
                </a:solidFill>
                <a:effectLst/>
                <a:latin typeface="+mn-lt"/>
                <a:ea typeface="+mn-ea"/>
                <a:cs typeface="+mn-cs"/>
                <a:hlinkClick r:id="rId13"/>
              </a:rPr>
              <a:t>[2]</a:t>
            </a:r>
            <a:r>
              <a:rPr lang="de-DE" sz="1200" kern="1200" dirty="0" smtClean="0">
                <a:solidFill>
                  <a:schemeClr val="tx1"/>
                </a:solidFill>
                <a:effectLst/>
                <a:latin typeface="+mn-lt"/>
                <a:ea typeface="+mn-ea"/>
                <a:cs typeface="+mn-cs"/>
              </a:rPr>
              <a:t> Published by the International Council on Archives</a:t>
            </a:r>
            <a:r>
              <a:rPr lang="de-DE" sz="1200" kern="1200" baseline="30000" dirty="0" smtClean="0">
                <a:solidFill>
                  <a:schemeClr val="tx1"/>
                </a:solidFill>
                <a:effectLst/>
                <a:latin typeface="+mn-lt"/>
                <a:ea typeface="+mn-ea"/>
                <a:cs typeface="+mn-cs"/>
                <a:hlinkClick r:id="rId13"/>
              </a:rPr>
              <a:t>[3]</a:t>
            </a:r>
            <a:endParaRPr lang="de-DE" sz="1200" kern="1200" dirty="0" smtClean="0">
              <a:solidFill>
                <a:schemeClr val="tx1"/>
              </a:solidFill>
              <a:effectLst/>
              <a:latin typeface="+mn-lt"/>
              <a:ea typeface="+mn-ea"/>
              <a:cs typeface="+mn-cs"/>
            </a:endParaRPr>
          </a:p>
          <a:p>
            <a:pPr lvl="0"/>
            <a:r>
              <a:rPr lang="de-DE" sz="1200" kern="1200" dirty="0" smtClean="0">
                <a:solidFill>
                  <a:schemeClr val="tx1"/>
                </a:solidFill>
                <a:effectLst/>
                <a:latin typeface="+mn-lt"/>
                <a:ea typeface="+mn-ea"/>
                <a:cs typeface="+mn-cs"/>
              </a:rPr>
              <a:t>MARC standards for authority records in machine-readable format.</a:t>
            </a:r>
            <a:r>
              <a:rPr lang="de-DE" sz="1200" kern="1200" baseline="30000" dirty="0" smtClean="0">
                <a:solidFill>
                  <a:schemeClr val="tx1"/>
                </a:solidFill>
                <a:effectLst/>
                <a:latin typeface="+mn-lt"/>
                <a:ea typeface="+mn-ea"/>
                <a:cs typeface="+mn-cs"/>
                <a:hlinkClick r:id="rId13"/>
              </a:rPr>
              <a:t>[4]</a:t>
            </a:r>
            <a:endParaRPr lang="de-DE" sz="1200" kern="1200" dirty="0" smtClean="0">
              <a:solidFill>
                <a:schemeClr val="tx1"/>
              </a:solidFill>
              <a:effectLst/>
              <a:latin typeface="+mn-lt"/>
              <a:ea typeface="+mn-ea"/>
              <a:cs typeface="+mn-cs"/>
            </a:endParaRPr>
          </a:p>
          <a:p>
            <a:pPr lvl="0"/>
            <a:r>
              <a:rPr lang="de-DE" sz="1200" kern="1200" dirty="0" smtClean="0">
                <a:solidFill>
                  <a:schemeClr val="tx1"/>
                </a:solidFill>
                <a:effectLst/>
                <a:latin typeface="+mn-lt"/>
                <a:ea typeface="+mn-ea"/>
                <a:cs typeface="+mn-cs"/>
                <a:hlinkClick r:id="rId14" tooltip="Metadata Authority Description Schema"/>
              </a:rPr>
              <a:t>Metadata Authority Description Schema</a:t>
            </a:r>
            <a:r>
              <a:rPr lang="de-DE" sz="1200" kern="1200" dirty="0" smtClean="0">
                <a:solidFill>
                  <a:schemeClr val="tx1"/>
                </a:solidFill>
                <a:effectLst/>
                <a:latin typeface="+mn-lt"/>
                <a:ea typeface="+mn-ea"/>
                <a:cs typeface="+mn-cs"/>
              </a:rPr>
              <a:t> (MADS), an XML schema for an authority element set that may be used to provide metadata about agents (people, organizations), events, and terms (topics, geographics, genres, etc.).</a:t>
            </a:r>
          </a:p>
          <a:p>
            <a:pPr lvl="0"/>
            <a:r>
              <a:rPr lang="de-DE" sz="1200" kern="1200" dirty="0" smtClean="0">
                <a:solidFill>
                  <a:schemeClr val="tx1"/>
                </a:solidFill>
                <a:effectLst/>
                <a:latin typeface="+mn-lt"/>
                <a:ea typeface="+mn-ea"/>
                <a:cs typeface="+mn-cs"/>
                <a:hlinkClick r:id="rId15" tooltip="Encoded Archival Context"/>
              </a:rPr>
              <a:t>Encoded Archival Context</a:t>
            </a:r>
            <a:r>
              <a:rPr lang="de-DE" sz="1200" kern="1200" dirty="0" smtClean="0">
                <a:solidFill>
                  <a:schemeClr val="tx1"/>
                </a:solidFill>
                <a:effectLst/>
                <a:latin typeface="+mn-lt"/>
                <a:ea typeface="+mn-ea"/>
                <a:cs typeface="+mn-cs"/>
              </a:rPr>
              <a:t>, an XML schema for authority records conforming to ISAAR(CPF)</a:t>
            </a:r>
          </a:p>
          <a:p>
            <a:r>
              <a:rPr lang="de-DE" sz="1200" b="1" kern="1200" dirty="0" smtClean="0">
                <a:solidFill>
                  <a:schemeClr val="tx1"/>
                </a:solidFill>
                <a:effectLst/>
                <a:latin typeface="+mn-lt"/>
                <a:ea typeface="+mn-ea"/>
                <a:cs typeface="+mn-cs"/>
              </a:rPr>
              <a:t>See also</a:t>
            </a:r>
            <a:endParaRPr lang="de-DE" sz="1200" kern="1200" dirty="0" smtClean="0">
              <a:solidFill>
                <a:schemeClr val="tx1"/>
              </a:solidFill>
              <a:effectLst/>
              <a:latin typeface="+mn-lt"/>
              <a:ea typeface="+mn-ea"/>
              <a:cs typeface="+mn-cs"/>
            </a:endParaRPr>
          </a:p>
          <a:p>
            <a:pPr lvl="0"/>
            <a:r>
              <a:rPr lang="de-DE" sz="1200" kern="1200" dirty="0" smtClean="0">
                <a:solidFill>
                  <a:schemeClr val="tx1"/>
                </a:solidFill>
                <a:effectLst/>
                <a:latin typeface="+mn-lt"/>
                <a:ea typeface="+mn-ea"/>
                <a:cs typeface="+mn-cs"/>
                <a:hlinkClick r:id="rId16" tooltip="Universal Authority File"/>
              </a:rPr>
              <a:t>Universal Authority File</a:t>
            </a:r>
            <a:r>
              <a:rPr lang="de-DE" sz="1200" kern="1200" dirty="0" smtClean="0">
                <a:solidFill>
                  <a:schemeClr val="tx1"/>
                </a:solidFill>
                <a:effectLst/>
                <a:latin typeface="+mn-lt"/>
                <a:ea typeface="+mn-ea"/>
                <a:cs typeface="+mn-cs"/>
              </a:rPr>
              <a:t> (</a:t>
            </a:r>
            <a:r>
              <a:rPr lang="de-DE" sz="1200" i="1" kern="1200" dirty="0" smtClean="0">
                <a:solidFill>
                  <a:schemeClr val="tx1"/>
                </a:solidFill>
                <a:effectLst/>
                <a:latin typeface="+mn-lt"/>
                <a:ea typeface="+mn-ea"/>
                <a:cs typeface="+mn-cs"/>
              </a:rPr>
              <a:t>Gemeinsame Normdatei</a:t>
            </a:r>
            <a:r>
              <a:rPr lang="de-DE" sz="1200" kern="1200" dirty="0" smtClean="0">
                <a:solidFill>
                  <a:schemeClr val="tx1"/>
                </a:solidFill>
                <a:effectLst/>
                <a:latin typeface="+mn-lt"/>
                <a:ea typeface="+mn-ea"/>
                <a:cs typeface="+mn-cs"/>
              </a:rPr>
              <a:t> or GND), authority file by the German National Library</a:t>
            </a:r>
          </a:p>
          <a:p>
            <a:pPr lvl="0"/>
            <a:r>
              <a:rPr lang="de-DE" sz="1200" kern="1200" dirty="0" smtClean="0">
                <a:solidFill>
                  <a:schemeClr val="tx1"/>
                </a:solidFill>
                <a:effectLst/>
                <a:latin typeface="+mn-lt"/>
                <a:ea typeface="+mn-ea"/>
                <a:cs typeface="+mn-cs"/>
                <a:hlinkClick r:id="rId17" tooltip="Virtual International Authority File"/>
              </a:rPr>
              <a:t>Virtual International Authority File</a:t>
            </a:r>
            <a:r>
              <a:rPr lang="de-DE" sz="1200" kern="1200" dirty="0" smtClean="0">
                <a:solidFill>
                  <a:schemeClr val="tx1"/>
                </a:solidFill>
                <a:effectLst/>
                <a:latin typeface="+mn-lt"/>
                <a:ea typeface="+mn-ea"/>
                <a:cs typeface="+mn-cs"/>
              </a:rPr>
              <a:t> (VIAF), an aggregation of authority files currently focused on personal and corporate names.</a:t>
            </a:r>
          </a:p>
          <a:p>
            <a:pPr lvl="0"/>
            <a:endParaRPr lang="de-DE" sz="1200" kern="1200" dirty="0" smtClean="0">
              <a:solidFill>
                <a:schemeClr val="tx1"/>
              </a:solidFill>
              <a:effectLst/>
              <a:latin typeface="+mn-lt"/>
              <a:ea typeface="+mn-ea"/>
              <a:cs typeface="+mn-cs"/>
            </a:endParaRPr>
          </a:p>
          <a:p>
            <a:endParaRPr lang="de-DE" sz="1200" kern="1200" dirty="0" smtClean="0">
              <a:solidFill>
                <a:schemeClr val="tx1"/>
              </a:solidFill>
              <a:effectLst/>
              <a:latin typeface="+mn-lt"/>
              <a:ea typeface="+mn-ea"/>
              <a:cs typeface="+mn-cs"/>
            </a:endParaRPr>
          </a:p>
          <a:p>
            <a:endParaRPr lang="de-DE" dirty="0"/>
          </a:p>
        </p:txBody>
      </p:sp>
      <p:sp>
        <p:nvSpPr>
          <p:cNvPr id="4" name="Slide Number Placeholder 3"/>
          <p:cNvSpPr>
            <a:spLocks noGrp="1"/>
          </p:cNvSpPr>
          <p:nvPr>
            <p:ph type="sldNum" sz="quarter" idx="10"/>
          </p:nvPr>
        </p:nvSpPr>
        <p:spPr/>
        <p:txBody>
          <a:bodyPr/>
          <a:lstStyle/>
          <a:p>
            <a:fld id="{F7EEBB7D-7359-4D04-91BC-31F421BDC829}" type="slidenum">
              <a:rPr lang="de-DE" smtClean="0"/>
              <a:t>8</a:t>
            </a:fld>
            <a:endParaRPr lang="de-DE"/>
          </a:p>
        </p:txBody>
      </p:sp>
    </p:spTree>
    <p:extLst>
      <p:ext uri="{BB962C8B-B14F-4D97-AF65-F5344CB8AC3E}">
        <p14:creationId xmlns:p14="http://schemas.microsoft.com/office/powerpoint/2010/main" val="462436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1999 Edition </a:t>
            </a:r>
            <a:endParaRPr lang="de-DE"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Update No. 1 (October 2001) through Update No. 14 (April 2012) </a:t>
            </a:r>
          </a:p>
          <a:p>
            <a:pPr lvl="0" algn="l"/>
            <a:endParaRPr lang="en-US" sz="1200" b="1" kern="1200" dirty="0" smtClean="0">
              <a:solidFill>
                <a:schemeClr val="tx1"/>
              </a:solidFill>
              <a:effectLst/>
              <a:latin typeface="+mn-lt"/>
              <a:ea typeface="+mn-ea"/>
              <a:cs typeface="+mn-cs"/>
            </a:endParaRPr>
          </a:p>
          <a:p>
            <a:pPr lvl="0" algn="l"/>
            <a:r>
              <a:rPr lang="en-US" sz="1200" b="1" kern="1200" dirty="0" smtClean="0">
                <a:solidFill>
                  <a:schemeClr val="tx1"/>
                </a:solidFill>
                <a:effectLst/>
                <a:latin typeface="+mn-lt"/>
                <a:ea typeface="+mn-ea"/>
                <a:cs typeface="+mn-cs"/>
              </a:rPr>
              <a:t>Linking:</a:t>
            </a:r>
          </a:p>
          <a:p>
            <a:pPr lvl="0" algn="l"/>
            <a:r>
              <a:rPr lang="en-US" sz="1200" kern="1200" dirty="0" smtClean="0">
                <a:solidFill>
                  <a:schemeClr val="tx1"/>
                </a:solidFill>
                <a:effectLst/>
                <a:latin typeface="+mn-lt"/>
                <a:ea typeface="+mn-ea"/>
                <a:cs typeface="+mn-cs"/>
              </a:rPr>
              <a:t>700	- Established Heading Linking Entry – Personal Name</a:t>
            </a:r>
            <a:endParaRPr lang="de-DE"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710	- Established Heading Linking Entry – Corporate Name</a:t>
            </a:r>
            <a:endParaRPr lang="de-DE"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711	- Established Heading Linking Entry – Meeting Name</a:t>
            </a:r>
            <a:endParaRPr lang="de-DE"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730	- Established Heading Linking Entry – Uniform Title, …</a:t>
            </a:r>
            <a:endParaRPr lang="de-DE" sz="1200" kern="1200" dirty="0" smtClean="0">
              <a:solidFill>
                <a:schemeClr val="tx1"/>
              </a:solidFill>
              <a:effectLst/>
              <a:latin typeface="+mn-lt"/>
              <a:ea typeface="+mn-ea"/>
              <a:cs typeface="+mn-cs"/>
            </a:endParaRPr>
          </a:p>
          <a:p>
            <a:endParaRPr lang="de-DE" sz="1200" kern="1200" dirty="0" smtClean="0">
              <a:solidFill>
                <a:schemeClr val="tx1"/>
              </a:solidFill>
              <a:effectLst/>
              <a:latin typeface="+mn-lt"/>
              <a:ea typeface="+mn-ea"/>
              <a:cs typeface="+mn-cs"/>
            </a:endParaRPr>
          </a:p>
          <a:p>
            <a:r>
              <a:rPr lang="de-DE" sz="1200" b="1" kern="1200" dirty="0" smtClean="0">
                <a:solidFill>
                  <a:schemeClr val="tx1"/>
                </a:solidFill>
                <a:effectLst/>
                <a:latin typeface="+mn-lt"/>
                <a:ea typeface="+mn-ea"/>
                <a:cs typeface="+mn-cs"/>
              </a:rPr>
              <a:t>880 - Alternate Graphic Representation (R)</a:t>
            </a:r>
            <a:endParaRPr lang="de-DE" sz="1200" kern="1200" dirty="0" smtClean="0">
              <a:solidFill>
                <a:schemeClr val="tx1"/>
              </a:solidFill>
              <a:effectLst/>
              <a:latin typeface="+mn-lt"/>
              <a:ea typeface="+mn-ea"/>
              <a:cs typeface="+mn-cs"/>
            </a:endParaRPr>
          </a:p>
          <a:p>
            <a:r>
              <a:rPr lang="de-DE" sz="1200" b="1" kern="1200" dirty="0" smtClean="0">
                <a:solidFill>
                  <a:schemeClr val="tx1"/>
                </a:solidFill>
                <a:effectLst/>
                <a:latin typeface="+mn-lt"/>
                <a:ea typeface="+mn-ea"/>
                <a:cs typeface="+mn-cs"/>
              </a:rPr>
              <a:t>MARC 21 Authority - Full</a:t>
            </a:r>
            <a:endParaRPr lang="de-DE" sz="1200" kern="1200" dirty="0" smtClean="0">
              <a:solidFill>
                <a:schemeClr val="tx1"/>
              </a:solidFill>
              <a:effectLst/>
              <a:latin typeface="+mn-lt"/>
              <a:ea typeface="+mn-ea"/>
              <a:cs typeface="+mn-cs"/>
            </a:endParaRPr>
          </a:p>
          <a:p>
            <a:r>
              <a:rPr lang="de-DE" sz="1200" b="1" kern="1200" dirty="0" smtClean="0">
                <a:solidFill>
                  <a:schemeClr val="tx1"/>
                </a:solidFill>
                <a:effectLst/>
                <a:latin typeface="+mn-lt"/>
                <a:ea typeface="+mn-ea"/>
                <a:cs typeface="+mn-cs"/>
              </a:rPr>
              <a:t>October 2001</a:t>
            </a:r>
            <a:endParaRPr lang="de-DE"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First Indicator</a:t>
            </a: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i="1" kern="1200" dirty="0" smtClean="0">
                <a:solidFill>
                  <a:schemeClr val="tx1"/>
                </a:solidFill>
                <a:effectLst/>
                <a:latin typeface="+mn-lt"/>
                <a:ea typeface="+mn-ea"/>
                <a:cs typeface="+mn-cs"/>
              </a:rPr>
              <a:t>Same as associated field</a:t>
            </a:r>
            <a:endParaRPr lang="de-DE"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Second Indicator</a:t>
            </a: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i="1" kern="1200" dirty="0" smtClean="0">
                <a:solidFill>
                  <a:schemeClr val="tx1"/>
                </a:solidFill>
                <a:effectLst/>
                <a:latin typeface="+mn-lt"/>
                <a:ea typeface="+mn-ea"/>
                <a:cs typeface="+mn-cs"/>
              </a:rPr>
              <a:t>Same as associated field</a:t>
            </a:r>
            <a:endParaRPr lang="de-DE" sz="1200" kern="1200" dirty="0" smtClean="0">
              <a:solidFill>
                <a:schemeClr val="tx1"/>
              </a:solidFill>
              <a:effectLst/>
              <a:latin typeface="+mn-lt"/>
              <a:ea typeface="+mn-ea"/>
              <a:cs typeface="+mn-cs"/>
            </a:endParaRPr>
          </a:p>
          <a:p>
            <a:r>
              <a:rPr lang="de-DE" sz="1200" b="1" kern="1200" dirty="0" smtClean="0">
                <a:solidFill>
                  <a:schemeClr val="tx1"/>
                </a:solidFill>
                <a:effectLst/>
                <a:latin typeface="+mn-lt"/>
                <a:ea typeface="+mn-ea"/>
                <a:cs typeface="+mn-cs"/>
              </a:rPr>
              <a:t>Subfield Codes</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$a-z - Same as associated field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$0-5 - Same as associated field </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$7-9 - Same as associated field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$6 - Linkage (NR) </a:t>
            </a:r>
            <a:endParaRPr lang="de-DE"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FIELD DEFINITION AND SCOPE</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Full content-designated representation, in a different script, of another field in the same record. Field 880 is linked to the associated regular field by subfield $6 (Linkage). A subfield $6 in the associated field also links that field to the 880 field. The data in field 880 may be in more than one script. </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When an associated field does not exist in the record, field 880 is constructed as if it did and a reserved occurrence number (00) is used to indicate the special situation. The data in field 880 may be in more than one script. </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Descriptions of models for and examples of </a:t>
            </a:r>
            <a:r>
              <a:rPr lang="en-US" sz="1200" kern="1200" dirty="0" err="1" smtClean="0">
                <a:solidFill>
                  <a:schemeClr val="tx1"/>
                </a:solidFill>
                <a:effectLst/>
                <a:latin typeface="+mn-lt"/>
                <a:ea typeface="+mn-ea"/>
                <a:cs typeface="+mn-cs"/>
              </a:rPr>
              <a:t>multiscript</a:t>
            </a:r>
            <a:r>
              <a:rPr lang="en-US" sz="1200" kern="1200" dirty="0" smtClean="0">
                <a:solidFill>
                  <a:schemeClr val="tx1"/>
                </a:solidFill>
                <a:effectLst/>
                <a:latin typeface="+mn-lt"/>
                <a:ea typeface="+mn-ea"/>
                <a:cs typeface="+mn-cs"/>
              </a:rPr>
              <a:t> records are contained in </a:t>
            </a:r>
            <a:r>
              <a:rPr lang="en-US" sz="1200" kern="1200" dirty="0" smtClean="0">
                <a:solidFill>
                  <a:schemeClr val="tx1"/>
                </a:solidFill>
                <a:effectLst/>
                <a:latin typeface="+mn-lt"/>
                <a:ea typeface="+mn-ea"/>
                <a:cs typeface="+mn-cs"/>
                <a:hlinkClick r:id="rId3"/>
              </a:rPr>
              <a:t>Appendix C</a:t>
            </a:r>
            <a:r>
              <a:rPr lang="en-US" sz="1200" kern="1200" dirty="0" smtClean="0">
                <a:solidFill>
                  <a:schemeClr val="tx1"/>
                </a:solidFill>
                <a:effectLst/>
                <a:latin typeface="+mn-lt"/>
                <a:ea typeface="+mn-ea"/>
                <a:cs typeface="+mn-cs"/>
              </a:rPr>
              <a:t>; description of subfield $6 is in </a:t>
            </a:r>
            <a:r>
              <a:rPr lang="en-US" sz="1200" kern="1200" dirty="0" smtClean="0">
                <a:solidFill>
                  <a:schemeClr val="tx1"/>
                </a:solidFill>
                <a:effectLst/>
                <a:latin typeface="+mn-lt"/>
                <a:ea typeface="+mn-ea"/>
                <a:cs typeface="+mn-cs"/>
                <a:hlinkClick r:id="rId4"/>
              </a:rPr>
              <a:t>Appendix A</a:t>
            </a:r>
            <a:r>
              <a:rPr lang="en-US" sz="1200" kern="1200" dirty="0" smtClean="0">
                <a:solidFill>
                  <a:schemeClr val="tx1"/>
                </a:solidFill>
                <a:effectLst/>
                <a:latin typeface="+mn-lt"/>
                <a:ea typeface="+mn-ea"/>
                <a:cs typeface="+mn-cs"/>
              </a:rPr>
              <a:t>; specifications for character sets and repertoires for scripts are found in </a:t>
            </a:r>
            <a:r>
              <a:rPr lang="en-US" sz="1200" i="1" kern="1200" dirty="0" smtClean="0">
                <a:solidFill>
                  <a:schemeClr val="tx1"/>
                </a:solidFill>
                <a:effectLst/>
                <a:latin typeface="+mn-lt"/>
                <a:ea typeface="+mn-ea"/>
                <a:cs typeface="+mn-cs"/>
                <a:hlinkClick r:id="rId5"/>
              </a:rPr>
              <a:t>MARC 21 Specifications for Record Structure, Character Sets, and Exchange Media</a:t>
            </a:r>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GUIDELINES FOR APPLYING CONTENT DESIGNATORS</a:t>
            </a:r>
            <a:endParaRPr lang="de-DE"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INDICATORS </a:t>
            </a:r>
            <a:endParaRPr lang="de-DE"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Indicators in field 880 have the same meaning and values as the indicators in the associated field and are not described in this section. </a:t>
            </a:r>
            <a:r>
              <a:rPr lang="de-DE" sz="1200" kern="1200" dirty="0" smtClean="0">
                <a:solidFill>
                  <a:schemeClr val="tx1"/>
                </a:solidFill>
                <a:effectLst/>
                <a:latin typeface="+mn-lt"/>
                <a:ea typeface="+mn-ea"/>
                <a:cs typeface="+mn-cs"/>
              </a:rPr>
              <a:t>See the description of the specific associated field. </a:t>
            </a:r>
          </a:p>
          <a:p>
            <a:r>
              <a:rPr lang="de-DE" sz="1200" b="1" kern="1200" dirty="0" smtClean="0">
                <a:solidFill>
                  <a:schemeClr val="tx1"/>
                </a:solidFill>
                <a:effectLst/>
                <a:latin typeface="+mn-lt"/>
                <a:ea typeface="+mn-ea"/>
                <a:cs typeface="+mn-cs"/>
              </a:rPr>
              <a:t>■ SUBFIELD CODES </a:t>
            </a:r>
            <a:endParaRPr lang="de-DE"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$a-z - Same as associated field</a:t>
            </a:r>
            <a:r>
              <a:rPr lang="en-US" sz="1200" kern="1200" dirty="0" smtClean="0">
                <a:solidFill>
                  <a:schemeClr val="tx1"/>
                </a:solidFill>
                <a:effectLst/>
                <a:latin typeface="+mn-lt"/>
                <a:ea typeface="+mn-ea"/>
                <a:cs typeface="+mn-cs"/>
              </a:rPr>
              <a:t> </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For a description of the subfields, see the sections describing the associated fields. </a:t>
            </a:r>
            <a:endParaRPr lang="de-DE" sz="1200" kern="1200" dirty="0" smtClean="0">
              <a:solidFill>
                <a:schemeClr val="tx1"/>
              </a:solidFill>
              <a:effectLst/>
              <a:latin typeface="+mn-lt"/>
              <a:ea typeface="+mn-ea"/>
              <a:cs typeface="+mn-cs"/>
            </a:endParaRPr>
          </a:p>
          <a:p>
            <a:r>
              <a:rPr lang="de-DE" sz="1200" b="1" kern="1200" dirty="0" smtClean="0">
                <a:solidFill>
                  <a:schemeClr val="tx1"/>
                </a:solidFill>
                <a:effectLst/>
                <a:latin typeface="+mn-lt"/>
                <a:ea typeface="+mn-ea"/>
                <a:cs typeface="+mn-cs"/>
              </a:rPr>
              <a:t>880</a:t>
            </a:r>
            <a:endParaRPr lang="de-DE"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1#$6</a:t>
            </a:r>
            <a:r>
              <a:rPr lang="en-US" sz="1200" kern="1200" dirty="0" smtClean="0">
                <a:solidFill>
                  <a:schemeClr val="tx1"/>
                </a:solidFill>
                <a:effectLst/>
                <a:latin typeface="+mn-lt"/>
                <a:ea typeface="+mn-ea"/>
                <a:cs typeface="+mn-cs"/>
              </a:rPr>
              <a:t>100-01/(</a:t>
            </a:r>
            <a:r>
              <a:rPr lang="en-US" sz="1200" kern="1200" dirty="0" err="1" smtClean="0">
                <a:solidFill>
                  <a:schemeClr val="tx1"/>
                </a:solidFill>
                <a:effectLst/>
                <a:latin typeface="+mn-lt"/>
                <a:ea typeface="+mn-ea"/>
                <a:cs typeface="+mn-cs"/>
              </a:rPr>
              <a:t>N</a:t>
            </a:r>
            <a:r>
              <a:rPr lang="en-US" sz="1200" b="1" kern="1200" dirty="0" err="1" smtClean="0">
                <a:solidFill>
                  <a:schemeClr val="tx1"/>
                </a:solidFill>
                <a:effectLst/>
                <a:latin typeface="+mn-lt"/>
                <a:ea typeface="+mn-ea"/>
                <a:cs typeface="+mn-cs"/>
              </a:rPr>
              <a:t>$a</a:t>
            </a:r>
            <a:r>
              <a:rPr lang="en-US" sz="1200" kern="1200" dirty="0" smtClean="0">
                <a:solidFill>
                  <a:schemeClr val="tx1"/>
                </a:solidFill>
                <a:effectLst/>
                <a:latin typeface="+mn-lt"/>
                <a:ea typeface="+mn-ea"/>
                <a:cs typeface="+mn-cs"/>
              </a:rPr>
              <a:t>[Heading in Cyrillic]</a:t>
            </a:r>
            <a:r>
              <a:rPr lang="en-US" sz="1200" b="1" kern="1200" dirty="0" smtClean="0">
                <a:solidFill>
                  <a:schemeClr val="tx1"/>
                </a:solidFill>
                <a:effectLst/>
                <a:latin typeface="+mn-lt"/>
                <a:ea typeface="+mn-ea"/>
                <a:cs typeface="+mn-cs"/>
              </a:rPr>
              <a:t>$q</a:t>
            </a:r>
            <a:r>
              <a:rPr lang="en-US" sz="1200" kern="1200" dirty="0" smtClean="0">
                <a:solidFill>
                  <a:schemeClr val="tx1"/>
                </a:solidFill>
                <a:effectLst/>
                <a:latin typeface="+mn-lt"/>
                <a:ea typeface="+mn-ea"/>
                <a:cs typeface="+mn-cs"/>
              </a:rPr>
              <a:t>[Heading in Cyrillic] </a:t>
            </a:r>
            <a:endParaRPr lang="de-DE"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$0-5 - Same as associated field</a:t>
            </a:r>
            <a:r>
              <a:rPr lang="en-US" sz="1200" kern="1200" dirty="0" smtClean="0">
                <a:solidFill>
                  <a:schemeClr val="tx1"/>
                </a:solidFill>
                <a:effectLst/>
                <a:latin typeface="+mn-lt"/>
                <a:ea typeface="+mn-ea"/>
                <a:cs typeface="+mn-cs"/>
              </a:rPr>
              <a:t> </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For a description of the subfields, see the sections describing the associated fields. </a:t>
            </a:r>
            <a:endParaRPr lang="de-DE"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$7-9 - Same as associated field</a:t>
            </a:r>
            <a:r>
              <a:rPr lang="en-US" sz="1200" kern="1200" dirty="0" smtClean="0">
                <a:solidFill>
                  <a:schemeClr val="tx1"/>
                </a:solidFill>
                <a:effectLst/>
                <a:latin typeface="+mn-lt"/>
                <a:ea typeface="+mn-ea"/>
                <a:cs typeface="+mn-cs"/>
              </a:rPr>
              <a:t> </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For a description of the subfields, see the sections describing the associated fields. </a:t>
            </a:r>
            <a:endParaRPr lang="de-DE"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$6 - Linkage</a:t>
            </a:r>
            <a:r>
              <a:rPr lang="en-US" sz="1200" kern="1200" dirty="0" smtClean="0">
                <a:solidFill>
                  <a:schemeClr val="tx1"/>
                </a:solidFill>
                <a:effectLst/>
                <a:latin typeface="+mn-lt"/>
                <a:ea typeface="+mn-ea"/>
                <a:cs typeface="+mn-cs"/>
              </a:rPr>
              <a:t> </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See description of this subfield in Appendix A: </a:t>
            </a:r>
            <a:r>
              <a:rPr lang="en-US" sz="1200" i="1" kern="1200" dirty="0" smtClean="0">
                <a:solidFill>
                  <a:schemeClr val="tx1"/>
                </a:solidFill>
                <a:effectLst/>
                <a:latin typeface="+mn-lt"/>
                <a:ea typeface="+mn-ea"/>
                <a:cs typeface="+mn-cs"/>
                <a:hlinkClick r:id="rId4"/>
              </a:rPr>
              <a:t>Control Subfields</a:t>
            </a:r>
            <a:r>
              <a:rPr lang="en-US" sz="1200" kern="1200" dirty="0" smtClean="0">
                <a:solidFill>
                  <a:schemeClr val="tx1"/>
                </a:solidFill>
                <a:effectLst/>
                <a:latin typeface="+mn-lt"/>
                <a:ea typeface="+mn-ea"/>
                <a:cs typeface="+mn-cs"/>
              </a:rPr>
              <a:t>. </a:t>
            </a:r>
            <a:endParaRPr lang="de-DE" sz="1200" kern="1200" dirty="0" smtClean="0">
              <a:solidFill>
                <a:schemeClr val="tx1"/>
              </a:solidFill>
              <a:effectLst/>
              <a:latin typeface="+mn-lt"/>
              <a:ea typeface="+mn-ea"/>
              <a:cs typeface="+mn-cs"/>
            </a:endParaRPr>
          </a:p>
          <a:p>
            <a:r>
              <a:rPr lang="de-DE" sz="1200" b="1" kern="1200" dirty="0" smtClean="0">
                <a:solidFill>
                  <a:schemeClr val="tx1"/>
                </a:solidFill>
                <a:effectLst/>
                <a:latin typeface="+mn-lt"/>
                <a:ea typeface="+mn-ea"/>
                <a:cs typeface="+mn-cs"/>
              </a:rPr>
              <a:t>880</a:t>
            </a:r>
            <a:endParaRPr lang="de-DE"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1#$6</a:t>
            </a:r>
            <a:r>
              <a:rPr lang="en-US" sz="1200" kern="1200" dirty="0" smtClean="0">
                <a:solidFill>
                  <a:schemeClr val="tx1"/>
                </a:solidFill>
                <a:effectLst/>
                <a:latin typeface="+mn-lt"/>
                <a:ea typeface="+mn-ea"/>
                <a:cs typeface="+mn-cs"/>
              </a:rPr>
              <a:t>400-01/(2/</a:t>
            </a:r>
            <a:r>
              <a:rPr lang="en-US" sz="1200" kern="1200" dirty="0" err="1" smtClean="0">
                <a:solidFill>
                  <a:schemeClr val="tx1"/>
                </a:solidFill>
                <a:effectLst/>
                <a:latin typeface="+mn-lt"/>
                <a:ea typeface="+mn-ea"/>
                <a:cs typeface="+mn-cs"/>
              </a:rPr>
              <a:t>r</a:t>
            </a:r>
            <a:r>
              <a:rPr lang="en-US" sz="1200" b="1" kern="1200" dirty="0" err="1" smtClean="0">
                <a:solidFill>
                  <a:schemeClr val="tx1"/>
                </a:solidFill>
                <a:effectLst/>
                <a:latin typeface="+mn-lt"/>
                <a:ea typeface="+mn-ea"/>
                <a:cs typeface="+mn-cs"/>
              </a:rPr>
              <a:t>$a</a:t>
            </a:r>
            <a:r>
              <a:rPr lang="en-US" sz="1200" kern="1200" dirty="0" smtClean="0">
                <a:solidFill>
                  <a:schemeClr val="tx1"/>
                </a:solidFill>
                <a:effectLst/>
                <a:latin typeface="+mn-lt"/>
                <a:ea typeface="+mn-ea"/>
                <a:cs typeface="+mn-cs"/>
              </a:rPr>
              <a:t>[Heading in Hebrew] </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See also full record examples in Appendix C: </a:t>
            </a:r>
            <a:r>
              <a:rPr lang="en-US" sz="1200" i="1" kern="1200" dirty="0" err="1" smtClean="0">
                <a:solidFill>
                  <a:schemeClr val="tx1"/>
                </a:solidFill>
                <a:effectLst/>
                <a:latin typeface="+mn-lt"/>
                <a:ea typeface="+mn-ea"/>
                <a:cs typeface="+mn-cs"/>
                <a:hlinkClick r:id="rId3"/>
              </a:rPr>
              <a:t>Multiscript</a:t>
            </a:r>
            <a:r>
              <a:rPr lang="en-US" sz="1200" i="1" kern="1200" dirty="0" smtClean="0">
                <a:solidFill>
                  <a:schemeClr val="tx1"/>
                </a:solidFill>
                <a:effectLst/>
                <a:latin typeface="+mn-lt"/>
                <a:ea typeface="+mn-ea"/>
                <a:cs typeface="+mn-cs"/>
                <a:hlinkClick r:id="rId3"/>
              </a:rPr>
              <a:t> </a:t>
            </a:r>
            <a:r>
              <a:rPr lang="en-US" sz="1200" i="0" u="sng" strike="noStrike" kern="1200" dirty="0" smtClean="0">
                <a:solidFill>
                  <a:schemeClr val="tx1"/>
                </a:solidFill>
                <a:effectLst/>
                <a:latin typeface="+mn-lt"/>
                <a:ea typeface="+mn-ea"/>
                <a:cs typeface="+mn-cs"/>
                <a:hlinkClick r:id="rId3"/>
              </a:rPr>
              <a:t>Library of Congress</a:t>
            </a:r>
            <a:r>
              <a:rPr lang="en-US" sz="1200" i="0" u="none" strike="noStrike" kern="1200" dirty="0" smtClean="0">
                <a:solidFill>
                  <a:schemeClr val="tx1"/>
                </a:solidFill>
                <a:effectLst/>
                <a:latin typeface="+mn-lt"/>
                <a:ea typeface="+mn-ea"/>
                <a:cs typeface="+mn-cs"/>
                <a:hlinkClick r:id="rId3"/>
              </a:rPr>
              <a:t> &gt;&gt; </a:t>
            </a:r>
            <a:r>
              <a:rPr lang="en-US" sz="1200" i="0" u="sng" strike="noStrike" kern="1200" dirty="0" smtClean="0">
                <a:solidFill>
                  <a:schemeClr val="tx1"/>
                </a:solidFill>
                <a:effectLst/>
                <a:latin typeface="+mn-lt"/>
                <a:ea typeface="+mn-ea"/>
                <a:cs typeface="+mn-cs"/>
                <a:hlinkClick r:id="rId3"/>
              </a:rPr>
              <a:t>MARC</a:t>
            </a:r>
            <a:r>
              <a:rPr lang="en-US" sz="1200" i="0" u="none" strike="noStrike" kern="1200" dirty="0" smtClean="0">
                <a:solidFill>
                  <a:schemeClr val="tx1"/>
                </a:solidFill>
                <a:effectLst/>
                <a:latin typeface="+mn-lt"/>
                <a:ea typeface="+mn-ea"/>
                <a:cs typeface="+mn-cs"/>
                <a:hlinkClick r:id="rId3"/>
              </a:rPr>
              <a:t> &gt;&gt; </a:t>
            </a:r>
            <a:r>
              <a:rPr lang="en-US" sz="1200" i="0" u="sng" strike="noStrike" kern="1200" dirty="0" smtClean="0">
                <a:solidFill>
                  <a:schemeClr val="tx1"/>
                </a:solidFill>
                <a:effectLst/>
                <a:latin typeface="+mn-lt"/>
                <a:ea typeface="+mn-ea"/>
                <a:cs typeface="+mn-cs"/>
                <a:hlinkClick r:id="rId3"/>
              </a:rPr>
              <a:t>Authority</a:t>
            </a:r>
            <a:r>
              <a:rPr lang="en-US" sz="1200" i="0" u="none" strike="noStrike" kern="1200" dirty="0" smtClean="0">
                <a:solidFill>
                  <a:schemeClr val="tx1"/>
                </a:solidFill>
                <a:effectLst/>
                <a:latin typeface="+mn-lt"/>
                <a:ea typeface="+mn-ea"/>
                <a:cs typeface="+mn-cs"/>
                <a:hlinkClick r:id="rId3"/>
              </a:rPr>
              <a:t> &gt;&gt; </a:t>
            </a:r>
            <a:r>
              <a:rPr lang="en-US" sz="1200" b="1" i="0" u="none" strike="noStrike" kern="1200" dirty="0" smtClean="0">
                <a:solidFill>
                  <a:schemeClr val="tx1"/>
                </a:solidFill>
                <a:effectLst/>
                <a:latin typeface="+mn-lt"/>
                <a:ea typeface="+mn-ea"/>
                <a:cs typeface="+mn-cs"/>
                <a:hlinkClick r:id="rId3"/>
              </a:rPr>
              <a:t>Appendix C</a:t>
            </a:r>
            <a:endParaRPr lang="de-DE" sz="1200" kern="1200" dirty="0" smtClean="0">
              <a:solidFill>
                <a:schemeClr val="tx1"/>
              </a:solidFill>
              <a:effectLst/>
              <a:latin typeface="+mn-lt"/>
              <a:ea typeface="+mn-ea"/>
              <a:cs typeface="+mn-cs"/>
            </a:endParaRPr>
          </a:p>
          <a:p>
            <a:r>
              <a:rPr lang="de-DE" sz="1200" b="1" u="none" strike="noStrike" kern="1200" dirty="0" smtClean="0">
                <a:solidFill>
                  <a:schemeClr val="tx1"/>
                </a:solidFill>
                <a:effectLst/>
                <a:latin typeface="+mn-lt"/>
                <a:ea typeface="+mn-ea"/>
                <a:cs typeface="+mn-cs"/>
                <a:hlinkClick r:id="rId3"/>
              </a:rPr>
              <a:t>Appendix C - Multiscript Records</a:t>
            </a:r>
            <a:endParaRPr lang="de-DE" sz="1200" kern="1200" dirty="0" smtClean="0">
              <a:solidFill>
                <a:schemeClr val="tx1"/>
              </a:solidFill>
              <a:effectLst/>
              <a:latin typeface="+mn-lt"/>
              <a:ea typeface="+mn-ea"/>
              <a:cs typeface="+mn-cs"/>
            </a:endParaRPr>
          </a:p>
          <a:p>
            <a:r>
              <a:rPr lang="de-DE" sz="1200" b="1" u="none" strike="noStrike" kern="1200" dirty="0" smtClean="0">
                <a:solidFill>
                  <a:schemeClr val="tx1"/>
                </a:solidFill>
                <a:effectLst/>
                <a:latin typeface="+mn-lt"/>
                <a:ea typeface="+mn-ea"/>
                <a:cs typeface="+mn-cs"/>
                <a:hlinkClick r:id="rId3"/>
              </a:rPr>
              <a:t>MARC 21 Authority</a:t>
            </a:r>
            <a:endParaRPr lang="de-DE" sz="1200" kern="1200" dirty="0" smtClean="0">
              <a:solidFill>
                <a:schemeClr val="tx1"/>
              </a:solidFill>
              <a:effectLst/>
              <a:latin typeface="+mn-lt"/>
              <a:ea typeface="+mn-ea"/>
              <a:cs typeface="+mn-cs"/>
            </a:endParaRPr>
          </a:p>
          <a:p>
            <a:r>
              <a:rPr lang="de-DE" sz="1200" b="1" u="none" strike="noStrike" kern="1200" dirty="0" smtClean="0">
                <a:solidFill>
                  <a:schemeClr val="tx1"/>
                </a:solidFill>
                <a:effectLst/>
                <a:latin typeface="+mn-lt"/>
                <a:ea typeface="+mn-ea"/>
                <a:cs typeface="+mn-cs"/>
                <a:hlinkClick r:id="rId3"/>
              </a:rPr>
              <a:t>October 2001</a:t>
            </a:r>
            <a:endParaRPr lang="de-DE" sz="1200"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hlinkClick r:id="rId3"/>
              </a:rPr>
              <a:t>Describes and illustrates models for recording data in multiple scripts in MARC records. One script may be considered the primary script of the </a:t>
            </a:r>
            <a:r>
              <a:rPr lang="en-US" sz="1200" i="1" u="none" strike="noStrike" kern="1200" dirty="0" smtClean="0">
                <a:solidFill>
                  <a:schemeClr val="tx1"/>
                </a:solidFill>
                <a:effectLst/>
                <a:latin typeface="+mn-lt"/>
                <a:ea typeface="+mn-ea"/>
                <a:cs typeface="+mn-cs"/>
                <a:hlinkClick r:id="rId3"/>
              </a:rPr>
              <a:t>data content</a:t>
            </a:r>
            <a:r>
              <a:rPr lang="en-US" sz="1200" u="none" strike="noStrike" kern="1200" dirty="0" smtClean="0">
                <a:solidFill>
                  <a:schemeClr val="tx1"/>
                </a:solidFill>
                <a:effectLst/>
                <a:latin typeface="+mn-lt"/>
                <a:ea typeface="+mn-ea"/>
                <a:cs typeface="+mn-cs"/>
                <a:hlinkClick r:id="rId3"/>
              </a:rPr>
              <a:t> of the record, even though other scripts are also used for data content. (Note: ASCII is used for the structural elements of the record, and most coded data are also specified within the ASCII range of characters.) The general models for </a:t>
            </a:r>
            <a:r>
              <a:rPr lang="en-US" sz="1200" u="none" strike="noStrike" kern="1200" dirty="0" err="1" smtClean="0">
                <a:solidFill>
                  <a:schemeClr val="tx1"/>
                </a:solidFill>
                <a:effectLst/>
                <a:latin typeface="+mn-lt"/>
                <a:ea typeface="+mn-ea"/>
                <a:cs typeface="+mn-cs"/>
                <a:hlinkClick r:id="rId3"/>
              </a:rPr>
              <a:t>multiscript</a:t>
            </a:r>
            <a:r>
              <a:rPr lang="en-US" sz="1200" u="none" strike="noStrike" kern="1200" dirty="0" smtClean="0">
                <a:solidFill>
                  <a:schemeClr val="tx1"/>
                </a:solidFill>
                <a:effectLst/>
                <a:latin typeface="+mn-lt"/>
                <a:ea typeface="+mn-ea"/>
                <a:cs typeface="+mn-cs"/>
                <a:hlinkClick r:id="rId3"/>
              </a:rPr>
              <a:t> data that are followed with MARC 21 are described below. </a:t>
            </a:r>
            <a:endParaRPr lang="de-DE" sz="1200" kern="1200" dirty="0" smtClean="0">
              <a:solidFill>
                <a:schemeClr val="tx1"/>
              </a:solidFill>
              <a:effectLst/>
              <a:latin typeface="+mn-lt"/>
              <a:ea typeface="+mn-ea"/>
              <a:cs typeface="+mn-cs"/>
            </a:endParaRPr>
          </a:p>
          <a:p>
            <a:pPr lvl="0"/>
            <a:r>
              <a:rPr lang="en-US" sz="1200" u="sng" strike="noStrike" kern="1200" dirty="0" smtClean="0">
                <a:solidFill>
                  <a:schemeClr val="tx1"/>
                </a:solidFill>
                <a:effectLst/>
                <a:latin typeface="+mn-lt"/>
                <a:ea typeface="+mn-ea"/>
                <a:cs typeface="+mn-cs"/>
                <a:hlinkClick r:id="rId3"/>
              </a:rPr>
              <a:t>Model A</a:t>
            </a:r>
            <a:r>
              <a:rPr lang="en-US" sz="1200" u="none" strike="noStrike" kern="1200" dirty="0" smtClean="0">
                <a:solidFill>
                  <a:schemeClr val="tx1"/>
                </a:solidFill>
                <a:effectLst/>
                <a:latin typeface="+mn-lt"/>
                <a:ea typeface="+mn-ea"/>
                <a:cs typeface="+mn-cs"/>
                <a:hlinkClick r:id="rId3"/>
              </a:rPr>
              <a:t>: </a:t>
            </a:r>
            <a:r>
              <a:rPr lang="en-US" sz="1200" i="1" u="none" strike="noStrike" kern="1200" dirty="0" smtClean="0">
                <a:solidFill>
                  <a:schemeClr val="tx1"/>
                </a:solidFill>
                <a:effectLst/>
                <a:latin typeface="+mn-lt"/>
                <a:ea typeface="+mn-ea"/>
                <a:cs typeface="+mn-cs"/>
                <a:hlinkClick r:id="rId3"/>
              </a:rPr>
              <a:t>Vernacular and transliteration.</a:t>
            </a:r>
            <a:r>
              <a:rPr lang="en-US" sz="1200" u="none" strike="noStrike" kern="1200" dirty="0" smtClean="0">
                <a:solidFill>
                  <a:schemeClr val="tx1"/>
                </a:solidFill>
                <a:effectLst/>
                <a:latin typeface="+mn-lt"/>
                <a:ea typeface="+mn-ea"/>
                <a:cs typeface="+mn-cs"/>
                <a:hlinkClick r:id="rId3"/>
              </a:rPr>
              <a:t> The regular fields may contain data in different scripts and in the vernacular or transliteration of the data. Fields 880 are used when data needs to be duplicated to express it in </a:t>
            </a:r>
            <a:r>
              <a:rPr lang="en-US" sz="1200" i="1" u="none" strike="noStrike" kern="1200" dirty="0" smtClean="0">
                <a:solidFill>
                  <a:schemeClr val="tx1"/>
                </a:solidFill>
                <a:effectLst/>
                <a:latin typeface="+mn-lt"/>
                <a:ea typeface="+mn-ea"/>
                <a:cs typeface="+mn-cs"/>
                <a:hlinkClick r:id="rId3"/>
              </a:rPr>
              <a:t>both</a:t>
            </a:r>
            <a:r>
              <a:rPr lang="en-US" sz="1200" u="none" strike="noStrike" kern="1200" dirty="0" smtClean="0">
                <a:solidFill>
                  <a:schemeClr val="tx1"/>
                </a:solidFill>
                <a:effectLst/>
                <a:latin typeface="+mn-lt"/>
                <a:ea typeface="+mn-ea"/>
                <a:cs typeface="+mn-cs"/>
                <a:hlinkClick r:id="rId3"/>
              </a:rPr>
              <a:t> the original vernacular script and transliterated into one or more scripts. </a:t>
            </a:r>
            <a:r>
              <a:rPr lang="de-DE" sz="1200" u="none" strike="noStrike" kern="1200" dirty="0" smtClean="0">
                <a:solidFill>
                  <a:schemeClr val="tx1"/>
                </a:solidFill>
                <a:effectLst/>
                <a:latin typeface="+mn-lt"/>
                <a:ea typeface="+mn-ea"/>
                <a:cs typeface="+mn-cs"/>
                <a:hlinkClick r:id="rId3"/>
              </a:rPr>
              <a:t>There may be unlinked 880 fields. </a:t>
            </a:r>
            <a:endParaRPr lang="de-DE" sz="1200" kern="1200" dirty="0" smtClean="0">
              <a:solidFill>
                <a:schemeClr val="tx1"/>
              </a:solidFill>
              <a:effectLst/>
              <a:latin typeface="+mn-lt"/>
              <a:ea typeface="+mn-ea"/>
              <a:cs typeface="+mn-cs"/>
            </a:endParaRPr>
          </a:p>
          <a:p>
            <a:pPr lvl="0"/>
            <a:r>
              <a:rPr lang="en-US" sz="1200" u="sng" strike="noStrike" kern="1200" dirty="0" smtClean="0">
                <a:solidFill>
                  <a:schemeClr val="tx1"/>
                </a:solidFill>
                <a:effectLst/>
                <a:latin typeface="+mn-lt"/>
                <a:ea typeface="+mn-ea"/>
                <a:cs typeface="+mn-cs"/>
                <a:hlinkClick r:id="rId3"/>
              </a:rPr>
              <a:t>Model B</a:t>
            </a:r>
            <a:r>
              <a:rPr lang="en-US" sz="1200" u="none" strike="noStrike" kern="1200" dirty="0" smtClean="0">
                <a:solidFill>
                  <a:schemeClr val="tx1"/>
                </a:solidFill>
                <a:effectLst/>
                <a:latin typeface="+mn-lt"/>
                <a:ea typeface="+mn-ea"/>
                <a:cs typeface="+mn-cs"/>
                <a:hlinkClick r:id="rId3"/>
              </a:rPr>
              <a:t>: </a:t>
            </a:r>
            <a:r>
              <a:rPr lang="en-US" sz="1200" i="1" u="none" strike="noStrike" kern="1200" dirty="0" smtClean="0">
                <a:solidFill>
                  <a:schemeClr val="tx1"/>
                </a:solidFill>
                <a:effectLst/>
                <a:latin typeface="+mn-lt"/>
                <a:ea typeface="+mn-ea"/>
                <a:cs typeface="+mn-cs"/>
                <a:hlinkClick r:id="rId3"/>
              </a:rPr>
              <a:t>Simple </a:t>
            </a:r>
            <a:r>
              <a:rPr lang="en-US" sz="1200" i="1" u="none" strike="noStrike" kern="1200" dirty="0" err="1" smtClean="0">
                <a:solidFill>
                  <a:schemeClr val="tx1"/>
                </a:solidFill>
                <a:effectLst/>
                <a:latin typeface="+mn-lt"/>
                <a:ea typeface="+mn-ea"/>
                <a:cs typeface="+mn-cs"/>
                <a:hlinkClick r:id="rId3"/>
              </a:rPr>
              <a:t>multiscript</a:t>
            </a:r>
            <a:r>
              <a:rPr lang="en-US" sz="1200" i="1" u="none" strike="noStrike" kern="1200" dirty="0" smtClean="0">
                <a:solidFill>
                  <a:schemeClr val="tx1"/>
                </a:solidFill>
                <a:effectLst/>
                <a:latin typeface="+mn-lt"/>
                <a:ea typeface="+mn-ea"/>
                <a:cs typeface="+mn-cs"/>
                <a:hlinkClick r:id="rId3"/>
              </a:rPr>
              <a:t> records</a:t>
            </a:r>
            <a:r>
              <a:rPr lang="en-US" sz="1200" u="none" strike="noStrike" kern="1200" dirty="0" smtClean="0">
                <a:solidFill>
                  <a:schemeClr val="tx1"/>
                </a:solidFill>
                <a:effectLst/>
                <a:latin typeface="+mn-lt"/>
                <a:ea typeface="+mn-ea"/>
                <a:cs typeface="+mn-cs"/>
                <a:hlinkClick r:id="rId3"/>
              </a:rPr>
              <a:t>. All data is contained in regular fields and script varies depending on the requirements of the data. Repeatability specifications of all fields should be followed. Although the Model B record may contain transliterated data, Model A is preferred if the same data is recorded in both the original vernacular script and transliteration. </a:t>
            </a:r>
            <a:r>
              <a:rPr lang="de-DE" sz="1200" u="none" strike="noStrike" kern="1200" dirty="0" smtClean="0">
                <a:solidFill>
                  <a:schemeClr val="tx1"/>
                </a:solidFill>
                <a:effectLst/>
                <a:latin typeface="+mn-lt"/>
                <a:ea typeface="+mn-ea"/>
                <a:cs typeface="+mn-cs"/>
                <a:hlinkClick r:id="rId3"/>
              </a:rPr>
              <a:t>Field 880 is not used. </a:t>
            </a:r>
            <a:endParaRPr lang="de-DE" sz="1200"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hlinkClick r:id="rId3"/>
              </a:rPr>
              <a:t>Model A data in the regular fields is linked to the data in 880 fields by a subfield $6 that occurs in both of the associated fields. Specifications for field 880 are under that field; description of subfield $6 is in </a:t>
            </a:r>
            <a:r>
              <a:rPr lang="en-US" sz="1200" i="1" u="sng" strike="noStrike" kern="1200" dirty="0" smtClean="0">
                <a:solidFill>
                  <a:schemeClr val="tx1"/>
                </a:solidFill>
                <a:effectLst/>
                <a:latin typeface="+mn-lt"/>
                <a:ea typeface="+mn-ea"/>
                <a:cs typeface="+mn-cs"/>
                <a:hlinkClick r:id="rId3"/>
              </a:rPr>
              <a:t>Control Subfields</a:t>
            </a:r>
            <a:r>
              <a:rPr lang="en-US" sz="1200" u="none" strike="noStrike" kern="1200" dirty="0" smtClean="0">
                <a:solidFill>
                  <a:schemeClr val="tx1"/>
                </a:solidFill>
                <a:effectLst/>
                <a:latin typeface="+mn-lt"/>
                <a:ea typeface="+mn-ea"/>
                <a:cs typeface="+mn-cs"/>
                <a:hlinkClick r:id="rId3"/>
              </a:rPr>
              <a:t>; specifications for character sets and repertoires for scripts are found in </a:t>
            </a:r>
            <a:r>
              <a:rPr lang="en-US" sz="1200" i="1" u="sng" strike="noStrike" kern="1200" dirty="0" smtClean="0">
                <a:solidFill>
                  <a:schemeClr val="tx1"/>
                </a:solidFill>
                <a:effectLst/>
                <a:latin typeface="+mn-lt"/>
                <a:ea typeface="+mn-ea"/>
                <a:cs typeface="+mn-cs"/>
                <a:hlinkClick r:id="rId3"/>
              </a:rPr>
              <a:t>MARC 21 Specifications for Record Structure, Character Sets, and Exchange Media</a:t>
            </a:r>
            <a:r>
              <a:rPr lang="en-US" sz="1200" u="none" strike="noStrike" kern="1200" dirty="0" smtClean="0">
                <a:solidFill>
                  <a:schemeClr val="tx1"/>
                </a:solidFill>
                <a:effectLst/>
                <a:latin typeface="+mn-lt"/>
                <a:ea typeface="+mn-ea"/>
                <a:cs typeface="+mn-cs"/>
                <a:hlinkClick r:id="rId3"/>
              </a:rPr>
              <a:t>. </a:t>
            </a:r>
            <a:endParaRPr lang="de-DE" sz="1200"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hlinkClick r:id="rId3"/>
              </a:rPr>
              <a:t>Although the data in the following records are taken from actual authority records, these records are included for illustration only and are not necessarily usable for authority purposes. The creator of the authority records is not specified in these sample records. </a:t>
            </a:r>
            <a:r>
              <a:rPr lang="de-DE" sz="1200" u="none" strike="noStrike" kern="1200" dirty="0" smtClean="0">
                <a:solidFill>
                  <a:schemeClr val="tx1"/>
                </a:solidFill>
                <a:effectLst/>
                <a:latin typeface="+mn-lt"/>
                <a:ea typeface="+mn-ea"/>
                <a:cs typeface="+mn-cs"/>
                <a:hlinkClick r:id="rId3"/>
              </a:rPr>
              <a:t>Escape sequences are not included in the example records. </a:t>
            </a:r>
            <a:endParaRPr lang="de-DE" sz="1200" kern="1200" dirty="0" smtClean="0">
              <a:solidFill>
                <a:schemeClr val="tx1"/>
              </a:solidFill>
              <a:effectLst/>
              <a:latin typeface="+mn-lt"/>
              <a:ea typeface="+mn-ea"/>
              <a:cs typeface="+mn-cs"/>
            </a:endParaRPr>
          </a:p>
          <a:p>
            <a:r>
              <a:rPr lang="en-US" sz="1200" b="1" u="none" strike="noStrike" kern="1200" dirty="0" smtClean="0">
                <a:solidFill>
                  <a:schemeClr val="tx1"/>
                </a:solidFill>
                <a:effectLst/>
                <a:latin typeface="+mn-lt"/>
                <a:ea typeface="+mn-ea"/>
                <a:cs typeface="+mn-cs"/>
                <a:hlinkClick r:id="rId3"/>
              </a:rPr>
              <a:t>■ MODEL A - VERNACULAR AND TRANSLITERATION </a:t>
            </a:r>
            <a:endParaRPr lang="de-DE" sz="1200"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hlinkClick r:id="rId3"/>
              </a:rPr>
              <a:t>The following example of a </a:t>
            </a:r>
            <a:r>
              <a:rPr lang="en-US" sz="1200" u="none" strike="noStrike" kern="1200" dirty="0" err="1" smtClean="0">
                <a:solidFill>
                  <a:schemeClr val="tx1"/>
                </a:solidFill>
                <a:effectLst/>
                <a:latin typeface="+mn-lt"/>
                <a:ea typeface="+mn-ea"/>
                <a:cs typeface="+mn-cs"/>
                <a:hlinkClick r:id="rId3"/>
              </a:rPr>
              <a:t>multiscript</a:t>
            </a:r>
            <a:r>
              <a:rPr lang="en-US" sz="1200" u="none" strike="noStrike" kern="1200" dirty="0" smtClean="0">
                <a:solidFill>
                  <a:schemeClr val="tx1"/>
                </a:solidFill>
                <a:effectLst/>
                <a:latin typeface="+mn-lt"/>
                <a:ea typeface="+mn-ea"/>
                <a:cs typeface="+mn-cs"/>
                <a:hlinkClick r:id="rId3"/>
              </a:rPr>
              <a:t> record follows Model A. In this example the language of cataloging is English (Latin script) and the language of the name heading is Russian (Cyrillic script). The cataloging agency provides transliteration of some Cyrillic script data into the Latin script and prefers to carry only Latin script in the regular fields, with Cyrillic script data in occurrences of field 880. </a:t>
            </a:r>
            <a:r>
              <a:rPr lang="de-DE" sz="1200" u="none" strike="noStrike" kern="1200" dirty="0" smtClean="0">
                <a:solidFill>
                  <a:schemeClr val="tx1"/>
                </a:solidFill>
                <a:effectLst/>
                <a:latin typeface="+mn-lt"/>
                <a:ea typeface="+mn-ea"/>
                <a:cs typeface="+mn-cs"/>
                <a:hlinkClick r:id="rId3"/>
              </a:rPr>
              <a:t>The notes are in English. </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040</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##$a***$beng$c***</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066</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##$c(N</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100</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1#$6880-01$aZemtsovskiĭ, I. I.$q(Izaliĭ Iosifovich)</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400</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1#$aZemtsovskiĭ, Izaliĭ Iosifovich </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400</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1#$aZemtsovskiy, I.</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670</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##$aNarodnaíà muzyka SSSR i sovremennost´, 1982 (a.e.)$cverso t.p. (Zemtsovskiĭ, I. I.) colophon (Izaliĭ Iosifovich Zemtsovskiĭ) p. 184 (I. Zemtsovskiĭ) </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670</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##$aNarodnaíà pesníà, 1983:$cverso t.p. (doktor iskusstvovedeniíà I.I. Zemtsovskiĭ </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670</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##$aNarodnaíà muzyka, istoriíà i tipologiíà, 1989:$ct.p. verso ( I. Zemtsovskiy in rom. )</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880</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1#$6100-01/(N$a[Cyrillic script])</a:t>
            </a:r>
            <a:endParaRPr lang="de-DE" sz="1200"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hlinkClick r:id="rId3"/>
              </a:rPr>
              <a:t>The following example of a </a:t>
            </a:r>
            <a:r>
              <a:rPr lang="en-US" sz="1200" u="none" strike="noStrike" kern="1200" dirty="0" err="1" smtClean="0">
                <a:solidFill>
                  <a:schemeClr val="tx1"/>
                </a:solidFill>
                <a:effectLst/>
                <a:latin typeface="+mn-lt"/>
                <a:ea typeface="+mn-ea"/>
                <a:cs typeface="+mn-cs"/>
                <a:hlinkClick r:id="rId3"/>
              </a:rPr>
              <a:t>multiscript</a:t>
            </a:r>
            <a:r>
              <a:rPr lang="en-US" sz="1200" u="none" strike="noStrike" kern="1200" dirty="0" smtClean="0">
                <a:solidFill>
                  <a:schemeClr val="tx1"/>
                </a:solidFill>
                <a:effectLst/>
                <a:latin typeface="+mn-lt"/>
                <a:ea typeface="+mn-ea"/>
                <a:cs typeface="+mn-cs"/>
                <a:hlinkClick r:id="rId3"/>
              </a:rPr>
              <a:t> record follows Model A. In this example the language of cataloging is English (Latin script) and the heading is provided in English (Latin script), Hebrew (Hebrew script) and Russian (Cyrillic script).Directionality of the Hebrew text in the examples is right-to-left within each subfield, but the subfields themselves have been recorded left-to-right. The actual input of all the data is in logical order (first-to-last), parts of which may be displayed in various directions depending upon the script and the display interface. </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040</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##$a***$beng$c***</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066</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##$c(2$c(N</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100</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0#$6880-02$aMoses$c(Biblical leader)</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400</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0#$aMusá$c(Biblical leader)</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400</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0#$aMosheh$c(Biblical leader)</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400</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0#$aMoiseI$c(Biblical leader)</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880</a:t>
            </a:r>
            <a:endParaRPr lang="de-DE" sz="1200"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hlinkClick r:id="rId3"/>
              </a:rPr>
              <a:t>0#$6100-02/(2/</a:t>
            </a:r>
            <a:r>
              <a:rPr lang="en-US" sz="1200" u="none" strike="noStrike" kern="1200" dirty="0" err="1" smtClean="0">
                <a:solidFill>
                  <a:schemeClr val="tx1"/>
                </a:solidFill>
                <a:effectLst/>
                <a:latin typeface="+mn-lt"/>
                <a:ea typeface="+mn-ea"/>
                <a:cs typeface="+mn-cs"/>
                <a:hlinkClick r:id="rId3"/>
              </a:rPr>
              <a:t>r$a</a:t>
            </a:r>
            <a:r>
              <a:rPr lang="en-US" sz="1200" u="none" strike="noStrike" kern="1200" dirty="0" smtClean="0">
                <a:solidFill>
                  <a:schemeClr val="tx1"/>
                </a:solidFill>
                <a:effectLst/>
                <a:latin typeface="+mn-lt"/>
                <a:ea typeface="+mn-ea"/>
                <a:cs typeface="+mn-cs"/>
                <a:hlinkClick r:id="rId3"/>
              </a:rPr>
              <a:t>[Hebrew script]$c(Biblical leader)</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880</a:t>
            </a:r>
            <a:endParaRPr lang="de-DE" sz="1200"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hlinkClick r:id="rId3"/>
              </a:rPr>
              <a:t>0#$6100-02/(</a:t>
            </a:r>
            <a:r>
              <a:rPr lang="en-US" sz="1200" u="none" strike="noStrike" kern="1200" dirty="0" err="1" smtClean="0">
                <a:solidFill>
                  <a:schemeClr val="tx1"/>
                </a:solidFill>
                <a:effectLst/>
                <a:latin typeface="+mn-lt"/>
                <a:ea typeface="+mn-ea"/>
                <a:cs typeface="+mn-cs"/>
                <a:hlinkClick r:id="rId3"/>
              </a:rPr>
              <a:t>N$a</a:t>
            </a:r>
            <a:r>
              <a:rPr lang="en-US" sz="1200" u="none" strike="noStrike" kern="1200" dirty="0" smtClean="0">
                <a:solidFill>
                  <a:schemeClr val="tx1"/>
                </a:solidFill>
                <a:effectLst/>
                <a:latin typeface="+mn-lt"/>
                <a:ea typeface="+mn-ea"/>
                <a:cs typeface="+mn-cs"/>
                <a:hlinkClick r:id="rId3"/>
              </a:rPr>
              <a:t>[Cyrillic Script]$c(Biblical leader)</a:t>
            </a:r>
            <a:endParaRPr lang="de-DE" sz="1200" kern="1200" dirty="0" smtClean="0">
              <a:solidFill>
                <a:schemeClr val="tx1"/>
              </a:solidFill>
              <a:effectLst/>
              <a:latin typeface="+mn-lt"/>
              <a:ea typeface="+mn-ea"/>
              <a:cs typeface="+mn-cs"/>
            </a:endParaRPr>
          </a:p>
          <a:p>
            <a:r>
              <a:rPr lang="en-US" sz="1200" b="1" u="none" strike="noStrike" kern="1200" dirty="0" smtClean="0">
                <a:solidFill>
                  <a:schemeClr val="tx1"/>
                </a:solidFill>
                <a:effectLst/>
                <a:latin typeface="+mn-lt"/>
                <a:ea typeface="+mn-ea"/>
                <a:cs typeface="+mn-cs"/>
                <a:hlinkClick r:id="rId3"/>
              </a:rPr>
              <a:t>■ MODEL B - SIMPLE MULTISCRIPT RECORDS</a:t>
            </a:r>
            <a:endParaRPr lang="de-DE" sz="1200"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hlinkClick r:id="rId3"/>
              </a:rPr>
              <a:t>The following example is a </a:t>
            </a:r>
            <a:r>
              <a:rPr lang="en-US" sz="1200" u="none" strike="noStrike" kern="1200" dirty="0" err="1" smtClean="0">
                <a:solidFill>
                  <a:schemeClr val="tx1"/>
                </a:solidFill>
                <a:effectLst/>
                <a:latin typeface="+mn-lt"/>
                <a:ea typeface="+mn-ea"/>
                <a:cs typeface="+mn-cs"/>
                <a:hlinkClick r:id="rId3"/>
              </a:rPr>
              <a:t>multiscript</a:t>
            </a:r>
            <a:r>
              <a:rPr lang="en-US" sz="1200" u="none" strike="noStrike" kern="1200" dirty="0" smtClean="0">
                <a:solidFill>
                  <a:schemeClr val="tx1"/>
                </a:solidFill>
                <a:effectLst/>
                <a:latin typeface="+mn-lt"/>
                <a:ea typeface="+mn-ea"/>
                <a:cs typeface="+mn-cs"/>
                <a:hlinkClick r:id="rId3"/>
              </a:rPr>
              <a:t> record that follows Model B. In this example the language of cataloging is English (Latin script), thus the notes are in English, however, the established form of the name in the authority record and source citations are given in the original vernacular (Cyrillic) script. </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040</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##$a***$beng$c***</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100</a:t>
            </a:r>
            <a:endParaRPr lang="de-DE" sz="1200"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hlinkClick r:id="rId3"/>
              </a:rPr>
              <a:t>1#$a[Cyrillic script],[Cyrillic script]$q([Cyrillic script])</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400</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1#$aZemtsovskbiĭ, I. I.$q(Izaliĭ Iosifovich)</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400</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1#$aZemtsovskiy, I.$q(Izaliy)</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670</a:t>
            </a:r>
            <a:endParaRPr lang="de-DE" sz="1200"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hlinkClick r:id="rId3"/>
              </a:rPr>
              <a:t>##$a[Cyrillic script], 1982 (</a:t>
            </a:r>
            <a:r>
              <a:rPr lang="en-US" sz="1200" u="none" strike="noStrike" kern="1200" dirty="0" err="1" smtClean="0">
                <a:solidFill>
                  <a:schemeClr val="tx1"/>
                </a:solidFill>
                <a:effectLst/>
                <a:latin typeface="+mn-lt"/>
                <a:ea typeface="+mn-ea"/>
                <a:cs typeface="+mn-cs"/>
                <a:hlinkClick r:id="rId3"/>
              </a:rPr>
              <a:t>a.e</a:t>
            </a:r>
            <a:r>
              <a:rPr lang="en-US" sz="1200" u="none" strike="noStrike" kern="1200" dirty="0" smtClean="0">
                <a:solidFill>
                  <a:schemeClr val="tx1"/>
                </a:solidFill>
                <a:effectLst/>
                <a:latin typeface="+mn-lt"/>
                <a:ea typeface="+mn-ea"/>
                <a:cs typeface="+mn-cs"/>
                <a:hlinkClick r:id="rId3"/>
              </a:rPr>
              <a:t>.)$</a:t>
            </a:r>
            <a:r>
              <a:rPr lang="en-US" sz="1200" u="none" strike="noStrike" kern="1200" dirty="0" err="1" smtClean="0">
                <a:solidFill>
                  <a:schemeClr val="tx1"/>
                </a:solidFill>
                <a:effectLst/>
                <a:latin typeface="+mn-lt"/>
                <a:ea typeface="+mn-ea"/>
                <a:cs typeface="+mn-cs"/>
                <a:hlinkClick r:id="rId3"/>
              </a:rPr>
              <a:t>cverso</a:t>
            </a:r>
            <a:r>
              <a:rPr lang="en-US" sz="1200" u="none" strike="noStrike" kern="1200" dirty="0" smtClean="0">
                <a:solidFill>
                  <a:schemeClr val="tx1"/>
                </a:solidFill>
                <a:effectLst/>
                <a:latin typeface="+mn-lt"/>
                <a:ea typeface="+mn-ea"/>
                <a:cs typeface="+mn-cs"/>
                <a:hlinkClick r:id="rId3"/>
              </a:rPr>
              <a:t> </a:t>
            </a:r>
            <a:r>
              <a:rPr lang="en-US" sz="1200" u="none" strike="noStrike" kern="1200" dirty="0" err="1" smtClean="0">
                <a:solidFill>
                  <a:schemeClr val="tx1"/>
                </a:solidFill>
                <a:effectLst/>
                <a:latin typeface="+mn-lt"/>
                <a:ea typeface="+mn-ea"/>
                <a:cs typeface="+mn-cs"/>
                <a:hlinkClick r:id="rId3"/>
              </a:rPr>
              <a:t>t.p</a:t>
            </a:r>
            <a:r>
              <a:rPr lang="en-US" sz="1200" u="none" strike="noStrike" kern="1200" dirty="0" smtClean="0">
                <a:solidFill>
                  <a:schemeClr val="tx1"/>
                </a:solidFill>
                <a:effectLst/>
                <a:latin typeface="+mn-lt"/>
                <a:ea typeface="+mn-ea"/>
                <a:cs typeface="+mn-cs"/>
                <a:hlinkClick r:id="rId3"/>
              </a:rPr>
              <a:t>. ([Cyrillic script]) colophon ([Cyrillic script]) p. 184 ([Cyrillic script]) </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670</a:t>
            </a:r>
            <a:endParaRPr lang="de-DE" sz="1200"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hlinkClick r:id="rId3"/>
              </a:rPr>
              <a:t>##$a[Cyrillic script], 1983:$</a:t>
            </a:r>
            <a:r>
              <a:rPr lang="en-US" sz="1200" u="none" strike="noStrike" kern="1200" dirty="0" err="1" smtClean="0">
                <a:solidFill>
                  <a:schemeClr val="tx1"/>
                </a:solidFill>
                <a:effectLst/>
                <a:latin typeface="+mn-lt"/>
                <a:ea typeface="+mn-ea"/>
                <a:cs typeface="+mn-cs"/>
                <a:hlinkClick r:id="rId3"/>
              </a:rPr>
              <a:t>bverso</a:t>
            </a:r>
            <a:r>
              <a:rPr lang="en-US" sz="1200" u="none" strike="noStrike" kern="1200" dirty="0" smtClean="0">
                <a:solidFill>
                  <a:schemeClr val="tx1"/>
                </a:solidFill>
                <a:effectLst/>
                <a:latin typeface="+mn-lt"/>
                <a:ea typeface="+mn-ea"/>
                <a:cs typeface="+mn-cs"/>
                <a:hlinkClick r:id="rId3"/>
              </a:rPr>
              <a:t> </a:t>
            </a:r>
            <a:r>
              <a:rPr lang="en-US" sz="1200" u="none" strike="noStrike" kern="1200" dirty="0" err="1" smtClean="0">
                <a:solidFill>
                  <a:schemeClr val="tx1"/>
                </a:solidFill>
                <a:effectLst/>
                <a:latin typeface="+mn-lt"/>
                <a:ea typeface="+mn-ea"/>
                <a:cs typeface="+mn-cs"/>
                <a:hlinkClick r:id="rId3"/>
              </a:rPr>
              <a:t>t.p</a:t>
            </a:r>
            <a:r>
              <a:rPr lang="en-US" sz="1200" u="none" strike="noStrike" kern="1200" dirty="0" smtClean="0">
                <a:solidFill>
                  <a:schemeClr val="tx1"/>
                </a:solidFill>
                <a:effectLst/>
                <a:latin typeface="+mn-lt"/>
                <a:ea typeface="+mn-ea"/>
                <a:cs typeface="+mn-cs"/>
                <a:hlinkClick r:id="rId3"/>
              </a:rPr>
              <a:t>. ([Cyrillic script])</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670</a:t>
            </a:r>
            <a:endParaRPr lang="de-DE" sz="1200"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hlinkClick r:id="rId3"/>
              </a:rPr>
              <a:t>##$a[Cyrillic script], 1989:$</a:t>
            </a:r>
            <a:r>
              <a:rPr lang="en-US" sz="1200" u="none" strike="noStrike" kern="1200" dirty="0" err="1" smtClean="0">
                <a:solidFill>
                  <a:schemeClr val="tx1"/>
                </a:solidFill>
                <a:effectLst/>
                <a:latin typeface="+mn-lt"/>
                <a:ea typeface="+mn-ea"/>
                <a:cs typeface="+mn-cs"/>
                <a:hlinkClick r:id="rId3"/>
              </a:rPr>
              <a:t>bt.p</a:t>
            </a:r>
            <a:r>
              <a:rPr lang="en-US" sz="1200" u="none" strike="noStrike" kern="1200" dirty="0" smtClean="0">
                <a:solidFill>
                  <a:schemeClr val="tx1"/>
                </a:solidFill>
                <a:effectLst/>
                <a:latin typeface="+mn-lt"/>
                <a:ea typeface="+mn-ea"/>
                <a:cs typeface="+mn-cs"/>
                <a:hlinkClick r:id="rId3"/>
              </a:rPr>
              <a:t>. verso ( I. </a:t>
            </a:r>
            <a:r>
              <a:rPr lang="en-US" sz="1200" u="none" strike="noStrike" kern="1200" dirty="0" err="1" smtClean="0">
                <a:solidFill>
                  <a:schemeClr val="tx1"/>
                </a:solidFill>
                <a:effectLst/>
                <a:latin typeface="+mn-lt"/>
                <a:ea typeface="+mn-ea"/>
                <a:cs typeface="+mn-cs"/>
                <a:hlinkClick r:id="rId3"/>
              </a:rPr>
              <a:t>Zemtsovskiy</a:t>
            </a:r>
            <a:r>
              <a:rPr lang="en-US" sz="1200" u="none" strike="noStrike" kern="1200" dirty="0" smtClean="0">
                <a:solidFill>
                  <a:schemeClr val="tx1"/>
                </a:solidFill>
                <a:effectLst/>
                <a:latin typeface="+mn-lt"/>
                <a:ea typeface="+mn-ea"/>
                <a:cs typeface="+mn-cs"/>
                <a:hlinkClick r:id="rId3"/>
              </a:rPr>
              <a:t>, in rom.)</a:t>
            </a:r>
            <a:endParaRPr lang="de-DE" sz="1200"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hlinkClick r:id="rId3"/>
              </a:rPr>
              <a:t>The following example is a </a:t>
            </a:r>
            <a:r>
              <a:rPr lang="en-US" sz="1200" u="none" strike="noStrike" kern="1200" dirty="0" err="1" smtClean="0">
                <a:solidFill>
                  <a:schemeClr val="tx1"/>
                </a:solidFill>
                <a:effectLst/>
                <a:latin typeface="+mn-lt"/>
                <a:ea typeface="+mn-ea"/>
                <a:cs typeface="+mn-cs"/>
                <a:hlinkClick r:id="rId3"/>
              </a:rPr>
              <a:t>multiscript</a:t>
            </a:r>
            <a:r>
              <a:rPr lang="en-US" sz="1200" u="none" strike="noStrike" kern="1200" dirty="0" smtClean="0">
                <a:solidFill>
                  <a:schemeClr val="tx1"/>
                </a:solidFill>
                <a:effectLst/>
                <a:latin typeface="+mn-lt"/>
                <a:ea typeface="+mn-ea"/>
                <a:cs typeface="+mn-cs"/>
                <a:hlinkClick r:id="rId3"/>
              </a:rPr>
              <a:t> record that follows Model B. In this example the language of cataloging is Russian (Cyrillic script). The established form of the name in the authority record is also given in the Cyrillic script. </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040</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##$a***$brus$c***</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100</a:t>
            </a:r>
            <a:endParaRPr lang="de-DE" sz="1200"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hlinkClick r:id="rId3"/>
              </a:rPr>
              <a:t>1#$a[Cyrillic script]$q([Cyrillic script])</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400</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1#$a[Cyrillic script]</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400</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1#$aVasniev, K. S.$q(Kaplan Saferbievich)</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400</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1#$aVasniev, Kaplan Saferbievich</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670</a:t>
            </a:r>
            <a:endParaRPr lang="de-DE" sz="1200"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hlinkClick r:id="rId3"/>
              </a:rPr>
              <a:t>##$a[Cyrillic script], 1992:$b[Cyrillic script] ([Cyrillic script]) ([Cyrillic script]; Kaplan </a:t>
            </a:r>
            <a:r>
              <a:rPr lang="en-US" sz="1200" u="none" strike="noStrike" kern="1200" dirty="0" err="1" smtClean="0">
                <a:solidFill>
                  <a:schemeClr val="tx1"/>
                </a:solidFill>
                <a:effectLst/>
                <a:latin typeface="+mn-lt"/>
                <a:ea typeface="+mn-ea"/>
                <a:cs typeface="+mn-cs"/>
                <a:hlinkClick r:id="rId3"/>
              </a:rPr>
              <a:t>Saferbievich</a:t>
            </a:r>
            <a:r>
              <a:rPr lang="en-US" sz="1200" u="none" strike="noStrike" kern="1200" dirty="0" smtClean="0">
                <a:solidFill>
                  <a:schemeClr val="tx1"/>
                </a:solidFill>
                <a:effectLst/>
                <a:latin typeface="+mn-lt"/>
                <a:ea typeface="+mn-ea"/>
                <a:cs typeface="+mn-cs"/>
                <a:hlinkClick r:id="rId3"/>
              </a:rPr>
              <a:t> </a:t>
            </a:r>
            <a:r>
              <a:rPr lang="en-US" sz="1200" u="none" strike="noStrike" kern="1200" dirty="0" err="1" smtClean="0">
                <a:solidFill>
                  <a:schemeClr val="tx1"/>
                </a:solidFill>
                <a:effectLst/>
                <a:latin typeface="+mn-lt"/>
                <a:ea typeface="+mn-ea"/>
                <a:cs typeface="+mn-cs"/>
                <a:hlinkClick r:id="rId3"/>
              </a:rPr>
              <a:t>Vasniev</a:t>
            </a:r>
            <a:r>
              <a:rPr lang="en-US" sz="1200" u="none" strike="noStrike" kern="1200" dirty="0" smtClean="0">
                <a:solidFill>
                  <a:schemeClr val="tx1"/>
                </a:solidFill>
                <a:effectLst/>
                <a:latin typeface="+mn-lt"/>
                <a:ea typeface="+mn-ea"/>
                <a:cs typeface="+mn-cs"/>
                <a:hlinkClick r:id="rId3"/>
              </a:rPr>
              <a:t>) </a:t>
            </a:r>
            <a:endParaRPr lang="de-DE" sz="1200"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hlinkClick r:id="rId3"/>
              </a:rPr>
              <a:t>The following example is a </a:t>
            </a:r>
            <a:r>
              <a:rPr lang="en-US" sz="1200" u="none" strike="noStrike" kern="1200" dirty="0" err="1" smtClean="0">
                <a:solidFill>
                  <a:schemeClr val="tx1"/>
                </a:solidFill>
                <a:effectLst/>
                <a:latin typeface="+mn-lt"/>
                <a:ea typeface="+mn-ea"/>
                <a:cs typeface="+mn-cs"/>
                <a:hlinkClick r:id="rId3"/>
              </a:rPr>
              <a:t>multiscript</a:t>
            </a:r>
            <a:r>
              <a:rPr lang="en-US" sz="1200" u="none" strike="noStrike" kern="1200" dirty="0" smtClean="0">
                <a:solidFill>
                  <a:schemeClr val="tx1"/>
                </a:solidFill>
                <a:effectLst/>
                <a:latin typeface="+mn-lt"/>
                <a:ea typeface="+mn-ea"/>
                <a:cs typeface="+mn-cs"/>
                <a:hlinkClick r:id="rId3"/>
              </a:rPr>
              <a:t> record that follows Model B. In this example, the language of cataloging is English (Latin script), thus the notes are in English. The established form of the name in the authority record is in the vernacular (Arabic) script. This authority record comes from a file that has established forms for names in the vernacular (non-Latin) script and the Latin script. The equivalent Latin script form of heading is shown in a 7XX heading linking entry field. </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040</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##$a***$beng$c***</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100</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1#$a[Arabic script]</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400</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0#$a[Arabic script]</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400</a:t>
            </a:r>
            <a:endParaRPr lang="de-DE" sz="1200"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hlinkClick r:id="rId3"/>
              </a:rPr>
              <a:t>1#$a[Cyrillic script], [Cyrillic script]</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670</a:t>
            </a:r>
            <a:endParaRPr lang="de-DE" sz="1200"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hlinkClick r:id="rId3"/>
              </a:rPr>
              <a:t>##$a[Cyrillic script], 1988:$</a:t>
            </a:r>
            <a:r>
              <a:rPr lang="en-US" sz="1200" u="none" strike="noStrike" kern="1200" dirty="0" err="1" smtClean="0">
                <a:solidFill>
                  <a:schemeClr val="tx1"/>
                </a:solidFill>
                <a:effectLst/>
                <a:latin typeface="+mn-lt"/>
                <a:ea typeface="+mn-ea"/>
                <a:cs typeface="+mn-cs"/>
                <a:hlinkClick r:id="rId3"/>
              </a:rPr>
              <a:t>bt.p</a:t>
            </a:r>
            <a:r>
              <a:rPr lang="en-US" sz="1200" u="none" strike="noStrike" kern="1200" dirty="0" smtClean="0">
                <a:solidFill>
                  <a:schemeClr val="tx1"/>
                </a:solidFill>
                <a:effectLst/>
                <a:latin typeface="+mn-lt"/>
                <a:ea typeface="+mn-ea"/>
                <a:cs typeface="+mn-cs"/>
                <a:hlinkClick r:id="rId3"/>
              </a:rPr>
              <a:t>. (Cyrillic script) parallel </a:t>
            </a:r>
            <a:r>
              <a:rPr lang="en-US" sz="1200" u="none" strike="noStrike" kern="1200" dirty="0" err="1" smtClean="0">
                <a:solidFill>
                  <a:schemeClr val="tx1"/>
                </a:solidFill>
                <a:effectLst/>
                <a:latin typeface="+mn-lt"/>
                <a:ea typeface="+mn-ea"/>
                <a:cs typeface="+mn-cs"/>
                <a:hlinkClick r:id="rId3"/>
              </a:rPr>
              <a:t>t.p</a:t>
            </a:r>
            <a:r>
              <a:rPr lang="en-US" sz="1200" u="none" strike="noStrike" kern="1200" dirty="0" smtClean="0">
                <a:solidFill>
                  <a:schemeClr val="tx1"/>
                </a:solidFill>
                <a:effectLst/>
                <a:latin typeface="+mn-lt"/>
                <a:ea typeface="+mn-ea"/>
                <a:cs typeface="+mn-cs"/>
                <a:hlinkClick r:id="rId3"/>
              </a:rPr>
              <a:t>. ([Arabic script]) </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700</a:t>
            </a:r>
            <a:endParaRPr lang="de-DE" sz="1200"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hlinkClick r:id="rId3"/>
              </a:rPr>
              <a:t>17$aMunir, </a:t>
            </a:r>
            <a:r>
              <a:rPr lang="en-US" sz="1200" u="none" strike="noStrike" kern="1200" dirty="0" err="1" smtClean="0">
                <a:solidFill>
                  <a:schemeClr val="tx1"/>
                </a:solidFill>
                <a:effectLst/>
                <a:latin typeface="+mn-lt"/>
                <a:ea typeface="+mn-ea"/>
                <a:cs typeface="+mn-cs"/>
                <a:hlinkClick r:id="rId3"/>
              </a:rPr>
              <a:t>Dawud</a:t>
            </a:r>
            <a:r>
              <a:rPr lang="en-US" sz="1200" u="none" strike="noStrike" kern="1200" dirty="0" smtClean="0">
                <a:solidFill>
                  <a:schemeClr val="tx1"/>
                </a:solidFill>
                <a:effectLst/>
                <a:latin typeface="+mn-lt"/>
                <a:ea typeface="+mn-ea"/>
                <a:cs typeface="+mn-cs"/>
                <a:hlinkClick r:id="rId3"/>
              </a:rPr>
              <a:t> Sulayman$0 [record control number] $2 [thesaurus source code] </a:t>
            </a:r>
            <a:endParaRPr lang="de-DE" sz="1200" kern="1200" dirty="0" smtClean="0">
              <a:solidFill>
                <a:schemeClr val="tx1"/>
              </a:solidFill>
              <a:effectLst/>
              <a:latin typeface="+mn-lt"/>
              <a:ea typeface="+mn-ea"/>
              <a:cs typeface="+mn-cs"/>
            </a:endParaRPr>
          </a:p>
          <a:p>
            <a:r>
              <a:rPr lang="de-DE" sz="1200" u="sng" strike="noStrike" kern="1200" dirty="0" smtClean="0">
                <a:solidFill>
                  <a:schemeClr val="tx1"/>
                </a:solidFill>
                <a:effectLst/>
                <a:latin typeface="+mn-lt"/>
                <a:ea typeface="+mn-ea"/>
                <a:cs typeface="+mn-cs"/>
                <a:hlinkClick r:id="rId3"/>
              </a:rPr>
              <a:t>Library of Congress</a:t>
            </a:r>
            <a:r>
              <a:rPr lang="de-DE" sz="1200" u="none" strike="noStrike" kern="1200" dirty="0" smtClean="0">
                <a:solidFill>
                  <a:schemeClr val="tx1"/>
                </a:solidFill>
                <a:effectLst/>
                <a:latin typeface="+mn-lt"/>
                <a:ea typeface="+mn-ea"/>
                <a:cs typeface="+mn-cs"/>
                <a:hlinkClick r:id="rId3"/>
              </a:rPr>
              <a:t> &gt;&gt; </a:t>
            </a:r>
            <a:r>
              <a:rPr lang="de-DE" sz="1200" u="sng" strike="noStrike" kern="1200" dirty="0" smtClean="0">
                <a:solidFill>
                  <a:schemeClr val="tx1"/>
                </a:solidFill>
                <a:effectLst/>
                <a:latin typeface="+mn-lt"/>
                <a:ea typeface="+mn-ea"/>
                <a:cs typeface="+mn-cs"/>
                <a:hlinkClick r:id="rId3"/>
              </a:rPr>
              <a:t>MARC</a:t>
            </a:r>
            <a:r>
              <a:rPr lang="de-DE" sz="1200" u="none" strike="noStrike" kern="1200" dirty="0" smtClean="0">
                <a:solidFill>
                  <a:schemeClr val="tx1"/>
                </a:solidFill>
                <a:effectLst/>
                <a:latin typeface="+mn-lt"/>
                <a:ea typeface="+mn-ea"/>
                <a:cs typeface="+mn-cs"/>
                <a:hlinkClick r:id="rId3"/>
              </a:rPr>
              <a:t> &gt;&gt; </a:t>
            </a:r>
            <a:r>
              <a:rPr lang="de-DE" sz="1200" u="sng" strike="noStrike" kern="1200" dirty="0" smtClean="0">
                <a:solidFill>
                  <a:schemeClr val="tx1"/>
                </a:solidFill>
                <a:effectLst/>
                <a:latin typeface="+mn-lt"/>
                <a:ea typeface="+mn-ea"/>
                <a:cs typeface="+mn-cs"/>
                <a:hlinkClick r:id="rId3"/>
              </a:rPr>
              <a:t>Authority</a:t>
            </a:r>
            <a:r>
              <a:rPr lang="de-DE" sz="1200" u="none" strike="noStrike" kern="1200" dirty="0" smtClean="0">
                <a:solidFill>
                  <a:schemeClr val="tx1"/>
                </a:solidFill>
                <a:effectLst/>
                <a:latin typeface="+mn-lt"/>
                <a:ea typeface="+mn-ea"/>
                <a:cs typeface="+mn-cs"/>
                <a:hlinkClick r:id="rId3"/>
              </a:rPr>
              <a:t> &gt;&gt; </a:t>
            </a:r>
            <a:r>
              <a:rPr lang="de-DE" sz="1200" b="1" u="none" strike="noStrike" kern="1200" dirty="0" smtClean="0">
                <a:solidFill>
                  <a:schemeClr val="tx1"/>
                </a:solidFill>
                <a:effectLst/>
                <a:latin typeface="+mn-lt"/>
                <a:ea typeface="+mn-ea"/>
                <a:cs typeface="+mn-cs"/>
                <a:hlinkClick r:id="rId3"/>
              </a:rPr>
              <a:t>Appendix C</a:t>
            </a:r>
            <a:endParaRPr lang="de-DE" sz="1200" kern="1200" dirty="0" smtClean="0">
              <a:solidFill>
                <a:schemeClr val="tx1"/>
              </a:solidFill>
              <a:effectLst/>
              <a:latin typeface="+mn-lt"/>
              <a:ea typeface="+mn-ea"/>
              <a:cs typeface="+mn-cs"/>
            </a:endParaRPr>
          </a:p>
          <a:p>
            <a:r>
              <a:rPr lang="de-DE" sz="1200" u="none" strike="noStrike" kern="1200" dirty="0" smtClean="0">
                <a:solidFill>
                  <a:schemeClr val="tx1"/>
                </a:solidFill>
                <a:effectLst/>
                <a:latin typeface="+mn-lt"/>
                <a:ea typeface="+mn-ea"/>
                <a:cs typeface="+mn-cs"/>
                <a:hlinkClick r:id="rId3"/>
              </a:rPr>
              <a:t>(03/07/2008) </a:t>
            </a:r>
            <a:endParaRPr lang="de-DE" sz="1200" kern="1200" dirty="0" smtClean="0">
              <a:solidFill>
                <a:schemeClr val="tx1"/>
              </a:solidFill>
              <a:effectLst/>
              <a:latin typeface="+mn-lt"/>
              <a:ea typeface="+mn-ea"/>
              <a:cs typeface="+mn-cs"/>
            </a:endParaRPr>
          </a:p>
          <a:p>
            <a:r>
              <a:rPr lang="en-US" sz="1200" i="1" u="sng" kern="1200" dirty="0" smtClean="0">
                <a:solidFill>
                  <a:schemeClr val="tx1"/>
                </a:solidFill>
                <a:effectLst/>
                <a:latin typeface="+mn-lt"/>
                <a:ea typeface="+mn-ea"/>
                <a:cs typeface="+mn-cs"/>
                <a:hlinkClick r:id="rId3"/>
              </a:rPr>
              <a:t>Records</a:t>
            </a:r>
            <a:r>
              <a:rPr lang="en-US" sz="1200" kern="1200" dirty="0" smtClean="0">
                <a:solidFill>
                  <a:schemeClr val="tx1"/>
                </a:solidFill>
                <a:effectLst/>
                <a:latin typeface="+mn-lt"/>
                <a:ea typeface="+mn-ea"/>
                <a:cs typeface="+mn-cs"/>
              </a:rPr>
              <a:t>.</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hlinkClick r:id="rId6"/>
              </a:rPr>
              <a:t>Library of Congress</a:t>
            </a:r>
            <a:r>
              <a:rPr lang="en-US" sz="1200" kern="1200" dirty="0" smtClean="0">
                <a:solidFill>
                  <a:schemeClr val="tx1"/>
                </a:solidFill>
                <a:effectLst/>
                <a:latin typeface="+mn-lt"/>
                <a:ea typeface="+mn-ea"/>
                <a:cs typeface="+mn-cs"/>
              </a:rPr>
              <a:t> &gt;&gt; </a:t>
            </a:r>
            <a:r>
              <a:rPr lang="en-US" sz="1200" kern="1200" dirty="0" smtClean="0">
                <a:solidFill>
                  <a:schemeClr val="tx1"/>
                </a:solidFill>
                <a:effectLst/>
                <a:latin typeface="+mn-lt"/>
                <a:ea typeface="+mn-ea"/>
                <a:cs typeface="+mn-cs"/>
                <a:hlinkClick r:id="rId7"/>
              </a:rPr>
              <a:t>MARC</a:t>
            </a:r>
            <a:r>
              <a:rPr lang="en-US" sz="1200" kern="1200" dirty="0" smtClean="0">
                <a:solidFill>
                  <a:schemeClr val="tx1"/>
                </a:solidFill>
                <a:effectLst/>
                <a:latin typeface="+mn-lt"/>
                <a:ea typeface="+mn-ea"/>
                <a:cs typeface="+mn-cs"/>
              </a:rPr>
              <a:t> &gt;&gt; </a:t>
            </a:r>
            <a:r>
              <a:rPr lang="en-US" sz="1200" kern="1200" dirty="0" smtClean="0">
                <a:solidFill>
                  <a:schemeClr val="tx1"/>
                </a:solidFill>
                <a:effectLst/>
                <a:latin typeface="+mn-lt"/>
                <a:ea typeface="+mn-ea"/>
                <a:cs typeface="+mn-cs"/>
                <a:hlinkClick r:id="rId8"/>
              </a:rPr>
              <a:t>Authority</a:t>
            </a:r>
            <a:r>
              <a:rPr lang="en-US" sz="1200" kern="1200" dirty="0" smtClean="0">
                <a:solidFill>
                  <a:schemeClr val="tx1"/>
                </a:solidFill>
                <a:effectLst/>
                <a:latin typeface="+mn-lt"/>
                <a:ea typeface="+mn-ea"/>
                <a:cs typeface="+mn-cs"/>
              </a:rPr>
              <a:t> &gt;&gt; </a:t>
            </a:r>
            <a:r>
              <a:rPr lang="en-US" sz="1200" kern="1200" dirty="0" smtClean="0">
                <a:solidFill>
                  <a:schemeClr val="tx1"/>
                </a:solidFill>
                <a:effectLst/>
                <a:latin typeface="+mn-lt"/>
                <a:ea typeface="+mn-ea"/>
                <a:cs typeface="+mn-cs"/>
                <a:hlinkClick r:id="rId9"/>
              </a:rPr>
              <a:t>8XX</a:t>
            </a:r>
            <a:r>
              <a:rPr lang="en-US" sz="1200" kern="1200" dirty="0" smtClean="0">
                <a:solidFill>
                  <a:schemeClr val="tx1"/>
                </a:solidFill>
                <a:effectLst/>
                <a:latin typeface="+mn-lt"/>
                <a:ea typeface="+mn-ea"/>
                <a:cs typeface="+mn-cs"/>
              </a:rPr>
              <a:t> &gt;&gt; </a:t>
            </a:r>
            <a:r>
              <a:rPr lang="en-US" sz="1200" b="1" kern="1200" dirty="0" smtClean="0">
                <a:solidFill>
                  <a:schemeClr val="tx1"/>
                </a:solidFill>
                <a:effectLst/>
                <a:latin typeface="+mn-lt"/>
                <a:ea typeface="+mn-ea"/>
                <a:cs typeface="+mn-cs"/>
              </a:rPr>
              <a:t>880</a:t>
            </a:r>
            <a:endParaRPr lang="de-DE" sz="1200" kern="1200" dirty="0" smtClean="0">
              <a:solidFill>
                <a:schemeClr val="tx1"/>
              </a:solidFill>
              <a:effectLst/>
              <a:latin typeface="+mn-lt"/>
              <a:ea typeface="+mn-ea"/>
              <a:cs typeface="+mn-cs"/>
            </a:endParaRPr>
          </a:p>
          <a:p>
            <a:r>
              <a:rPr lang="de-DE" sz="1200" kern="1200" dirty="0" smtClean="0">
                <a:solidFill>
                  <a:schemeClr val="tx1"/>
                </a:solidFill>
                <a:effectLst/>
                <a:latin typeface="+mn-lt"/>
                <a:ea typeface="+mn-ea"/>
                <a:cs typeface="+mn-cs"/>
              </a:rPr>
              <a:t>(03/07/2008) </a:t>
            </a:r>
          </a:p>
          <a:p>
            <a:r>
              <a:rPr lang="de-DE" sz="1200" kern="1200" dirty="0" smtClean="0">
                <a:solidFill>
                  <a:schemeClr val="tx1"/>
                </a:solidFill>
                <a:effectLst/>
                <a:latin typeface="+mn-lt"/>
                <a:ea typeface="+mn-ea"/>
                <a:cs typeface="+mn-cs"/>
              </a:rPr>
              <a:t> </a:t>
            </a:r>
          </a:p>
          <a:p>
            <a:endParaRPr lang="de-DE" sz="1200" kern="1200" dirty="0" smtClean="0">
              <a:solidFill>
                <a:schemeClr val="tx1"/>
              </a:solidFill>
              <a:effectLst/>
              <a:latin typeface="+mn-lt"/>
              <a:ea typeface="+mn-ea"/>
              <a:cs typeface="+mn-cs"/>
            </a:endParaRPr>
          </a:p>
          <a:p>
            <a:endParaRPr lang="de-DE" dirty="0"/>
          </a:p>
        </p:txBody>
      </p:sp>
      <p:sp>
        <p:nvSpPr>
          <p:cNvPr id="4" name="Slide Number Placeholder 3"/>
          <p:cNvSpPr>
            <a:spLocks noGrp="1"/>
          </p:cNvSpPr>
          <p:nvPr>
            <p:ph type="sldNum" sz="quarter" idx="10"/>
          </p:nvPr>
        </p:nvSpPr>
        <p:spPr/>
        <p:txBody>
          <a:bodyPr/>
          <a:lstStyle/>
          <a:p>
            <a:fld id="{F7EEBB7D-7359-4D04-91BC-31F421BDC829}" type="slidenum">
              <a:rPr lang="de-DE" smtClean="0"/>
              <a:t>9</a:t>
            </a:fld>
            <a:endParaRPr lang="de-DE"/>
          </a:p>
        </p:txBody>
      </p:sp>
    </p:spTree>
    <p:extLst>
      <p:ext uri="{BB962C8B-B14F-4D97-AF65-F5344CB8AC3E}">
        <p14:creationId xmlns:p14="http://schemas.microsoft.com/office/powerpoint/2010/main" val="8477208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F7EEBB7D-7359-4D04-91BC-31F421BDC829}" type="slidenum">
              <a:rPr lang="de-DE" smtClean="0"/>
              <a:t>10</a:t>
            </a:fld>
            <a:endParaRPr lang="de-DE"/>
          </a:p>
        </p:txBody>
      </p:sp>
    </p:spTree>
    <p:extLst>
      <p:ext uri="{BB962C8B-B14F-4D97-AF65-F5344CB8AC3E}">
        <p14:creationId xmlns:p14="http://schemas.microsoft.com/office/powerpoint/2010/main" val="3410046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827584" y="188640"/>
            <a:ext cx="7235981" cy="5133316"/>
          </a:xfrm>
        </p:spPr>
        <p:txBody>
          <a:bodyPr/>
          <a:lstStyle>
            <a:lvl1pPr>
              <a:defRPr sz="8000"/>
            </a:lvl1pPr>
          </a:lstStyle>
          <a:p>
            <a:r>
              <a:rPr lang="en-US" dirty="0" smtClean="0"/>
              <a:t>Click to edit Master title style</a:t>
            </a:r>
            <a:endParaRPr lang="en-US" dirty="0"/>
          </a:p>
        </p:txBody>
      </p:sp>
      <p:sp>
        <p:nvSpPr>
          <p:cNvPr id="3" name="Subtitle 2"/>
          <p:cNvSpPr>
            <a:spLocks noGrp="1"/>
          </p:cNvSpPr>
          <p:nvPr>
            <p:ph type="subTitle" idx="1"/>
          </p:nvPr>
        </p:nvSpPr>
        <p:spPr>
          <a:xfrm>
            <a:off x="1910809" y="551723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998493E-81B4-4EC4-92DF-109EDA9C888B}" type="datetime1">
              <a:rPr lang="de-DE" smtClean="0"/>
              <a:t>05.09.2013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a:xfrm>
            <a:off x="8686800" y="5742000"/>
            <a:ext cx="381600" cy="365125"/>
          </a:xfrm>
        </p:spPr>
        <p:txBody>
          <a:bodyPr/>
          <a:lstStyle>
            <a:lvl1pPr>
              <a:defRPr sz="1200"/>
            </a:lvl1pPr>
          </a:lstStyle>
          <a:p>
            <a:fld id="{438D176D-4066-48ED-B9BD-9C18373CBF8C}" type="slidenum">
              <a:rPr lang="de-DE" smtClean="0"/>
              <a:pPr/>
              <a:t>‹#›</a:t>
            </a:fld>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8CFA36-F043-4BDE-A33A-33AE151DDA64}" type="datetime1">
              <a:rPr lang="de-DE" smtClean="0"/>
              <a:t>05.09.2013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38D176D-4066-48ED-B9BD-9C18373CBF8C}" type="slidenum">
              <a:rPr lang="de-DE" smtClean="0"/>
              <a:t>‹#›</a:t>
            </a:fld>
            <a:endParaRPr lang="de-DE"/>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E7FD2D-D3AB-4EA9-AB5E-A05600FF5150}" type="datetime1">
              <a:rPr lang="de-DE" smtClean="0"/>
              <a:t>05.09.2013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38D176D-4066-48ED-B9BD-9C18373CBF8C}" type="slidenum">
              <a:rPr lang="de-DE" smtClean="0"/>
              <a:t>‹#›</a:t>
            </a:fld>
            <a:endParaRPr lang="de-DE"/>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dirty="0" smtClean="0"/>
              <a:t>Click to edit Master title style</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B455636-C850-4587-9F22-92C9178910C6}" type="datetime1">
              <a:rPr lang="de-DE" smtClean="0"/>
              <a:t>05.09.2013</a:t>
            </a:fld>
            <a:endParaRPr lang="de-DE"/>
          </a:p>
        </p:txBody>
      </p:sp>
      <p:sp>
        <p:nvSpPr>
          <p:cNvPr id="10" name="Slide Number Placeholder 9"/>
          <p:cNvSpPr>
            <a:spLocks noGrp="1"/>
          </p:cNvSpPr>
          <p:nvPr>
            <p:ph type="sldNum" sz="quarter" idx="11"/>
          </p:nvPr>
        </p:nvSpPr>
        <p:spPr/>
        <p:txBody>
          <a:bodyPr/>
          <a:lstStyle/>
          <a:p>
            <a:fld id="{438D176D-4066-48ED-B9BD-9C18373CBF8C}" type="slidenum">
              <a:rPr lang="de-DE" smtClean="0"/>
              <a:t>‹#›</a:t>
            </a:fld>
            <a:endParaRPr lang="de-DE"/>
          </a:p>
        </p:txBody>
      </p:sp>
      <p:sp>
        <p:nvSpPr>
          <p:cNvPr id="12" name="Footer Placeholder 11"/>
          <p:cNvSpPr>
            <a:spLocks noGrp="1"/>
          </p:cNvSpPr>
          <p:nvPr>
            <p:ph type="ftr" sz="quarter" idx="12"/>
          </p:nvPr>
        </p:nvSpPr>
        <p:spPr/>
        <p:txBody>
          <a:bodyPr/>
          <a:lstStyle/>
          <a:p>
            <a:endParaRPr lang="de-DE"/>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19" name="Date Placeholder 18"/>
          <p:cNvSpPr>
            <a:spLocks noGrp="1"/>
          </p:cNvSpPr>
          <p:nvPr>
            <p:ph type="dt" sz="half" idx="10"/>
          </p:nvPr>
        </p:nvSpPr>
        <p:spPr/>
        <p:txBody>
          <a:bodyPr/>
          <a:lstStyle/>
          <a:p>
            <a:fld id="{203AA59E-D569-4D28-A988-9FE6353D5C7E}" type="datetime1">
              <a:rPr lang="de-DE" smtClean="0"/>
              <a:t>05.09.2013</a:t>
            </a:fld>
            <a:endParaRPr lang="de-DE"/>
          </a:p>
        </p:txBody>
      </p:sp>
      <p:sp>
        <p:nvSpPr>
          <p:cNvPr id="20" name="Slide Number Placeholder 19"/>
          <p:cNvSpPr>
            <a:spLocks noGrp="1"/>
          </p:cNvSpPr>
          <p:nvPr>
            <p:ph type="sldNum" sz="quarter" idx="11"/>
          </p:nvPr>
        </p:nvSpPr>
        <p:spPr/>
        <p:txBody>
          <a:bodyPr/>
          <a:lstStyle/>
          <a:p>
            <a:fld id="{438D176D-4066-48ED-B9BD-9C18373CBF8C}" type="slidenum">
              <a:rPr lang="de-DE" smtClean="0"/>
              <a:t>‹#›</a:t>
            </a:fld>
            <a:endParaRPr lang="de-DE"/>
          </a:p>
        </p:txBody>
      </p:sp>
      <p:sp>
        <p:nvSpPr>
          <p:cNvPr id="21" name="Footer Placeholder 20"/>
          <p:cNvSpPr>
            <a:spLocks noGrp="1"/>
          </p:cNvSpPr>
          <p:nvPr>
            <p:ph type="ftr" sz="quarter" idx="12"/>
          </p:nvPr>
        </p:nvSpPr>
        <p:spPr/>
        <p:txBody>
          <a:bodyPr/>
          <a:lstStyle/>
          <a:p>
            <a:endParaRPr lang="de-DE"/>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4A286EF0-F9C6-443D-A210-749BD5E48C00}" type="datetime1">
              <a:rPr lang="de-DE" smtClean="0"/>
              <a:t>05.09.2013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38D176D-4066-48ED-B9BD-9C18373CBF8C}" type="slidenum">
              <a:rPr lang="de-DE" smtClean="0"/>
              <a:t>‹#›</a:t>
            </a:fld>
            <a:endParaRPr lang="de-DE"/>
          </a:p>
        </p:txBody>
      </p:sp>
      <p:sp>
        <p:nvSpPr>
          <p:cNvPr id="9" name="Content Placeholder 8"/>
          <p:cNvSpPr>
            <a:spLocks noGrp="1"/>
          </p:cNvSpPr>
          <p:nvPr>
            <p:ph sz="quarter" idx="13"/>
          </p:nvPr>
        </p:nvSpPr>
        <p:spPr>
          <a:xfrm>
            <a:off x="12161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51023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021A70E-AC04-4B55-9BB6-952D2C4EDECD}" type="datetime1">
              <a:rPr lang="de-DE" smtClean="0"/>
              <a:t>05.09.2013</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438D176D-4066-48ED-B9BD-9C18373CBF8C}" type="slidenum">
              <a:rPr lang="de-DE" smtClean="0"/>
              <a:t>‹#›</a:t>
            </a:fld>
            <a:endParaRPr lang="de-DE"/>
          </a:p>
        </p:txBody>
      </p:sp>
      <p:sp>
        <p:nvSpPr>
          <p:cNvPr id="11" name="Content Placeholder 10"/>
          <p:cNvSpPr>
            <a:spLocks noGrp="1"/>
          </p:cNvSpPr>
          <p:nvPr>
            <p:ph sz="quarter" idx="13"/>
          </p:nvPr>
        </p:nvSpPr>
        <p:spPr>
          <a:xfrm>
            <a:off x="1216152" y="1380744"/>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14"/>
          </p:nvPr>
        </p:nvSpPr>
        <p:spPr>
          <a:xfrm>
            <a:off x="5102352" y="1380743"/>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330D248-7658-49D5-BA63-0DEC29D22024}" type="datetime1">
              <a:rPr lang="de-DE" smtClean="0"/>
              <a:t>05.09.2013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438D176D-4066-48ED-B9BD-9C18373CBF8C}" type="slidenum">
              <a:rPr lang="de-DE" smtClean="0"/>
              <a:t>‹#›</a:t>
            </a:fld>
            <a:endParaRPr lang="de-DE"/>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E1DB033-9D1B-4EDA-9BB8-2E5B3CFB7321}" type="datetime1">
              <a:rPr lang="de-DE" smtClean="0"/>
              <a:t>05.09.2013</a:t>
            </a:fld>
            <a:endParaRPr lang="de-DE"/>
          </a:p>
        </p:txBody>
      </p:sp>
      <p:sp>
        <p:nvSpPr>
          <p:cNvPr id="6" name="Slide Number Placeholder 5"/>
          <p:cNvSpPr>
            <a:spLocks noGrp="1"/>
          </p:cNvSpPr>
          <p:nvPr>
            <p:ph type="sldNum" sz="quarter" idx="11"/>
          </p:nvPr>
        </p:nvSpPr>
        <p:spPr/>
        <p:txBody>
          <a:bodyPr/>
          <a:lstStyle/>
          <a:p>
            <a:fld id="{438D176D-4066-48ED-B9BD-9C18373CBF8C}" type="slidenum">
              <a:rPr lang="de-DE" smtClean="0"/>
              <a:t>‹#›</a:t>
            </a:fld>
            <a:endParaRPr lang="de-DE"/>
          </a:p>
        </p:txBody>
      </p:sp>
      <p:sp>
        <p:nvSpPr>
          <p:cNvPr id="7" name="Footer Placeholder 6"/>
          <p:cNvSpPr>
            <a:spLocks noGrp="1"/>
          </p:cNvSpPr>
          <p:nvPr>
            <p:ph type="ftr" sz="quarter" idx="12"/>
          </p:nvPr>
        </p:nvSpPr>
        <p:spPr/>
        <p:txBody>
          <a:bodyPr/>
          <a:lstStyle/>
          <a:p>
            <a:endParaRPr lang="de-DE"/>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Content Placeholder 13"/>
          <p:cNvSpPr>
            <a:spLocks noGrp="1"/>
          </p:cNvSpPr>
          <p:nvPr>
            <p:ph sz="quarter" idx="13"/>
          </p:nvPr>
        </p:nvSpPr>
        <p:spPr>
          <a:xfrm>
            <a:off x="914400" y="381000"/>
            <a:ext cx="4800600" cy="594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8"/>
          <p:cNvSpPr>
            <a:spLocks noGrp="1"/>
          </p:cNvSpPr>
          <p:nvPr>
            <p:ph type="dt" sz="half" idx="14"/>
          </p:nvPr>
        </p:nvSpPr>
        <p:spPr/>
        <p:txBody>
          <a:bodyPr/>
          <a:lstStyle/>
          <a:p>
            <a:fld id="{49904591-489A-44F1-80E5-183075E8D813}" type="datetime1">
              <a:rPr lang="de-DE" smtClean="0"/>
              <a:t>05.09.2013</a:t>
            </a:fld>
            <a:endParaRPr lang="de-DE"/>
          </a:p>
        </p:txBody>
      </p:sp>
      <p:sp>
        <p:nvSpPr>
          <p:cNvPr id="10" name="Slide Number Placeholder 9"/>
          <p:cNvSpPr>
            <a:spLocks noGrp="1"/>
          </p:cNvSpPr>
          <p:nvPr>
            <p:ph type="sldNum" sz="quarter" idx="15"/>
          </p:nvPr>
        </p:nvSpPr>
        <p:spPr/>
        <p:txBody>
          <a:bodyPr/>
          <a:lstStyle/>
          <a:p>
            <a:fld id="{438D176D-4066-48ED-B9BD-9C18373CBF8C}" type="slidenum">
              <a:rPr lang="de-DE" smtClean="0"/>
              <a:t>‹#›</a:t>
            </a:fld>
            <a:endParaRPr lang="de-DE"/>
          </a:p>
        </p:txBody>
      </p:sp>
      <p:sp>
        <p:nvSpPr>
          <p:cNvPr id="13" name="Footer Placeholder 12"/>
          <p:cNvSpPr>
            <a:spLocks noGrp="1"/>
          </p:cNvSpPr>
          <p:nvPr>
            <p:ph type="ftr" sz="quarter" idx="16"/>
          </p:nvPr>
        </p:nvSpPr>
        <p:spPr/>
        <p:txBody>
          <a:bodyPr/>
          <a:lstStyle/>
          <a:p>
            <a:endParaRPr lang="de-DE"/>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DDF561-3A4F-467B-9E0A-C74D23C19835}" type="datetime1">
              <a:rPr lang="de-DE" smtClean="0"/>
              <a:t>05.09.2013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38D176D-4066-48ED-B9BD-9C18373CBF8C}" type="slidenum">
              <a:rPr lang="de-DE" smtClean="0"/>
              <a:t>‹#›</a:t>
            </a:fld>
            <a:endParaRPr lang="de-DE"/>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lang="de-DE"/>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438D176D-4066-48ED-B9BD-9C18373CBF8C}" type="slidenum">
              <a:rPr lang="de-DE" smtClean="0"/>
              <a:t>‹#›</a:t>
            </a:fld>
            <a:endParaRPr lang="de-DE"/>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E16F0358-953D-4C5E-8DFE-4E03C1849A63}" type="datetime1">
              <a:rPr lang="de-DE" smtClean="0"/>
              <a:t>05.09.2013</a:t>
            </a:fld>
            <a:endParaRPr lang="de-DE"/>
          </a:p>
        </p:txBody>
      </p:sp>
      <p:pic>
        <p:nvPicPr>
          <p:cNvPr id="10" name="Picture 9"/>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8235181" y="260649"/>
            <a:ext cx="593814" cy="504056"/>
          </a:xfrm>
          <a:prstGeom prst="rect">
            <a:avLst/>
          </a:prstGeom>
          <a:noFill/>
        </p:spPr>
      </p:pic>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hf hdr="0" ftr="0"/>
  <p:txStyles>
    <p:title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de.wikipedia.org/wiki/Personennamendatei"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de.wikipedia.org/wiki/Schlagwortnormdatei" TargetMode="External"/><Relationship Id="rId4" Type="http://schemas.openxmlformats.org/officeDocument/2006/relationships/hyperlink" Target="http://de.wikipedia.org/wiki/Gemeinsame_K%C3%B6rperschaftsdatei"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WorldCa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9632" y="1556792"/>
            <a:ext cx="7235981" cy="2520279"/>
          </a:xfrm>
        </p:spPr>
        <p:txBody>
          <a:bodyPr/>
          <a:lstStyle/>
          <a:p>
            <a:r>
              <a:rPr lang="en-US" b="1" dirty="0" err="1"/>
              <a:t>WorldCat</a:t>
            </a:r>
            <a:r>
              <a:rPr lang="en-US" b="1" dirty="0"/>
              <a:t>, HEIDI &amp; Co</a:t>
            </a:r>
            <a:r>
              <a:rPr lang="en-US" b="1" dirty="0" smtClean="0"/>
              <a:t>.</a:t>
            </a:r>
            <a:endParaRPr lang="de-DE" dirty="0"/>
          </a:p>
        </p:txBody>
      </p:sp>
      <p:sp>
        <p:nvSpPr>
          <p:cNvPr id="3" name="Subtitle 2"/>
          <p:cNvSpPr>
            <a:spLocks noGrp="1"/>
          </p:cNvSpPr>
          <p:nvPr>
            <p:ph type="subTitle" idx="1"/>
          </p:nvPr>
        </p:nvSpPr>
        <p:spPr>
          <a:xfrm>
            <a:off x="1403648" y="4509120"/>
            <a:ext cx="6189583" cy="1368152"/>
          </a:xfrm>
        </p:spPr>
        <p:txBody>
          <a:bodyPr>
            <a:noAutofit/>
          </a:bodyPr>
          <a:lstStyle/>
          <a:p>
            <a:pPr algn="l"/>
            <a:r>
              <a:rPr lang="en-US" sz="4000" b="1" dirty="0"/>
              <a:t>observations on their basic principles and differences</a:t>
            </a:r>
            <a:endParaRPr lang="de-DE" sz="4000" dirty="0"/>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7812360" y="260648"/>
            <a:ext cx="1016635" cy="862965"/>
          </a:xfrm>
          <a:prstGeom prst="rect">
            <a:avLst/>
          </a:prstGeom>
          <a:noFill/>
        </p:spPr>
      </p:pic>
      <p:sp>
        <p:nvSpPr>
          <p:cNvPr id="5" name="Date Placeholder 4"/>
          <p:cNvSpPr>
            <a:spLocks noGrp="1"/>
          </p:cNvSpPr>
          <p:nvPr>
            <p:ph type="dt" sz="half" idx="10"/>
          </p:nvPr>
        </p:nvSpPr>
        <p:spPr/>
        <p:txBody>
          <a:bodyPr/>
          <a:lstStyle/>
          <a:p>
            <a:fld id="{CCEA20E2-3262-4798-AA03-6882EEF4AEB1}" type="datetime1">
              <a:rPr lang="de-DE" smtClean="0"/>
              <a:t>05.09.2013</a:t>
            </a:fld>
            <a:endParaRPr lang="de-DE" dirty="0"/>
          </a:p>
        </p:txBody>
      </p:sp>
      <p:sp>
        <p:nvSpPr>
          <p:cNvPr id="6" name="Slide Number Placeholder 5"/>
          <p:cNvSpPr>
            <a:spLocks noGrp="1"/>
          </p:cNvSpPr>
          <p:nvPr>
            <p:ph type="sldNum" sz="quarter" idx="12"/>
          </p:nvPr>
        </p:nvSpPr>
        <p:spPr/>
        <p:txBody>
          <a:bodyPr/>
          <a:lstStyle/>
          <a:p>
            <a:fld id="{438D176D-4066-48ED-B9BD-9C18373CBF8C}" type="slidenum">
              <a:rPr lang="de-DE" smtClean="0"/>
              <a:t>1</a:t>
            </a:fld>
            <a:endParaRPr lang="de-DE" dirty="0"/>
          </a:p>
        </p:txBody>
      </p:sp>
    </p:spTree>
    <p:extLst>
      <p:ext uri="{BB962C8B-B14F-4D97-AF65-F5344CB8AC3E}">
        <p14:creationId xmlns:p14="http://schemas.microsoft.com/office/powerpoint/2010/main" val="11093477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UniMARC A: fields</a:t>
            </a:r>
            <a:endParaRPr lang="de-DE" dirty="0"/>
          </a:p>
        </p:txBody>
      </p:sp>
      <p:sp>
        <p:nvSpPr>
          <p:cNvPr id="3" name="Content Placeholder 2"/>
          <p:cNvSpPr>
            <a:spLocks noGrp="1"/>
          </p:cNvSpPr>
          <p:nvPr>
            <p:ph idx="1"/>
          </p:nvPr>
        </p:nvSpPr>
        <p:spPr>
          <a:xfrm>
            <a:off x="1424880" y="1052736"/>
            <a:ext cx="7395592" cy="4032448"/>
          </a:xfrm>
          <a:solidFill>
            <a:schemeClr val="bg1"/>
          </a:solidFill>
          <a:ln w="12700">
            <a:solidFill>
              <a:schemeClr val="tx1"/>
            </a:solidFill>
          </a:ln>
          <a:effectLst>
            <a:outerShdw blurRad="50800" dist="38100" dir="8100000" algn="tr" rotWithShape="0">
              <a:prstClr val="black">
                <a:alpha val="40000"/>
              </a:prstClr>
            </a:outerShdw>
          </a:effectLst>
        </p:spPr>
        <p:txBody>
          <a:bodyPr>
            <a:normAutofit fontScale="47500" lnSpcReduction="20000"/>
          </a:bodyPr>
          <a:lstStyle/>
          <a:p>
            <a:r>
              <a:rPr lang="fr-FR" dirty="0"/>
              <a:t>Liste des zones ------------------------------------------------------------------------------------------- p . 25</a:t>
            </a:r>
          </a:p>
          <a:p>
            <a:r>
              <a:rPr lang="de-DE" dirty="0"/>
              <a:t>Format ----------------------------------------------------------------------------------------------------- p . 28</a:t>
            </a:r>
          </a:p>
          <a:p>
            <a:r>
              <a:rPr lang="de-DE" dirty="0"/>
              <a:t>Label de notice ------------------------------------------------------------------------------ p . 29</a:t>
            </a:r>
          </a:p>
          <a:p>
            <a:r>
              <a:rPr lang="de-DE" dirty="0"/>
              <a:t>Répertoire ------------------------------------------------------------------------------------ p . 32</a:t>
            </a:r>
          </a:p>
          <a:p>
            <a:r>
              <a:rPr lang="fr-FR" dirty="0"/>
              <a:t>0XX Bloc d’identification --------------------------------------------------------------- p. 33</a:t>
            </a:r>
          </a:p>
          <a:p>
            <a:r>
              <a:rPr lang="fr-FR" dirty="0"/>
              <a:t>1XX Bloc des informations codées ----------------------------------------------------- p . 38</a:t>
            </a:r>
          </a:p>
          <a:p>
            <a:r>
              <a:rPr lang="fr-FR" dirty="0"/>
              <a:t>Sous-zones de contrôle </a:t>
            </a:r>
            <a:r>
              <a:rPr lang="fr-FR" dirty="0">
                <a:noFill/>
              </a:rPr>
              <a:t>---------------------------------------------------------------------</a:t>
            </a:r>
            <a:r>
              <a:rPr lang="fr-FR" dirty="0"/>
              <a:t> p . 61</a:t>
            </a:r>
          </a:p>
          <a:p>
            <a:r>
              <a:rPr lang="fr-FR" dirty="0"/>
              <a:t>2XX Bloc de la vedette ------------------------------------------------------------------- p . 76</a:t>
            </a:r>
          </a:p>
          <a:p>
            <a:r>
              <a:rPr lang="fr-FR" dirty="0"/>
              <a:t>3XX Bloc des notes ----------------------------------------------------------------------- p . 107</a:t>
            </a:r>
          </a:p>
          <a:p>
            <a:r>
              <a:rPr lang="fr-FR" dirty="0"/>
              <a:t>4XX Bloc des formes rejetées ----------------------------------------------------------- p . 121</a:t>
            </a:r>
          </a:p>
          <a:p>
            <a:r>
              <a:rPr lang="fr-FR" dirty="0"/>
              <a:t>5XX Bloc des formes associées --------------------------------------------------------- p . 148</a:t>
            </a:r>
          </a:p>
          <a:p>
            <a:r>
              <a:rPr lang="fr-FR" dirty="0"/>
              <a:t>6XX Bloc des indices de classification ------------------------------------------------- p. 174</a:t>
            </a:r>
          </a:p>
          <a:p>
            <a:r>
              <a:rPr lang="fr-FR" dirty="0"/>
              <a:t>7XX Bloc des formes parallèles --------------------------------------------------------- p . 181</a:t>
            </a:r>
          </a:p>
          <a:p>
            <a:r>
              <a:rPr lang="fr-FR" dirty="0"/>
              <a:t>8XX Bloc des informations sur les sources -------------------------------------------- p. 204</a:t>
            </a:r>
          </a:p>
          <a:p>
            <a:r>
              <a:rPr lang="fr-FR" dirty="0"/>
              <a:t>9XX Bloc à usage national --------------------------------------------------------------- p . 221</a:t>
            </a:r>
          </a:p>
          <a:p>
            <a:r>
              <a:rPr lang="fr-FR" dirty="0"/>
              <a:t>Annexe L - Exemples complets ------------------------------------------------------------------------ p . 222</a:t>
            </a:r>
          </a:p>
          <a:p>
            <a:r>
              <a:rPr lang="fr-FR" dirty="0"/>
              <a:t>Annexe O – Changements du format ------------------------------------------------------------------ p . 242</a:t>
            </a:r>
          </a:p>
          <a:p>
            <a:r>
              <a:rPr lang="fr-FR" dirty="0"/>
              <a:t>Appendice - Exemples retirés car non conformes à l’utilisation française du format ---------- p. 244</a:t>
            </a:r>
            <a:endParaRPr lang="de-DE"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10</a:t>
            </a:fld>
            <a:endParaRPr lang="de-DE"/>
          </a:p>
        </p:txBody>
      </p:sp>
    </p:spTree>
    <p:extLst>
      <p:ext uri="{BB962C8B-B14F-4D97-AF65-F5344CB8AC3E}">
        <p14:creationId xmlns:p14="http://schemas.microsoft.com/office/powerpoint/2010/main" val="33487444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Formats: MAB</a:t>
            </a:r>
            <a:endParaRPr lang="de-DE" dirty="0"/>
          </a:p>
        </p:txBody>
      </p:sp>
      <p:sp>
        <p:nvSpPr>
          <p:cNvPr id="3" name="Content Placeholder 2"/>
          <p:cNvSpPr>
            <a:spLocks noGrp="1"/>
          </p:cNvSpPr>
          <p:nvPr>
            <p:ph idx="1"/>
          </p:nvPr>
        </p:nvSpPr>
        <p:spPr/>
        <p:txBody>
          <a:bodyPr>
            <a:normAutofit/>
          </a:bodyPr>
          <a:lstStyle/>
          <a:p>
            <a:r>
              <a:rPr lang="de-DE" sz="3200" b="1" dirty="0"/>
              <a:t>MAB </a:t>
            </a:r>
            <a:r>
              <a:rPr lang="de-DE" sz="3200" dirty="0"/>
              <a:t>Maschinenlesbares Austauschformat für Bibliotheken </a:t>
            </a:r>
            <a:endParaRPr lang="de-DE" sz="3200" dirty="0" smtClean="0"/>
          </a:p>
          <a:p>
            <a:pPr lvl="0"/>
            <a:r>
              <a:rPr lang="en-US" sz="2000" dirty="0" smtClean="0"/>
              <a:t>MAB </a:t>
            </a:r>
            <a:r>
              <a:rPr lang="en-US" sz="2000" dirty="0"/>
              <a:t>format for bibliographical data: MAB-</a:t>
            </a:r>
            <a:r>
              <a:rPr lang="en-US" sz="2000" dirty="0" err="1"/>
              <a:t>Titel</a:t>
            </a:r>
            <a:endParaRPr lang="de-DE" sz="2000" dirty="0"/>
          </a:p>
          <a:p>
            <a:pPr lvl="0"/>
            <a:r>
              <a:rPr lang="en-US" sz="2000" dirty="0"/>
              <a:t>MAB format for personal names: MAB-</a:t>
            </a:r>
            <a:r>
              <a:rPr lang="en-US" sz="2000" u="sng" dirty="0">
                <a:hlinkClick r:id="rId3" tooltip="Personennamendatei"/>
              </a:rPr>
              <a:t>PND</a:t>
            </a:r>
            <a:endParaRPr lang="de-DE" sz="2000" dirty="0"/>
          </a:p>
          <a:p>
            <a:pPr lvl="0"/>
            <a:r>
              <a:rPr lang="en-US" sz="2000" dirty="0"/>
              <a:t>MAB format for corporate bodies: MAB-</a:t>
            </a:r>
            <a:r>
              <a:rPr lang="en-US" sz="2000" u="sng" dirty="0">
                <a:hlinkClick r:id="rId4" tooltip="Gemeinsame Körperschaftsdatei"/>
              </a:rPr>
              <a:t>GKD</a:t>
            </a:r>
            <a:endParaRPr lang="de-DE" sz="2000" dirty="0"/>
          </a:p>
          <a:p>
            <a:pPr lvl="0"/>
            <a:r>
              <a:rPr lang="en-US" sz="2000" dirty="0"/>
              <a:t>MAB format for subject headings: </a:t>
            </a:r>
            <a:r>
              <a:rPr lang="en-US" sz="2000" dirty="0" smtClean="0"/>
              <a:t>MAB-</a:t>
            </a:r>
            <a:r>
              <a:rPr lang="en-US" sz="2000" u="sng" dirty="0" smtClean="0">
                <a:hlinkClick r:id="rId5" tooltip="Schlagwortnormdatei"/>
              </a:rPr>
              <a:t>SWD</a:t>
            </a:r>
            <a:endParaRPr lang="en-US" sz="2000" u="sng" dirty="0" smtClean="0"/>
          </a:p>
          <a:p>
            <a:pPr lvl="0"/>
            <a:endParaRPr lang="de-DE" sz="2000" dirty="0"/>
          </a:p>
          <a:p>
            <a:r>
              <a:rPr lang="en-US" sz="2000" dirty="0"/>
              <a:t>N. b.: May 2012, </a:t>
            </a:r>
            <a:r>
              <a:rPr lang="en-US" sz="2000" dirty="0" smtClean="0"/>
              <a:t>the authority </a:t>
            </a:r>
            <a:r>
              <a:rPr lang="en-US" sz="2000" dirty="0"/>
              <a:t>files PND, GKD and SWD have been merged to form “</a:t>
            </a:r>
            <a:r>
              <a:rPr lang="en-US" sz="2000" dirty="0" err="1"/>
              <a:t>Gemeinsame</a:t>
            </a:r>
            <a:r>
              <a:rPr lang="en-US" sz="2000" dirty="0"/>
              <a:t> </a:t>
            </a:r>
            <a:r>
              <a:rPr lang="en-US" sz="2000" dirty="0" err="1"/>
              <a:t>Normdatei</a:t>
            </a:r>
            <a:r>
              <a:rPr lang="en-US" sz="2000" dirty="0"/>
              <a:t>” (GND; “Universal (or: Common) authority file”), each type retaining its proper </a:t>
            </a:r>
            <a:r>
              <a:rPr lang="en-US" sz="2000" dirty="0" smtClean="0"/>
              <a:t>format. The </a:t>
            </a:r>
            <a:r>
              <a:rPr lang="en-US" sz="2000" dirty="0"/>
              <a:t>GND is managed by the DNB, so far no non-Latin scripts</a:t>
            </a:r>
            <a:endParaRPr lang="de-DE" sz="2000" dirty="0"/>
          </a:p>
          <a:p>
            <a:endParaRPr lang="de-DE" sz="2000"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11</a:t>
            </a:fld>
            <a:endParaRPr lang="de-DE"/>
          </a:p>
        </p:txBody>
      </p:sp>
    </p:spTree>
    <p:extLst>
      <p:ext uri="{BB962C8B-B14F-4D97-AF65-F5344CB8AC3E}">
        <p14:creationId xmlns:p14="http://schemas.microsoft.com/office/powerpoint/2010/main" val="24864795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GND: fields</a:t>
            </a:r>
            <a:endParaRPr lang="de-DE"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12</a:t>
            </a:fld>
            <a:endParaRPr lang="de-DE"/>
          </a:p>
        </p:txBody>
      </p:sp>
      <p:pic>
        <p:nvPicPr>
          <p:cNvPr id="6" name="Content Placeholder 5"/>
          <p:cNvPicPr>
            <a:picLocks noGrp="1"/>
          </p:cNvPicPr>
          <p:nvPr>
            <p:ph idx="1"/>
          </p:nvPr>
        </p:nvPicPr>
        <p:blipFill rotWithShape="1">
          <a:blip r:embed="rId2">
            <a:extLst>
              <a:ext uri="{28A0092B-C50C-407E-A947-70E740481C1C}">
                <a14:useLocalDpi xmlns:a14="http://schemas.microsoft.com/office/drawing/2010/main" val="0"/>
              </a:ext>
            </a:extLst>
          </a:blip>
          <a:srcRect b="23491"/>
          <a:stretch/>
        </p:blipFill>
        <p:spPr>
          <a:xfrm>
            <a:off x="1259632" y="836712"/>
            <a:ext cx="6480720" cy="4392488"/>
          </a:xfrm>
          <a:prstGeom prst="rect">
            <a:avLst/>
          </a:prstGeom>
          <a:ln w="12700">
            <a:solidFill>
              <a:schemeClr val="tx1"/>
            </a:solidFill>
          </a:ln>
          <a:effectLst>
            <a:outerShdw blurRad="50800" dist="38100" dir="8100000" algn="tr" rotWithShape="0">
              <a:prstClr val="black">
                <a:alpha val="40000"/>
              </a:prstClr>
            </a:outerShdw>
          </a:effectLst>
        </p:spPr>
      </p:pic>
      <p:sp>
        <p:nvSpPr>
          <p:cNvPr id="8" name="Rectangle 7"/>
          <p:cNvSpPr/>
          <p:nvPr/>
        </p:nvSpPr>
        <p:spPr>
          <a:xfrm>
            <a:off x="1187624" y="4509120"/>
            <a:ext cx="3960440" cy="576064"/>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44148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Cataloguing rules</a:t>
            </a:r>
            <a:endParaRPr lang="de-DE" dirty="0"/>
          </a:p>
        </p:txBody>
      </p:sp>
      <p:sp>
        <p:nvSpPr>
          <p:cNvPr id="3" name="Content Placeholder 2"/>
          <p:cNvSpPr>
            <a:spLocks noGrp="1"/>
          </p:cNvSpPr>
          <p:nvPr>
            <p:ph idx="1"/>
          </p:nvPr>
        </p:nvSpPr>
        <p:spPr>
          <a:xfrm>
            <a:off x="1187624" y="1628800"/>
            <a:ext cx="7467600" cy="4419600"/>
          </a:xfrm>
        </p:spPr>
        <p:txBody>
          <a:bodyPr>
            <a:normAutofit/>
          </a:bodyPr>
          <a:lstStyle/>
          <a:p>
            <a:pPr lvl="0"/>
            <a:r>
              <a:rPr lang="en-US" sz="2000" b="1" dirty="0"/>
              <a:t>AACR2</a:t>
            </a:r>
            <a:r>
              <a:rPr lang="en-US" sz="2000" dirty="0"/>
              <a:t> Anglo-American Cataloguing Rules (2</a:t>
            </a:r>
            <a:r>
              <a:rPr lang="en-US" sz="2000" baseline="30000" dirty="0"/>
              <a:t>nd</a:t>
            </a:r>
            <a:r>
              <a:rPr lang="en-US" sz="2000" dirty="0"/>
              <a:t> ed., 1978); AACR2R (2nd edition, 1988 revision) and 2002 (2nd edition, 2002 revision)</a:t>
            </a:r>
            <a:endParaRPr lang="de-DE" sz="2000" dirty="0"/>
          </a:p>
          <a:p>
            <a:pPr lvl="0"/>
            <a:r>
              <a:rPr lang="fr-FR" sz="2000" b="1" dirty="0"/>
              <a:t>Normes françaises de </a:t>
            </a:r>
            <a:r>
              <a:rPr lang="fr-FR" sz="2000" b="1" dirty="0" smtClean="0"/>
              <a:t>catalogage</a:t>
            </a:r>
            <a:r>
              <a:rPr lang="fr-FR" sz="2000" dirty="0" smtClean="0"/>
              <a:t>: 2005: </a:t>
            </a:r>
            <a:r>
              <a:rPr lang="fr-FR" sz="2000" dirty="0"/>
              <a:t>«</a:t>
            </a:r>
            <a:r>
              <a:rPr lang="fr-FR" sz="2000" i="1" dirty="0"/>
              <a:t>Normes de catalogage»; </a:t>
            </a:r>
            <a:r>
              <a:rPr lang="fr-FR" sz="2000" dirty="0"/>
              <a:t>2007: «</a:t>
            </a:r>
            <a:r>
              <a:rPr lang="fr-FR" sz="2000" i="1" dirty="0"/>
              <a:t>Documentation - Catalogage des ressources continues - Rédaction de la description bibliographique» (</a:t>
            </a:r>
            <a:r>
              <a:rPr lang="fr-FR" sz="2000" dirty="0"/>
              <a:t>FD Z 44‑063); 1986: «</a:t>
            </a:r>
            <a:r>
              <a:rPr lang="fr-FR" sz="2000" i="1" dirty="0"/>
              <a:t>Documentation - Règles de classement bibliographique»</a:t>
            </a:r>
            <a:r>
              <a:rPr lang="fr-FR" sz="2000" dirty="0"/>
              <a:t> ( Z 44‑080</a:t>
            </a:r>
            <a:r>
              <a:rPr lang="fr-FR" sz="2000" dirty="0" smtClean="0"/>
              <a:t>)</a:t>
            </a:r>
          </a:p>
          <a:p>
            <a:r>
              <a:rPr lang="de-DE" sz="2000" b="1" dirty="0"/>
              <a:t>RAK </a:t>
            </a:r>
            <a:r>
              <a:rPr lang="de-DE" sz="2000" dirty="0"/>
              <a:t>Regeln für die alphabetische Katalogisierung (1983 als RAK-WB; 2</a:t>
            </a:r>
            <a:r>
              <a:rPr lang="de-DE" sz="2000" baseline="30000" dirty="0"/>
              <a:t>nd</a:t>
            </a:r>
            <a:r>
              <a:rPr lang="de-DE" sz="2000" dirty="0"/>
              <a:t> rev. ed. </a:t>
            </a:r>
            <a:r>
              <a:rPr lang="de-DE" sz="2000" dirty="0" smtClean="0"/>
              <a:t>2006; </a:t>
            </a:r>
            <a:r>
              <a:rPr lang="en-US" sz="2000" dirty="0"/>
              <a:t>not to be continued; DIN 1505</a:t>
            </a:r>
            <a:r>
              <a:rPr lang="de-DE" sz="2000" dirty="0" smtClean="0"/>
              <a:t>)</a:t>
            </a:r>
            <a:endParaRPr lang="de-DE" sz="2000"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13</a:t>
            </a:fld>
            <a:endParaRPr lang="de-DE"/>
          </a:p>
        </p:txBody>
      </p:sp>
    </p:spTree>
    <p:extLst>
      <p:ext uri="{BB962C8B-B14F-4D97-AF65-F5344CB8AC3E}">
        <p14:creationId xmlns:p14="http://schemas.microsoft.com/office/powerpoint/2010/main" val="1112687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OCLC: CJK</a:t>
            </a:r>
            <a:endParaRPr lang="de-DE" dirty="0"/>
          </a:p>
        </p:txBody>
      </p:sp>
      <p:sp>
        <p:nvSpPr>
          <p:cNvPr id="3" name="Content Placeholder 2"/>
          <p:cNvSpPr>
            <a:spLocks noGrp="1"/>
          </p:cNvSpPr>
          <p:nvPr>
            <p:ph idx="1"/>
          </p:nvPr>
        </p:nvSpPr>
        <p:spPr>
          <a:xfrm>
            <a:off x="1219200" y="764704"/>
            <a:ext cx="7467600" cy="4608512"/>
          </a:xfrm>
        </p:spPr>
        <p:txBody>
          <a:bodyPr>
            <a:normAutofit/>
          </a:bodyPr>
          <a:lstStyle/>
          <a:p>
            <a:pPr lvl="0"/>
            <a:r>
              <a:rPr lang="en-US" sz="3200" dirty="0" err="1"/>
              <a:t>WorldCat</a:t>
            </a:r>
            <a:r>
              <a:rPr lang="en-US" sz="3200" dirty="0"/>
              <a:t>:</a:t>
            </a:r>
            <a:endParaRPr lang="de-DE" sz="3200" dirty="0"/>
          </a:p>
          <a:p>
            <a:pPr lvl="1"/>
            <a:r>
              <a:rPr lang="en-US" sz="2000" dirty="0"/>
              <a:t>ALA-LC </a:t>
            </a:r>
            <a:r>
              <a:rPr lang="en-US" sz="2000" dirty="0" err="1"/>
              <a:t>romanization</a:t>
            </a:r>
            <a:r>
              <a:rPr lang="en-US" sz="2000" dirty="0"/>
              <a:t> tables: transliteration schemes for non-Latin scripts approved by the American Library Association and the Library of </a:t>
            </a:r>
            <a:r>
              <a:rPr lang="en-US" sz="2000" dirty="0" smtClean="0"/>
              <a:t>Congress</a:t>
            </a:r>
            <a:endParaRPr lang="de-DE" sz="2000" dirty="0"/>
          </a:p>
          <a:p>
            <a:pPr lvl="1"/>
            <a:r>
              <a:rPr lang="en-US" sz="2000" dirty="0"/>
              <a:t>Chinese: </a:t>
            </a:r>
            <a:r>
              <a:rPr lang="en-US" sz="2000" dirty="0" err="1"/>
              <a:t>Hanyu</a:t>
            </a:r>
            <a:r>
              <a:rPr lang="en-US" sz="2000" dirty="0"/>
              <a:t> Pinyin based on </a:t>
            </a:r>
            <a:r>
              <a:rPr lang="en-US" sz="2000" dirty="0" err="1"/>
              <a:t>Hanyu</a:t>
            </a:r>
            <a:r>
              <a:rPr lang="en-US" sz="2000" dirty="0"/>
              <a:t> pinyin </a:t>
            </a:r>
            <a:r>
              <a:rPr lang="en-US" sz="2000" dirty="0" err="1" smtClean="0"/>
              <a:t>fang’an</a:t>
            </a:r>
            <a:r>
              <a:rPr lang="en-US" sz="2000" dirty="0" smtClean="0"/>
              <a:t> (1962</a:t>
            </a:r>
            <a:r>
              <a:rPr lang="en-US" sz="2000" dirty="0"/>
              <a:t>)</a:t>
            </a:r>
            <a:endParaRPr lang="de-DE" sz="2000" dirty="0"/>
          </a:p>
          <a:p>
            <a:pPr lvl="2"/>
            <a:r>
              <a:rPr lang="en-US" sz="2000" dirty="0"/>
              <a:t>No diacritic notation of </a:t>
            </a:r>
            <a:r>
              <a:rPr lang="en-US" sz="2000" dirty="0" smtClean="0"/>
              <a:t>tones</a:t>
            </a:r>
          </a:p>
          <a:p>
            <a:pPr lvl="2"/>
            <a:r>
              <a:rPr lang="en-US" sz="2000" dirty="0"/>
              <a:t>W</a:t>
            </a:r>
            <a:r>
              <a:rPr lang="en-US" sz="2000" dirty="0" smtClean="0"/>
              <a:t>ord </a:t>
            </a:r>
            <a:r>
              <a:rPr lang="en-US" sz="2000" dirty="0"/>
              <a:t>aggregation for personal and geographic names only, e.g. </a:t>
            </a:r>
            <a:r>
              <a:rPr lang="en-US" sz="2000" dirty="0" err="1"/>
              <a:t>Zhongguo</a:t>
            </a:r>
            <a:r>
              <a:rPr lang="en-US" sz="2000" dirty="0"/>
              <a:t>, as well </a:t>
            </a:r>
            <a:r>
              <a:rPr lang="en-US" sz="2000" dirty="0" smtClean="0"/>
              <a:t>as for corporate </a:t>
            </a:r>
            <a:r>
              <a:rPr lang="en-US" sz="2000" dirty="0"/>
              <a:t>bodies</a:t>
            </a:r>
            <a:endParaRPr lang="de-DE" sz="2000" dirty="0"/>
          </a:p>
          <a:p>
            <a:pPr lvl="2"/>
            <a:r>
              <a:rPr lang="en-US" sz="2000" dirty="0" smtClean="0"/>
              <a:t>Transcription </a:t>
            </a:r>
            <a:r>
              <a:rPr lang="en-US" sz="2000" dirty="0"/>
              <a:t>according to modern Chinese (</a:t>
            </a:r>
            <a:r>
              <a:rPr lang="zh-CN" altLang="de-DE" sz="2000" dirty="0"/>
              <a:t>东京</a:t>
            </a:r>
            <a:r>
              <a:rPr lang="en-US" sz="2000" dirty="0"/>
              <a:t> as </a:t>
            </a:r>
            <a:r>
              <a:rPr lang="en-US" sz="2000" dirty="0" err="1"/>
              <a:t>Dongjing</a:t>
            </a:r>
            <a:r>
              <a:rPr lang="en-US" sz="2000" dirty="0"/>
              <a:t> not as Tokyo)</a:t>
            </a:r>
            <a:endParaRPr lang="de-DE" sz="2000" dirty="0"/>
          </a:p>
          <a:p>
            <a:pPr lvl="2"/>
            <a:r>
              <a:rPr lang="en-US" sz="2000" dirty="0"/>
              <a:t>Capitalization: first word of a personal name, of a corporate body, of a dynastic name, of a title of a book, newspaper, …; each separate word of a geographic name</a:t>
            </a:r>
            <a:endParaRPr lang="de-DE" sz="2000" dirty="0"/>
          </a:p>
          <a:p>
            <a:endParaRPr lang="de-DE"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14</a:t>
            </a:fld>
            <a:endParaRPr lang="de-DE"/>
          </a:p>
        </p:txBody>
      </p:sp>
    </p:spTree>
    <p:extLst>
      <p:ext uri="{BB962C8B-B14F-4D97-AF65-F5344CB8AC3E}">
        <p14:creationId xmlns:p14="http://schemas.microsoft.com/office/powerpoint/2010/main" val="39480740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OCLC: CJK cont‘d</a:t>
            </a:r>
            <a:endParaRPr lang="de-DE" dirty="0"/>
          </a:p>
        </p:txBody>
      </p:sp>
      <p:sp>
        <p:nvSpPr>
          <p:cNvPr id="3" name="Content Placeholder 2"/>
          <p:cNvSpPr>
            <a:spLocks noGrp="1"/>
          </p:cNvSpPr>
          <p:nvPr>
            <p:ph idx="1"/>
          </p:nvPr>
        </p:nvSpPr>
        <p:spPr>
          <a:xfrm>
            <a:off x="1259632" y="692696"/>
            <a:ext cx="7467600" cy="5040560"/>
          </a:xfrm>
        </p:spPr>
        <p:txBody>
          <a:bodyPr>
            <a:normAutofit lnSpcReduction="10000"/>
          </a:bodyPr>
          <a:lstStyle/>
          <a:p>
            <a:pPr lvl="0"/>
            <a:r>
              <a:rPr lang="en-US" sz="3200" dirty="0" err="1"/>
              <a:t>WorldCat</a:t>
            </a:r>
            <a:r>
              <a:rPr lang="en-US" sz="3200" dirty="0"/>
              <a:t>:</a:t>
            </a:r>
            <a:endParaRPr lang="de-DE" sz="3200" dirty="0"/>
          </a:p>
          <a:p>
            <a:pPr lvl="1"/>
            <a:r>
              <a:rPr lang="en-US" sz="2000" dirty="0"/>
              <a:t>Japanese</a:t>
            </a:r>
            <a:endParaRPr lang="de-DE" sz="2000" dirty="0"/>
          </a:p>
          <a:p>
            <a:pPr lvl="2"/>
            <a:r>
              <a:rPr lang="en-US" sz="2000" dirty="0"/>
              <a:t>Modified Hepburn, according to “Kenkyusha’s New Japanese-English Dictionary” (3</a:t>
            </a:r>
            <a:r>
              <a:rPr lang="en-US" sz="2000" baseline="30000" dirty="0"/>
              <a:t>rd</a:t>
            </a:r>
            <a:r>
              <a:rPr lang="en-US" sz="2000" dirty="0"/>
              <a:t> ed. or later)</a:t>
            </a:r>
            <a:endParaRPr lang="de-DE" sz="2000" dirty="0"/>
          </a:p>
          <a:p>
            <a:pPr lvl="2"/>
            <a:r>
              <a:rPr lang="en-US" sz="2000" dirty="0"/>
              <a:t>Long vowels with macron</a:t>
            </a:r>
            <a:endParaRPr lang="de-DE" sz="2000" dirty="0"/>
          </a:p>
          <a:p>
            <a:pPr lvl="2"/>
            <a:r>
              <a:rPr lang="en-US" sz="2000" dirty="0"/>
              <a:t>Word aggregation according to modern standard Japanese</a:t>
            </a:r>
            <a:endParaRPr lang="de-DE" sz="2000" dirty="0"/>
          </a:p>
          <a:p>
            <a:pPr lvl="2"/>
            <a:r>
              <a:rPr lang="en-US" sz="2000" dirty="0"/>
              <a:t>Word reading follows modern Japanese standard reading</a:t>
            </a:r>
            <a:endParaRPr lang="de-DE" sz="2000" dirty="0"/>
          </a:p>
          <a:p>
            <a:pPr lvl="2"/>
            <a:r>
              <a:rPr lang="en-US" sz="2000" dirty="0"/>
              <a:t>Distinct rules for capitalization, punctuation, word division, hyphenation, </a:t>
            </a:r>
            <a:r>
              <a:rPr lang="en-US" sz="2000" dirty="0" smtClean="0"/>
              <a:t>…</a:t>
            </a:r>
            <a:endParaRPr lang="de-DE" sz="2000" dirty="0"/>
          </a:p>
          <a:p>
            <a:pPr lvl="1"/>
            <a:r>
              <a:rPr lang="en-US" sz="2000" dirty="0"/>
              <a:t>Korean</a:t>
            </a:r>
            <a:endParaRPr lang="de-DE" sz="2000" dirty="0"/>
          </a:p>
          <a:p>
            <a:pPr lvl="2"/>
            <a:r>
              <a:rPr lang="en-US" sz="2000" dirty="0"/>
              <a:t>Modified McCune-Reischauer</a:t>
            </a:r>
            <a:endParaRPr lang="de-DE" sz="2000" dirty="0"/>
          </a:p>
          <a:p>
            <a:pPr lvl="2"/>
            <a:r>
              <a:rPr lang="en-US" sz="2000" dirty="0"/>
              <a:t>Special clauses for solving conflicts between </a:t>
            </a:r>
            <a:r>
              <a:rPr lang="en-US" sz="2000" dirty="0" err="1"/>
              <a:t>romanization</a:t>
            </a:r>
            <a:r>
              <a:rPr lang="en-US" sz="2000" dirty="0"/>
              <a:t> rule and pronunciation, rules for hyphenation, double consonants, …</a:t>
            </a:r>
            <a:endParaRPr lang="de-DE" sz="2000" dirty="0"/>
          </a:p>
          <a:p>
            <a:endParaRPr lang="de-DE"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15</a:t>
            </a:fld>
            <a:endParaRPr lang="de-DE"/>
          </a:p>
        </p:txBody>
      </p:sp>
    </p:spTree>
    <p:extLst>
      <p:ext uri="{BB962C8B-B14F-4D97-AF65-F5344CB8AC3E}">
        <p14:creationId xmlns:p14="http://schemas.microsoft.com/office/powerpoint/2010/main" val="14131181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OCLC: example</a:t>
            </a:r>
            <a:endParaRPr lang="de-DE"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16</a:t>
            </a:fld>
            <a:endParaRPr lang="de-DE"/>
          </a:p>
        </p:txBody>
      </p:sp>
      <p:pic>
        <p:nvPicPr>
          <p:cNvPr id="6" name="Content Placeholder 5"/>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475656" y="764704"/>
            <a:ext cx="5400600" cy="4419600"/>
          </a:xfrm>
          <a:prstGeom prst="rect">
            <a:avLst/>
          </a:prstGeom>
          <a:ln w="12700">
            <a:solidFill>
              <a:schemeClr val="tx1"/>
            </a:solidFill>
          </a:ln>
          <a:effectLst>
            <a:outerShdw blurRad="50800" dist="38100" dir="8100000" algn="tr" rotWithShape="0">
              <a:prstClr val="black">
                <a:alpha val="40000"/>
              </a:prstClr>
            </a:outerShdw>
          </a:effectLst>
        </p:spPr>
      </p:pic>
      <p:sp>
        <p:nvSpPr>
          <p:cNvPr id="7" name="Rectangle 6"/>
          <p:cNvSpPr/>
          <p:nvPr/>
        </p:nvSpPr>
        <p:spPr>
          <a:xfrm>
            <a:off x="1475656" y="2204864"/>
            <a:ext cx="2088232" cy="288032"/>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tangle 7"/>
          <p:cNvSpPr/>
          <p:nvPr/>
        </p:nvSpPr>
        <p:spPr>
          <a:xfrm>
            <a:off x="1475656" y="4365104"/>
            <a:ext cx="1728192" cy="432048"/>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985431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OCLC: linking</a:t>
            </a:r>
            <a:endParaRPr lang="de-DE"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17</a:t>
            </a:fld>
            <a:endParaRPr lang="de-DE"/>
          </a:p>
        </p:txBody>
      </p:sp>
      <p:pic>
        <p:nvPicPr>
          <p:cNvPr id="6" name="Content Placeholder 5"/>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187624" y="836712"/>
            <a:ext cx="5760640" cy="4419600"/>
          </a:xfrm>
          <a:prstGeom prst="rect">
            <a:avLst/>
          </a:prstGeom>
          <a:ln w="19050">
            <a:solidFill>
              <a:schemeClr val="tx1"/>
            </a:solidFill>
          </a:ln>
          <a:effectLst>
            <a:outerShdw blurRad="50800" dist="38100" dir="8100000" algn="tr" rotWithShape="0">
              <a:prstClr val="black">
                <a:alpha val="40000"/>
              </a:prstClr>
            </a:outerShdw>
          </a:effectLst>
        </p:spPr>
      </p:pic>
      <p:sp>
        <p:nvSpPr>
          <p:cNvPr id="7" name="Rectangle 6"/>
          <p:cNvSpPr/>
          <p:nvPr/>
        </p:nvSpPr>
        <p:spPr>
          <a:xfrm>
            <a:off x="1187624" y="2204864"/>
            <a:ext cx="2088232" cy="216024"/>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Rectangle 2"/>
          <p:cNvSpPr/>
          <p:nvPr/>
        </p:nvSpPr>
        <p:spPr>
          <a:xfrm>
            <a:off x="1187624" y="3212976"/>
            <a:ext cx="2088232" cy="288032"/>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tangle 8"/>
          <p:cNvSpPr/>
          <p:nvPr/>
        </p:nvSpPr>
        <p:spPr>
          <a:xfrm>
            <a:off x="1187624" y="3789040"/>
            <a:ext cx="1440160" cy="216024"/>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018338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SUDOC: CJK</a:t>
            </a:r>
            <a:endParaRPr lang="de-DE" dirty="0"/>
          </a:p>
        </p:txBody>
      </p:sp>
      <p:sp>
        <p:nvSpPr>
          <p:cNvPr id="3" name="Content Placeholder 2"/>
          <p:cNvSpPr>
            <a:spLocks noGrp="1"/>
          </p:cNvSpPr>
          <p:nvPr>
            <p:ph idx="1"/>
          </p:nvPr>
        </p:nvSpPr>
        <p:spPr>
          <a:xfrm>
            <a:off x="1219200" y="404664"/>
            <a:ext cx="7467600" cy="5040560"/>
          </a:xfrm>
        </p:spPr>
        <p:txBody>
          <a:bodyPr>
            <a:normAutofit fontScale="32500" lnSpcReduction="20000"/>
          </a:bodyPr>
          <a:lstStyle/>
          <a:p>
            <a:pPr lvl="0"/>
            <a:r>
              <a:rPr lang="en-US" sz="9800" dirty="0"/>
              <a:t>SUDOC:</a:t>
            </a:r>
            <a:endParaRPr lang="de-DE" sz="9800" dirty="0"/>
          </a:p>
          <a:p>
            <a:pPr lvl="1"/>
            <a:r>
              <a:rPr lang="en-US" sz="6200" dirty="0"/>
              <a:t>Chinese: ISO 7098 : 1982 (</a:t>
            </a:r>
            <a:r>
              <a:rPr lang="en-US" sz="6200" dirty="0" err="1"/>
              <a:t>Hanyu</a:t>
            </a:r>
            <a:r>
              <a:rPr lang="en-US" sz="6200" dirty="0"/>
              <a:t> Pinyin) </a:t>
            </a:r>
            <a:endParaRPr lang="de-DE" sz="6200" dirty="0"/>
          </a:p>
          <a:p>
            <a:pPr lvl="2"/>
            <a:r>
              <a:rPr lang="en-US" sz="6200" dirty="0"/>
              <a:t>Word </a:t>
            </a:r>
            <a:r>
              <a:rPr lang="en-US" sz="6200" dirty="0" smtClean="0"/>
              <a:t>aggregation?: </a:t>
            </a:r>
            <a:r>
              <a:rPr lang="en-US" sz="6200" dirty="0"/>
              <a:t>Lu </a:t>
            </a:r>
            <a:r>
              <a:rPr lang="en-US" sz="6200" dirty="0" err="1"/>
              <a:t>Xun</a:t>
            </a:r>
            <a:r>
              <a:rPr lang="en-US" sz="6200" dirty="0"/>
              <a:t> </a:t>
            </a:r>
            <a:r>
              <a:rPr lang="en-US" sz="6200" dirty="0" err="1"/>
              <a:t>zhuzuo</a:t>
            </a:r>
            <a:r>
              <a:rPr lang="en-US" sz="6200" dirty="0"/>
              <a:t> </a:t>
            </a:r>
            <a:r>
              <a:rPr lang="en-US" sz="6200" dirty="0" err="1"/>
              <a:t>suoyin</a:t>
            </a:r>
            <a:r>
              <a:rPr lang="en-US" sz="6200" dirty="0"/>
              <a:t> </a:t>
            </a:r>
            <a:r>
              <a:rPr lang="en-US" sz="6200" dirty="0" err="1"/>
              <a:t>wuzhong</a:t>
            </a:r>
            <a:r>
              <a:rPr lang="en-US" sz="6200" dirty="0"/>
              <a:t> (or: </a:t>
            </a:r>
            <a:r>
              <a:rPr lang="en-US" sz="6200" dirty="0" err="1"/>
              <a:t>wu</a:t>
            </a:r>
            <a:r>
              <a:rPr lang="en-US" sz="6200" dirty="0"/>
              <a:t> </a:t>
            </a:r>
            <a:r>
              <a:rPr lang="en-US" sz="6200" dirty="0" err="1"/>
              <a:t>zhong</a:t>
            </a:r>
            <a:r>
              <a:rPr lang="en-US" sz="6200" dirty="0"/>
              <a:t>)</a:t>
            </a:r>
            <a:endParaRPr lang="de-DE" sz="6200" dirty="0"/>
          </a:p>
          <a:p>
            <a:pPr lvl="2"/>
            <a:r>
              <a:rPr lang="en-US" sz="6200" dirty="0"/>
              <a:t>No diacritic notation of </a:t>
            </a:r>
            <a:r>
              <a:rPr lang="en-US" sz="6200" dirty="0" smtClean="0"/>
              <a:t>tones</a:t>
            </a:r>
          </a:p>
          <a:p>
            <a:pPr lvl="1"/>
            <a:r>
              <a:rPr lang="en-US" sz="6200" dirty="0"/>
              <a:t>Japanese: ISO 3602 : 1989 (E); </a:t>
            </a:r>
            <a:endParaRPr lang="de-DE" sz="6200" dirty="0"/>
          </a:p>
          <a:p>
            <a:pPr lvl="2"/>
            <a:r>
              <a:rPr lang="en-US" sz="6200" dirty="0"/>
              <a:t>“</a:t>
            </a:r>
            <a:r>
              <a:rPr lang="en-US" sz="6200" dirty="0" err="1"/>
              <a:t>Kunreisiki</a:t>
            </a:r>
            <a:r>
              <a:rPr lang="en-US" sz="6200" dirty="0"/>
              <a:t>” (</a:t>
            </a:r>
            <a:r>
              <a:rPr lang="zh-CN" altLang="de-DE" sz="6200" dirty="0"/>
              <a:t>訓令式</a:t>
            </a:r>
            <a:r>
              <a:rPr lang="en-US" sz="6200" dirty="0"/>
              <a:t>, 1937; rev. ed. 1954)</a:t>
            </a:r>
            <a:endParaRPr lang="de-DE" sz="6200" dirty="0"/>
          </a:p>
          <a:p>
            <a:pPr lvl="2"/>
            <a:r>
              <a:rPr lang="en-US" sz="6200" dirty="0"/>
              <a:t>Refers to transcription of Kana </a:t>
            </a:r>
            <a:r>
              <a:rPr lang="en-US" sz="6200" dirty="0" smtClean="0"/>
              <a:t>only</a:t>
            </a:r>
            <a:endParaRPr lang="de-DE" sz="6200" dirty="0"/>
          </a:p>
          <a:p>
            <a:pPr lvl="2"/>
            <a:r>
              <a:rPr lang="en-US" sz="6200" dirty="0"/>
              <a:t>Word </a:t>
            </a:r>
            <a:r>
              <a:rPr lang="en-US" sz="6200" dirty="0" smtClean="0"/>
              <a:t>division, and</a:t>
            </a:r>
            <a:endParaRPr lang="de-DE" sz="6200" dirty="0"/>
          </a:p>
          <a:p>
            <a:pPr lvl="2"/>
            <a:r>
              <a:rPr lang="en-US" sz="6200" dirty="0"/>
              <a:t>Capitalization follows national practice</a:t>
            </a:r>
            <a:endParaRPr lang="de-DE" sz="6200" dirty="0"/>
          </a:p>
          <a:p>
            <a:pPr lvl="2"/>
            <a:r>
              <a:rPr lang="en-US" sz="6200" dirty="0"/>
              <a:t>Long vowels are represented by vowel + circumflex</a:t>
            </a:r>
            <a:endParaRPr lang="de-DE" sz="6200" dirty="0"/>
          </a:p>
          <a:p>
            <a:pPr lvl="1"/>
            <a:r>
              <a:rPr lang="en-US" sz="6200" dirty="0"/>
              <a:t>Korean: ISO 11941 : 1996 (E)</a:t>
            </a:r>
            <a:endParaRPr lang="de-DE" sz="6200" dirty="0"/>
          </a:p>
          <a:p>
            <a:pPr lvl="2"/>
            <a:r>
              <a:rPr lang="en-US" sz="6200" dirty="0"/>
              <a:t>Applies to Korean (Hangul) characters only</a:t>
            </a:r>
            <a:endParaRPr lang="de-DE" sz="6200" dirty="0"/>
          </a:p>
          <a:p>
            <a:pPr lvl="2"/>
            <a:r>
              <a:rPr lang="en-US" sz="6200" dirty="0"/>
              <a:t>Does not provide means to transcribe Chinese characters or combination of Korean and Chinese characters</a:t>
            </a:r>
            <a:endParaRPr lang="de-DE" sz="6200" dirty="0"/>
          </a:p>
          <a:p>
            <a:pPr lvl="2"/>
            <a:r>
              <a:rPr lang="en-US" sz="6200" dirty="0"/>
              <a:t>2 methods for transcribing </a:t>
            </a:r>
            <a:r>
              <a:rPr lang="en-US" sz="6200" dirty="0" smtClean="0"/>
              <a:t>consonants</a:t>
            </a:r>
            <a:endParaRPr lang="de-DE" sz="6200"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18</a:t>
            </a:fld>
            <a:endParaRPr lang="de-DE"/>
          </a:p>
        </p:txBody>
      </p:sp>
    </p:spTree>
    <p:extLst>
      <p:ext uri="{BB962C8B-B14F-4D97-AF65-F5344CB8AC3E}">
        <p14:creationId xmlns:p14="http://schemas.microsoft.com/office/powerpoint/2010/main" val="28331485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SUDOC: example</a:t>
            </a:r>
            <a:endParaRPr lang="de-DE"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19</a:t>
            </a:fld>
            <a:endParaRPr lang="de-DE"/>
          </a:p>
        </p:txBody>
      </p:sp>
      <p:pic>
        <p:nvPicPr>
          <p:cNvPr id="6" name="Content Placeholder 5"/>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219200" y="1428521"/>
            <a:ext cx="7467600" cy="3238958"/>
          </a:xfrm>
          <a:prstGeom prst="rect">
            <a:avLst/>
          </a:prstGeom>
          <a:ln w="12700">
            <a:solidFill>
              <a:schemeClr val="tx1"/>
            </a:solidFill>
          </a:ln>
          <a:effectLst>
            <a:outerShdw blurRad="50800" dist="38100" dir="8100000" algn="tr" rotWithShape="0">
              <a:prstClr val="black">
                <a:alpha val="40000"/>
              </a:prstClr>
            </a:outerShdw>
          </a:effectLst>
        </p:spPr>
      </p:pic>
      <p:sp>
        <p:nvSpPr>
          <p:cNvPr id="3" name="Rectangle 2"/>
          <p:cNvSpPr/>
          <p:nvPr/>
        </p:nvSpPr>
        <p:spPr>
          <a:xfrm>
            <a:off x="2987824" y="3212976"/>
            <a:ext cx="3024336" cy="432048"/>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28521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Library</a:t>
            </a:r>
            <a:endParaRPr lang="de-DE" dirty="0"/>
          </a:p>
        </p:txBody>
      </p:sp>
      <p:sp>
        <p:nvSpPr>
          <p:cNvPr id="3" name="Content Placeholder 2"/>
          <p:cNvSpPr>
            <a:spLocks noGrp="1"/>
          </p:cNvSpPr>
          <p:nvPr>
            <p:ph idx="1"/>
          </p:nvPr>
        </p:nvSpPr>
        <p:spPr>
          <a:xfrm>
            <a:off x="1259632" y="1052736"/>
            <a:ext cx="7467600" cy="4419600"/>
          </a:xfrm>
        </p:spPr>
        <p:txBody>
          <a:bodyPr/>
          <a:lstStyle/>
          <a:p>
            <a:r>
              <a:rPr lang="en-US" sz="3600" dirty="0"/>
              <a:t>A library is an institution where </a:t>
            </a:r>
            <a:r>
              <a:rPr lang="en-US" sz="3600" u="sng" dirty="0"/>
              <a:t>published</a:t>
            </a:r>
            <a:r>
              <a:rPr lang="en-US" sz="3600" dirty="0"/>
              <a:t> information is collected, organized, and made available to the reader according to archival, economic and synoptic aspects. </a:t>
            </a:r>
            <a:endParaRPr lang="en-US" sz="3600" dirty="0" smtClean="0"/>
          </a:p>
          <a:p>
            <a:pPr marL="0" indent="0">
              <a:buNone/>
            </a:pPr>
            <a:r>
              <a:rPr lang="en-US" sz="3600" dirty="0"/>
              <a:t> </a:t>
            </a:r>
            <a:r>
              <a:rPr lang="en-US" sz="3600" dirty="0" smtClean="0"/>
              <a:t>  (</a:t>
            </a:r>
            <a:r>
              <a:rPr lang="en-US" sz="3600" dirty="0" err="1"/>
              <a:t>Ewert</a:t>
            </a:r>
            <a:r>
              <a:rPr lang="en-US" sz="3600" dirty="0"/>
              <a:t> &amp; </a:t>
            </a:r>
            <a:r>
              <a:rPr lang="en-US" sz="3600" dirty="0" err="1"/>
              <a:t>Umstätter</a:t>
            </a:r>
            <a:r>
              <a:rPr lang="en-US" sz="3600" dirty="0"/>
              <a:t>: </a:t>
            </a:r>
            <a:r>
              <a:rPr lang="en-US" sz="3600" dirty="0" err="1" smtClean="0"/>
              <a:t>Lehrbuch</a:t>
            </a:r>
            <a:r>
              <a:rPr lang="en-US" sz="3600" dirty="0"/>
              <a:t>)</a:t>
            </a:r>
            <a:endParaRPr lang="de-DE" sz="3600" dirty="0"/>
          </a:p>
          <a:p>
            <a:endParaRPr lang="de-DE"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2</a:t>
            </a:fld>
            <a:endParaRPr lang="de-DE"/>
          </a:p>
        </p:txBody>
      </p:sp>
    </p:spTree>
    <p:extLst>
      <p:ext uri="{BB962C8B-B14F-4D97-AF65-F5344CB8AC3E}">
        <p14:creationId xmlns:p14="http://schemas.microsoft.com/office/powerpoint/2010/main" val="15335178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SUDOC: linking</a:t>
            </a:r>
            <a:endParaRPr lang="de-DE"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20</a:t>
            </a:fld>
            <a:endParaRPr lang="de-DE"/>
          </a:p>
        </p:txBody>
      </p:sp>
      <p:pic>
        <p:nvPicPr>
          <p:cNvPr id="6" name="Content Placeholder 5"/>
          <p:cNvPicPr>
            <a:picLocks noGrp="1"/>
          </p:cNvPicPr>
          <p:nvPr>
            <p:ph idx="1"/>
          </p:nvPr>
        </p:nvPicPr>
        <p:blipFill rotWithShape="1">
          <a:blip r:embed="rId2">
            <a:extLst>
              <a:ext uri="{28A0092B-C50C-407E-A947-70E740481C1C}">
                <a14:useLocalDpi xmlns:a14="http://schemas.microsoft.com/office/drawing/2010/main" val="0"/>
              </a:ext>
            </a:extLst>
          </a:blip>
          <a:srcRect l="17577" r="3721"/>
          <a:stretch/>
        </p:blipFill>
        <p:spPr>
          <a:xfrm>
            <a:off x="1219200" y="877769"/>
            <a:ext cx="7467600" cy="4340461"/>
          </a:xfrm>
          <a:prstGeom prst="rect">
            <a:avLst/>
          </a:prstGeom>
          <a:solidFill>
            <a:srgbClr val="FFFFFF">
              <a:shade val="85000"/>
            </a:srgbClr>
          </a:solidFill>
          <a:ln w="12700" cap="sq">
            <a:solidFill>
              <a:schemeClr val="tx1"/>
            </a:solidFill>
            <a:miter lim="800000"/>
          </a:ln>
          <a:effectLst>
            <a:outerShdw blurRad="50800" dist="38100" dir="8100000" algn="tr" rotWithShape="0">
              <a:prstClr val="black">
                <a:alpha val="40000"/>
              </a:prstClr>
            </a:outerShdw>
          </a:effectLst>
          <a:scene3d>
            <a:camera prst="orthographicFront"/>
            <a:lightRig rig="twoPt" dir="t">
              <a:rot lat="0" lon="0" rev="7200000"/>
            </a:lightRig>
          </a:scene3d>
          <a:sp3d>
            <a:bevelT w="25400" h="19050"/>
            <a:contourClr>
              <a:srgbClr val="FFFFFF"/>
            </a:contourClr>
          </a:sp3d>
        </p:spPr>
      </p:pic>
      <p:sp>
        <p:nvSpPr>
          <p:cNvPr id="7" name="Rectangle 6"/>
          <p:cNvSpPr/>
          <p:nvPr/>
        </p:nvSpPr>
        <p:spPr>
          <a:xfrm>
            <a:off x="1835696" y="3140968"/>
            <a:ext cx="3960440" cy="720080"/>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539512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SWB: CJK</a:t>
            </a:r>
            <a:endParaRPr lang="de-DE" dirty="0"/>
          </a:p>
        </p:txBody>
      </p:sp>
      <p:sp>
        <p:nvSpPr>
          <p:cNvPr id="3" name="Content Placeholder 2"/>
          <p:cNvSpPr>
            <a:spLocks noGrp="1"/>
          </p:cNvSpPr>
          <p:nvPr>
            <p:ph idx="1"/>
          </p:nvPr>
        </p:nvSpPr>
        <p:spPr>
          <a:xfrm>
            <a:off x="1115616" y="476672"/>
            <a:ext cx="7467600" cy="4968552"/>
          </a:xfrm>
        </p:spPr>
        <p:txBody>
          <a:bodyPr>
            <a:normAutofit fontScale="92500" lnSpcReduction="10000"/>
          </a:bodyPr>
          <a:lstStyle/>
          <a:p>
            <a:pPr lvl="0"/>
            <a:r>
              <a:rPr lang="en-US" sz="3200" dirty="0"/>
              <a:t>German </a:t>
            </a:r>
            <a:r>
              <a:rPr lang="en-US" sz="3500" dirty="0"/>
              <a:t>catalogues</a:t>
            </a:r>
            <a:r>
              <a:rPr lang="en-US" sz="3200" dirty="0"/>
              <a:t>:</a:t>
            </a:r>
            <a:endParaRPr lang="de-DE" sz="3200" dirty="0"/>
          </a:p>
          <a:p>
            <a:pPr lvl="1"/>
            <a:r>
              <a:rPr lang="en-US" sz="2200" dirty="0"/>
              <a:t>Chinese: </a:t>
            </a:r>
            <a:r>
              <a:rPr lang="en-US" sz="2200" dirty="0" err="1"/>
              <a:t>Hanyu</a:t>
            </a:r>
            <a:r>
              <a:rPr lang="en-US" sz="2200" dirty="0"/>
              <a:t> Pinyin</a:t>
            </a:r>
            <a:endParaRPr lang="de-DE" sz="2200" dirty="0"/>
          </a:p>
          <a:p>
            <a:pPr lvl="2"/>
            <a:r>
              <a:rPr lang="en-US" sz="2200" dirty="0"/>
              <a:t>Word aggregation only in name authority records (PND); everything else: one character = one word</a:t>
            </a:r>
            <a:endParaRPr lang="de-DE" sz="2200" dirty="0"/>
          </a:p>
          <a:p>
            <a:pPr lvl="2"/>
            <a:r>
              <a:rPr lang="en-US" sz="2200" dirty="0"/>
              <a:t>No diacritic notation of tones</a:t>
            </a:r>
            <a:endParaRPr lang="de-DE" sz="2200" dirty="0"/>
          </a:p>
          <a:p>
            <a:pPr lvl="2"/>
            <a:r>
              <a:rPr lang="en-US" sz="2200" dirty="0" smtClean="0"/>
              <a:t>PICA: Automated </a:t>
            </a:r>
            <a:r>
              <a:rPr lang="en-US" sz="2200" dirty="0"/>
              <a:t>transcription of Chinese characters </a:t>
            </a:r>
            <a:r>
              <a:rPr lang="en-US" sz="2200" dirty="0" smtClean="0"/>
              <a:t>available; </a:t>
            </a:r>
            <a:r>
              <a:rPr lang="en-US" sz="2200" dirty="0"/>
              <a:t>so far with diacritics only; gives variants of transcription</a:t>
            </a:r>
            <a:endParaRPr lang="de-DE" sz="2200" dirty="0"/>
          </a:p>
          <a:p>
            <a:pPr lvl="1"/>
            <a:r>
              <a:rPr lang="en-US" sz="2200" dirty="0" smtClean="0"/>
              <a:t>Japanese</a:t>
            </a:r>
            <a:r>
              <a:rPr lang="en-US" sz="2200" dirty="0"/>
              <a:t>: </a:t>
            </a:r>
            <a:endParaRPr lang="de-DE" sz="2200" dirty="0"/>
          </a:p>
          <a:p>
            <a:pPr lvl="2"/>
            <a:r>
              <a:rPr lang="en-US" sz="2200" dirty="0"/>
              <a:t>Modified Hepburn with macron</a:t>
            </a:r>
            <a:endParaRPr lang="de-DE" sz="2200" dirty="0"/>
          </a:p>
          <a:p>
            <a:pPr lvl="2"/>
            <a:r>
              <a:rPr lang="en-US" sz="2200" dirty="0"/>
              <a:t>Word aggregation according to NACSIS usage</a:t>
            </a:r>
            <a:endParaRPr lang="de-DE" sz="2200" dirty="0"/>
          </a:p>
          <a:p>
            <a:pPr lvl="2"/>
            <a:r>
              <a:rPr lang="en-US" sz="2200" dirty="0"/>
              <a:t>Use of variant characters according to NACSIS</a:t>
            </a:r>
            <a:endParaRPr lang="de-DE" sz="2200" dirty="0"/>
          </a:p>
          <a:p>
            <a:pPr lvl="1"/>
            <a:r>
              <a:rPr lang="en-US" sz="2200" dirty="0"/>
              <a:t>Korean: until automated system “Korea 1959” will be available: McCune-Reischauer</a:t>
            </a:r>
            <a:endParaRPr lang="de-DE" sz="2200" dirty="0"/>
          </a:p>
          <a:p>
            <a:pPr lvl="2"/>
            <a:endParaRPr lang="de-DE" sz="2000"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21</a:t>
            </a:fld>
            <a:endParaRPr lang="de-DE"/>
          </a:p>
        </p:txBody>
      </p:sp>
    </p:spTree>
    <p:extLst>
      <p:ext uri="{BB962C8B-B14F-4D97-AF65-F5344CB8AC3E}">
        <p14:creationId xmlns:p14="http://schemas.microsoft.com/office/powerpoint/2010/main" val="37933642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SWB: example 1</a:t>
            </a:r>
            <a:endParaRPr lang="de-DE"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22</a:t>
            </a:fld>
            <a:endParaRPr lang="de-DE"/>
          </a:p>
        </p:txBody>
      </p:sp>
      <p:pic>
        <p:nvPicPr>
          <p:cNvPr id="6" name="Content Placeholder 5"/>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219200" y="1309234"/>
            <a:ext cx="7467600" cy="3477531"/>
          </a:xfrm>
          <a:prstGeom prst="rect">
            <a:avLst/>
          </a:prstGeom>
          <a:ln w="12700">
            <a:solidFill>
              <a:schemeClr val="tx1"/>
            </a:solidFill>
          </a:ln>
          <a:effectLst>
            <a:outerShdw blurRad="50800" dist="38100" dir="8100000" algn="tr" rotWithShape="0">
              <a:prstClr val="black">
                <a:alpha val="40000"/>
              </a:prstClr>
            </a:outerShdw>
          </a:effectLst>
        </p:spPr>
      </p:pic>
    </p:spTree>
    <p:extLst>
      <p:ext uri="{BB962C8B-B14F-4D97-AF65-F5344CB8AC3E}">
        <p14:creationId xmlns:p14="http://schemas.microsoft.com/office/powerpoint/2010/main" val="39021281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SWB: example 2</a:t>
            </a:r>
            <a:endParaRPr lang="de-DE"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23</a:t>
            </a:fld>
            <a:endParaRPr lang="de-DE"/>
          </a:p>
        </p:txBody>
      </p:sp>
      <p:pic>
        <p:nvPicPr>
          <p:cNvPr id="6" name="Content Placeholder 5"/>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219200" y="1300205"/>
            <a:ext cx="7467600" cy="3495590"/>
          </a:xfrm>
          <a:prstGeom prst="rect">
            <a:avLst/>
          </a:prstGeom>
          <a:ln w="12700">
            <a:solidFill>
              <a:schemeClr val="tx1"/>
            </a:solidFill>
          </a:ln>
          <a:effectLst>
            <a:outerShdw blurRad="50800" dist="38100" dir="8100000" algn="tr" rotWithShape="0">
              <a:prstClr val="black">
                <a:alpha val="40000"/>
              </a:prstClr>
            </a:outerShdw>
          </a:effectLst>
        </p:spPr>
      </p:pic>
    </p:spTree>
    <p:extLst>
      <p:ext uri="{BB962C8B-B14F-4D97-AF65-F5344CB8AC3E}">
        <p14:creationId xmlns:p14="http://schemas.microsoft.com/office/powerpoint/2010/main" val="34087082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SWB: linking</a:t>
            </a:r>
            <a:endParaRPr lang="de-DE"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dirty="0"/>
          </a:p>
        </p:txBody>
      </p:sp>
      <p:sp>
        <p:nvSpPr>
          <p:cNvPr id="5" name="Slide Number Placeholder 4"/>
          <p:cNvSpPr>
            <a:spLocks noGrp="1"/>
          </p:cNvSpPr>
          <p:nvPr>
            <p:ph type="sldNum" sz="quarter" idx="11"/>
          </p:nvPr>
        </p:nvSpPr>
        <p:spPr/>
        <p:txBody>
          <a:bodyPr/>
          <a:lstStyle/>
          <a:p>
            <a:fld id="{438D176D-4066-48ED-B9BD-9C18373CBF8C}" type="slidenum">
              <a:rPr lang="de-DE" smtClean="0"/>
              <a:t>24</a:t>
            </a:fld>
            <a:endParaRPr lang="de-DE"/>
          </a:p>
        </p:txBody>
      </p:sp>
      <p:pic>
        <p:nvPicPr>
          <p:cNvPr id="6"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259632" y="1196752"/>
            <a:ext cx="5761671" cy="3902340"/>
          </a:xfrm>
          <a:prstGeom prst="rect">
            <a:avLst/>
          </a:prstGeom>
          <a:solidFill>
            <a:schemeClr val="bg1"/>
          </a:solidFill>
          <a:ln w="12700">
            <a:solidFill>
              <a:schemeClr val="tx1"/>
            </a:solidFill>
            <a:miter lim="800000"/>
            <a:headEnd/>
            <a:tailEnd/>
          </a:ln>
          <a:effectLst>
            <a:outerShdw blurRad="50800" dist="38100" dir="8100000" algn="tr" rotWithShape="0">
              <a:prstClr val="black">
                <a:alpha val="40000"/>
              </a:prstClr>
            </a:outerShdw>
          </a:effectLst>
        </p:spPr>
      </p:pic>
      <p:sp>
        <p:nvSpPr>
          <p:cNvPr id="8" name="Rectangle 7"/>
          <p:cNvSpPr/>
          <p:nvPr/>
        </p:nvSpPr>
        <p:spPr>
          <a:xfrm>
            <a:off x="1115616" y="2132856"/>
            <a:ext cx="2736304" cy="1296144"/>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669063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Character search</a:t>
            </a:r>
            <a:endParaRPr lang="de-DE" dirty="0"/>
          </a:p>
        </p:txBody>
      </p:sp>
      <p:sp>
        <p:nvSpPr>
          <p:cNvPr id="3" name="Content Placeholder 2"/>
          <p:cNvSpPr>
            <a:spLocks noGrp="1"/>
          </p:cNvSpPr>
          <p:nvPr>
            <p:ph idx="1"/>
          </p:nvPr>
        </p:nvSpPr>
        <p:spPr>
          <a:xfrm>
            <a:off x="1219200" y="332656"/>
            <a:ext cx="7467600" cy="4925144"/>
          </a:xfrm>
        </p:spPr>
        <p:txBody>
          <a:bodyPr>
            <a:normAutofit lnSpcReduction="10000"/>
          </a:bodyPr>
          <a:lstStyle/>
          <a:p>
            <a:pPr lvl="0"/>
            <a:r>
              <a:rPr lang="en-US" sz="3200" dirty="0" err="1"/>
              <a:t>WorldCat</a:t>
            </a:r>
            <a:r>
              <a:rPr lang="en-US" sz="3200" dirty="0"/>
              <a:t>:</a:t>
            </a:r>
            <a:endParaRPr lang="de-DE" sz="3200" dirty="0"/>
          </a:p>
          <a:p>
            <a:pPr lvl="1"/>
            <a:r>
              <a:rPr lang="en-US" sz="2000" dirty="0"/>
              <a:t>Character search is possible</a:t>
            </a:r>
            <a:endParaRPr lang="de-DE" sz="2000" dirty="0"/>
          </a:p>
          <a:p>
            <a:pPr lvl="1"/>
            <a:r>
              <a:rPr lang="en-US" sz="2000" dirty="0"/>
              <a:t>Mapping for CJK characters is fully implemented</a:t>
            </a:r>
            <a:endParaRPr lang="de-DE" sz="2000" dirty="0"/>
          </a:p>
          <a:p>
            <a:pPr lvl="0"/>
            <a:r>
              <a:rPr lang="en-US" sz="3200" dirty="0"/>
              <a:t>SUDOC:</a:t>
            </a:r>
            <a:endParaRPr lang="de-DE" sz="3200" dirty="0"/>
          </a:p>
          <a:p>
            <a:pPr lvl="1"/>
            <a:r>
              <a:rPr lang="en-US" sz="2000" dirty="0"/>
              <a:t>Character search is possible</a:t>
            </a:r>
            <a:endParaRPr lang="de-DE" sz="2000" dirty="0"/>
          </a:p>
          <a:p>
            <a:pPr lvl="1"/>
            <a:r>
              <a:rPr lang="en-US" sz="2000" dirty="0"/>
              <a:t>Mapping of CJK characters is implemented (?)</a:t>
            </a:r>
            <a:endParaRPr lang="de-DE" sz="2000" dirty="0"/>
          </a:p>
          <a:p>
            <a:pPr lvl="0"/>
            <a:r>
              <a:rPr lang="en-US" sz="3200" dirty="0"/>
              <a:t>German catalogues:</a:t>
            </a:r>
            <a:endParaRPr lang="de-DE" sz="3200" dirty="0"/>
          </a:p>
          <a:p>
            <a:pPr lvl="1"/>
            <a:r>
              <a:rPr lang="en-US" sz="2000" dirty="0"/>
              <a:t>Character search is possible, BUT:</a:t>
            </a:r>
            <a:endParaRPr lang="de-DE" sz="2000" dirty="0"/>
          </a:p>
          <a:p>
            <a:pPr lvl="2"/>
            <a:r>
              <a:rPr lang="en-US" sz="2000" dirty="0"/>
              <a:t>Mapping of CJK characters still to be implemented </a:t>
            </a:r>
            <a:r>
              <a:rPr lang="en-US" sz="2000" dirty="0" smtClean="0"/>
              <a:t>by </a:t>
            </a:r>
            <a:r>
              <a:rPr lang="en-US" sz="2000" dirty="0"/>
              <a:t>the various “</a:t>
            </a:r>
            <a:r>
              <a:rPr lang="en-US" sz="2000" dirty="0" err="1"/>
              <a:t>Verbünde</a:t>
            </a:r>
            <a:r>
              <a:rPr lang="en-US" sz="2000" dirty="0"/>
              <a:t>” (exception: local system HEIDI) </a:t>
            </a:r>
            <a:endParaRPr lang="de-DE" sz="2000" dirty="0"/>
          </a:p>
          <a:p>
            <a:pPr lvl="2"/>
            <a:r>
              <a:rPr lang="en-US" sz="2000" dirty="0"/>
              <a:t>Till end </a:t>
            </a:r>
            <a:r>
              <a:rPr lang="en-US" sz="2000" dirty="0" smtClean="0"/>
              <a:t>2012</a:t>
            </a:r>
            <a:r>
              <a:rPr lang="en-US" sz="2000" dirty="0"/>
              <a:t>: implementation of Unicode in ZDB, </a:t>
            </a:r>
            <a:r>
              <a:rPr lang="en-US" sz="2000" dirty="0" smtClean="0"/>
              <a:t>GND</a:t>
            </a:r>
          </a:p>
          <a:p>
            <a:pPr lvl="2"/>
            <a:r>
              <a:rPr lang="en-US" sz="2000" dirty="0"/>
              <a:t>Choice of type of characters according to item (“</a:t>
            </a:r>
            <a:r>
              <a:rPr lang="en-US" sz="2000" dirty="0" err="1"/>
              <a:t>vorlagegemäß</a:t>
            </a:r>
            <a:r>
              <a:rPr lang="en-US" sz="2000" dirty="0"/>
              <a:t>”)</a:t>
            </a:r>
          </a:p>
          <a:p>
            <a:pPr lvl="2"/>
            <a:endParaRPr lang="de-DE" sz="2000" dirty="0"/>
          </a:p>
          <a:p>
            <a:endParaRPr lang="de-DE"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25</a:t>
            </a:fld>
            <a:endParaRPr lang="de-DE"/>
          </a:p>
        </p:txBody>
      </p:sp>
    </p:spTree>
    <p:extLst>
      <p:ext uri="{BB962C8B-B14F-4D97-AF65-F5344CB8AC3E}">
        <p14:creationId xmlns:p14="http://schemas.microsoft.com/office/powerpoint/2010/main" val="15172473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373216"/>
            <a:ext cx="7239000" cy="1143000"/>
          </a:xfrm>
        </p:spPr>
        <p:txBody>
          <a:bodyPr/>
          <a:lstStyle/>
          <a:p>
            <a:r>
              <a:rPr lang="de-DE" dirty="0" smtClean="0"/>
              <a:t>Comparison table</a:t>
            </a:r>
            <a:endParaRPr lang="de-DE"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28436331"/>
              </p:ext>
            </p:extLst>
          </p:nvPr>
        </p:nvGraphicFramePr>
        <p:xfrm>
          <a:off x="683569" y="908720"/>
          <a:ext cx="8208912" cy="4464495"/>
        </p:xfrm>
        <a:graphic>
          <a:graphicData uri="http://schemas.openxmlformats.org/drawingml/2006/table">
            <a:tbl>
              <a:tblPr firstRow="1" firstCol="1" bandRow="1"/>
              <a:tblGrid>
                <a:gridCol w="639091"/>
                <a:gridCol w="1645613"/>
                <a:gridCol w="1727459"/>
                <a:gridCol w="1398916"/>
                <a:gridCol w="1152220"/>
                <a:gridCol w="1645613"/>
              </a:tblGrid>
              <a:tr h="357159">
                <a:tc>
                  <a:txBody>
                    <a:bodyPr/>
                    <a:lstStyle/>
                    <a:p>
                      <a:pPr>
                        <a:lnSpc>
                          <a:spcPct val="115000"/>
                        </a:lnSpc>
                        <a:spcAft>
                          <a:spcPts val="0"/>
                        </a:spcAft>
                      </a:pPr>
                      <a:r>
                        <a:rPr lang="en-US" sz="900" dirty="0">
                          <a:effectLst/>
                          <a:latin typeface="Calibri"/>
                          <a:ea typeface="SimSun"/>
                          <a:cs typeface="Times New Roman"/>
                        </a:rPr>
                        <a:t> </a:t>
                      </a:r>
                      <a:endParaRPr lang="de-DE" sz="900" dirty="0">
                        <a:effectLst/>
                        <a:latin typeface="Calibri"/>
                        <a:ea typeface="SimSun"/>
                        <a:cs typeface="Times New Roman"/>
                      </a:endParaRP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0"/>
                        </a:spcAft>
                      </a:pPr>
                      <a:r>
                        <a:rPr lang="de-DE" sz="900">
                          <a:effectLst/>
                          <a:latin typeface="Calibri"/>
                          <a:ea typeface="SimSun"/>
                          <a:cs typeface="Times New Roman"/>
                        </a:rPr>
                        <a:t>Word aggregation: authorities</a:t>
                      </a: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0"/>
                        </a:spcAft>
                      </a:pPr>
                      <a:r>
                        <a:rPr lang="de-DE" sz="900" dirty="0">
                          <a:effectLst/>
                          <a:latin typeface="Calibri"/>
                          <a:ea typeface="SimSun"/>
                          <a:cs typeface="Times New Roman"/>
                        </a:rPr>
                        <a:t>Word aggregation:</a:t>
                      </a:r>
                    </a:p>
                    <a:p>
                      <a:pPr>
                        <a:lnSpc>
                          <a:spcPct val="115000"/>
                        </a:lnSpc>
                        <a:spcAft>
                          <a:spcPts val="0"/>
                        </a:spcAft>
                      </a:pPr>
                      <a:r>
                        <a:rPr lang="de-DE" sz="900" dirty="0">
                          <a:effectLst/>
                          <a:latin typeface="Calibri"/>
                          <a:ea typeface="SimSun"/>
                          <a:cs typeface="Times New Roman"/>
                        </a:rPr>
                        <a:t>title</a:t>
                      </a: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0"/>
                        </a:spcAft>
                      </a:pPr>
                      <a:r>
                        <a:rPr lang="de-DE" sz="900">
                          <a:effectLst/>
                          <a:latin typeface="Calibri"/>
                          <a:ea typeface="SimSun"/>
                          <a:cs typeface="Times New Roman"/>
                        </a:rPr>
                        <a:t>CJK-mapping</a:t>
                      </a: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0"/>
                        </a:spcAft>
                      </a:pPr>
                      <a:r>
                        <a:rPr lang="de-DE" sz="900">
                          <a:effectLst/>
                          <a:latin typeface="Calibri"/>
                          <a:ea typeface="SimSun"/>
                          <a:cs typeface="Times New Roman"/>
                        </a:rPr>
                        <a:t>First-names-only</a:t>
                      </a:r>
                    </a:p>
                    <a:p>
                      <a:pPr>
                        <a:lnSpc>
                          <a:spcPct val="115000"/>
                        </a:lnSpc>
                        <a:spcAft>
                          <a:spcPts val="0"/>
                        </a:spcAft>
                      </a:pPr>
                      <a:r>
                        <a:rPr lang="de-DE" sz="900">
                          <a:effectLst/>
                          <a:latin typeface="Calibri"/>
                          <a:ea typeface="SimSun"/>
                          <a:cs typeface="Times New Roman"/>
                        </a:rPr>
                        <a:t>search</a:t>
                      </a: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0"/>
                        </a:spcAft>
                      </a:pPr>
                      <a:r>
                        <a:rPr lang="de-DE" sz="900" dirty="0">
                          <a:effectLst/>
                          <a:latin typeface="Calibri"/>
                          <a:ea typeface="SimSun"/>
                          <a:cs typeface="Times New Roman"/>
                        </a:rPr>
                        <a:t>Authorities:</a:t>
                      </a: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1071478">
                <a:tc>
                  <a:txBody>
                    <a:bodyPr/>
                    <a:lstStyle/>
                    <a:p>
                      <a:pPr>
                        <a:lnSpc>
                          <a:spcPct val="115000"/>
                        </a:lnSpc>
                        <a:spcAft>
                          <a:spcPts val="0"/>
                        </a:spcAft>
                      </a:pPr>
                      <a:r>
                        <a:rPr lang="de-DE" sz="900" dirty="0">
                          <a:effectLst/>
                          <a:latin typeface="Calibri"/>
                          <a:ea typeface="SimSun"/>
                          <a:cs typeface="Times New Roman"/>
                        </a:rPr>
                        <a:t>WorldCat</a:t>
                      </a: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en-US" sz="900">
                          <a:effectLst/>
                          <a:latin typeface="Calibri"/>
                          <a:ea typeface="SimSun"/>
                          <a:cs typeface="Times New Roman"/>
                        </a:rPr>
                        <a:t>Person:</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Mao, Zedong </a:t>
                      </a:r>
                      <a:r>
                        <a:rPr lang="zh-CN" sz="900">
                          <a:effectLst/>
                          <a:latin typeface="Calibri"/>
                          <a:ea typeface="SimSun"/>
                          <a:cs typeface="Times New Roman"/>
                        </a:rPr>
                        <a:t>毛澤東</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Corporate body, place name, etc.:</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Tian’anmen Guangchang </a:t>
                      </a:r>
                      <a:r>
                        <a:rPr lang="zh-CN" sz="900">
                          <a:effectLst/>
                          <a:latin typeface="Calibri"/>
                          <a:ea typeface="SimSun"/>
                          <a:cs typeface="Times New Roman"/>
                        </a:rPr>
                        <a:t>天安門廣場</a:t>
                      </a:r>
                      <a:endParaRPr lang="de-DE" sz="900">
                        <a:effectLst/>
                        <a:latin typeface="Calibri"/>
                        <a:ea typeface="SimSun"/>
                        <a:cs typeface="Times New Roman"/>
                      </a:endParaRP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effectLst/>
                          <a:latin typeface="Calibri"/>
                          <a:ea typeface="SimSun"/>
                          <a:cs typeface="Times New Roman"/>
                        </a:rPr>
                        <a:t>Person:</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Li Hongzhang zhuan </a:t>
                      </a:r>
                      <a:r>
                        <a:rPr lang="zh-CN" sz="900">
                          <a:effectLst/>
                          <a:latin typeface="Calibri"/>
                          <a:ea typeface="SimSun"/>
                          <a:cs typeface="Times New Roman"/>
                        </a:rPr>
                        <a:t>李鴻章傳</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Corporate body, place name, etc.:</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Beijing Shi jie gang ming cheng lu </a:t>
                      </a:r>
                      <a:r>
                        <a:rPr lang="zh-CN" sz="900">
                          <a:effectLst/>
                          <a:latin typeface="Calibri"/>
                          <a:ea typeface="SimSun"/>
                          <a:cs typeface="Times New Roman"/>
                        </a:rPr>
                        <a:t>北京市街港名稱錄</a:t>
                      </a:r>
                      <a:endParaRPr lang="de-DE" sz="900">
                        <a:effectLst/>
                        <a:latin typeface="Calibri"/>
                        <a:ea typeface="SimSun"/>
                        <a:cs typeface="Times New Roman"/>
                      </a:endParaRP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dirty="0">
                          <a:effectLst/>
                          <a:latin typeface="Calibri"/>
                          <a:ea typeface="SimSun"/>
                          <a:cs typeface="Times New Roman"/>
                        </a:rPr>
                        <a:t>Example:</a:t>
                      </a:r>
                      <a:endParaRPr lang="de-DE" sz="900" dirty="0">
                        <a:effectLst/>
                        <a:latin typeface="Calibri"/>
                        <a:ea typeface="SimSun"/>
                        <a:cs typeface="Times New Roman"/>
                      </a:endParaRPr>
                    </a:p>
                    <a:p>
                      <a:pPr>
                        <a:lnSpc>
                          <a:spcPct val="115000"/>
                        </a:lnSpc>
                        <a:spcAft>
                          <a:spcPts val="0"/>
                        </a:spcAft>
                      </a:pPr>
                      <a:r>
                        <a:rPr lang="zh-CN" sz="900" dirty="0">
                          <a:effectLst/>
                          <a:latin typeface="Calibri"/>
                          <a:ea typeface="SimSun"/>
                          <a:cs typeface="Times New Roman"/>
                        </a:rPr>
                        <a:t>关汉</a:t>
                      </a:r>
                      <a:r>
                        <a:rPr lang="zh-CN" sz="900" dirty="0">
                          <a:effectLst/>
                          <a:latin typeface="Calibri"/>
                          <a:ea typeface="SimSun"/>
                          <a:cs typeface="SimSun"/>
                        </a:rPr>
                        <a:t>卿</a:t>
                      </a:r>
                      <a:r>
                        <a:rPr lang="de-DE" sz="900" dirty="0">
                          <a:effectLst/>
                          <a:latin typeface="Calibri"/>
                          <a:ea typeface="SimSun"/>
                          <a:cs typeface="Calibri"/>
                        </a:rPr>
                        <a:t> - </a:t>
                      </a:r>
                      <a:r>
                        <a:rPr lang="zh-CN" sz="900" dirty="0">
                          <a:effectLst/>
                          <a:latin typeface="Calibri"/>
                          <a:ea typeface="SimSun"/>
                          <a:cs typeface="Times New Roman"/>
                        </a:rPr>
                        <a:t>關漢</a:t>
                      </a:r>
                      <a:r>
                        <a:rPr lang="zh-CN" sz="900" dirty="0">
                          <a:effectLst/>
                          <a:latin typeface="Calibri"/>
                          <a:ea typeface="SimSun"/>
                          <a:cs typeface="SimSun"/>
                        </a:rPr>
                        <a:t>卿 </a:t>
                      </a:r>
                      <a:r>
                        <a:rPr lang="de-DE" sz="900" dirty="0">
                          <a:effectLst/>
                          <a:latin typeface="Calibri"/>
                          <a:ea typeface="SimSun"/>
                          <a:cs typeface="Calibri"/>
                        </a:rPr>
                        <a:t>- </a:t>
                      </a:r>
                      <a:endParaRPr lang="de-DE" sz="900" dirty="0">
                        <a:effectLst/>
                        <a:latin typeface="Calibri"/>
                        <a:ea typeface="SimSun"/>
                        <a:cs typeface="Times New Roman"/>
                      </a:endParaRPr>
                    </a:p>
                    <a:p>
                      <a:pPr>
                        <a:lnSpc>
                          <a:spcPct val="115000"/>
                        </a:lnSpc>
                        <a:spcAft>
                          <a:spcPts val="0"/>
                        </a:spcAft>
                      </a:pPr>
                      <a:r>
                        <a:rPr lang="ja-JP" sz="900" dirty="0">
                          <a:effectLst/>
                          <a:latin typeface="Calibri"/>
                          <a:ea typeface="SimSun"/>
                          <a:cs typeface="Times New Roman"/>
                        </a:rPr>
                        <a:t>関漢</a:t>
                      </a:r>
                      <a:r>
                        <a:rPr lang="ja-JP" sz="900" dirty="0">
                          <a:effectLst/>
                          <a:latin typeface="Calibri"/>
                          <a:ea typeface="SimSun"/>
                          <a:cs typeface="SimSun"/>
                        </a:rPr>
                        <a:t>卿</a:t>
                      </a:r>
                      <a:endParaRPr lang="de-DE" sz="900" dirty="0">
                        <a:effectLst/>
                        <a:latin typeface="Calibri"/>
                        <a:ea typeface="SimSun"/>
                        <a:cs typeface="Times New Roman"/>
                      </a:endParaRPr>
                    </a:p>
                    <a:p>
                      <a:pPr>
                        <a:lnSpc>
                          <a:spcPct val="115000"/>
                        </a:lnSpc>
                        <a:spcAft>
                          <a:spcPts val="0"/>
                        </a:spcAft>
                      </a:pPr>
                      <a:r>
                        <a:rPr lang="en-US" sz="900" dirty="0">
                          <a:effectLst/>
                          <a:latin typeface="Calibri"/>
                          <a:ea typeface="SimSun"/>
                          <a:cs typeface="Times New Roman"/>
                        </a:rPr>
                        <a:t>213 hits for every possible combination</a:t>
                      </a:r>
                      <a:endParaRPr lang="de-DE" sz="900" dirty="0">
                        <a:effectLst/>
                        <a:latin typeface="Calibri"/>
                        <a:ea typeface="SimSun"/>
                        <a:cs typeface="Times New Roman"/>
                      </a:endParaRPr>
                    </a:p>
                    <a:p>
                      <a:pPr>
                        <a:lnSpc>
                          <a:spcPct val="115000"/>
                        </a:lnSpc>
                        <a:spcAft>
                          <a:spcPts val="0"/>
                        </a:spcAft>
                      </a:pPr>
                      <a:r>
                        <a:rPr lang="en-US" sz="900" dirty="0">
                          <a:effectLst/>
                          <a:latin typeface="Calibri"/>
                          <a:ea typeface="SimSun"/>
                          <a:cs typeface="Times New Roman"/>
                        </a:rPr>
                        <a:t> </a:t>
                      </a:r>
                      <a:endParaRPr lang="de-DE" sz="900" dirty="0">
                        <a:effectLst/>
                        <a:latin typeface="Calibri"/>
                        <a:ea typeface="SimSun"/>
                        <a:cs typeface="Times New Roman"/>
                      </a:endParaRP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effectLst/>
                          <a:latin typeface="Calibri"/>
                          <a:ea typeface="SimSun"/>
                          <a:cs typeface="Times New Roman"/>
                        </a:rPr>
                        <a:t>possible</a:t>
                      </a:r>
                      <a:endParaRPr lang="de-DE" sz="900">
                        <a:effectLst/>
                        <a:latin typeface="Calibri"/>
                        <a:ea typeface="SimSun"/>
                        <a:cs typeface="Times New Roman"/>
                      </a:endParaRP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effectLst/>
                          <a:latin typeface="Calibri"/>
                          <a:ea typeface="SimSun"/>
                          <a:cs typeface="Times New Roman"/>
                        </a:rPr>
                        <a:t>Names of persons</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Names of organizations</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Events</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Place names</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Titles of books</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 </a:t>
                      </a:r>
                      <a:endParaRPr lang="de-DE" sz="900">
                        <a:effectLst/>
                        <a:latin typeface="Calibri"/>
                        <a:ea typeface="SimSun"/>
                        <a:cs typeface="Times New Roman"/>
                      </a:endParaRP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5799">
                <a:tc>
                  <a:txBody>
                    <a:bodyPr/>
                    <a:lstStyle/>
                    <a:p>
                      <a:pPr>
                        <a:lnSpc>
                          <a:spcPct val="115000"/>
                        </a:lnSpc>
                        <a:spcAft>
                          <a:spcPts val="0"/>
                        </a:spcAft>
                      </a:pPr>
                      <a:r>
                        <a:rPr lang="de-DE" sz="900" dirty="0">
                          <a:effectLst/>
                          <a:latin typeface="Calibri"/>
                          <a:ea typeface="SimSun"/>
                          <a:cs typeface="Times New Roman"/>
                        </a:rPr>
                        <a:t>SUDOC</a:t>
                      </a: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effectLst/>
                          <a:latin typeface="Calibri"/>
                          <a:ea typeface="SimSun"/>
                          <a:cs typeface="Times New Roman"/>
                        </a:rPr>
                        <a:t>Person: </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Guo, Moruo </a:t>
                      </a:r>
                      <a:r>
                        <a:rPr lang="zh-CN" sz="900">
                          <a:effectLst/>
                          <a:latin typeface="Calibri"/>
                          <a:ea typeface="SimSun"/>
                          <a:cs typeface="Times New Roman"/>
                        </a:rPr>
                        <a:t>郭沫若</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Corporate body, place name, etc.:</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Gugong Bowuyuan (Taibei) </a:t>
                      </a:r>
                      <a:r>
                        <a:rPr lang="zh-CN" sz="900">
                          <a:effectLst/>
                          <a:latin typeface="Calibri"/>
                          <a:ea typeface="SimSun"/>
                          <a:cs typeface="Times New Roman"/>
                        </a:rPr>
                        <a:t>故宮博物院</a:t>
                      </a:r>
                      <a:r>
                        <a:rPr lang="en-US" sz="900">
                          <a:effectLst/>
                          <a:latin typeface="Calibri"/>
                          <a:ea typeface="SimSun"/>
                          <a:cs typeface="Times New Roman"/>
                        </a:rPr>
                        <a:t>(</a:t>
                      </a:r>
                      <a:r>
                        <a:rPr lang="zh-CN" sz="900">
                          <a:effectLst/>
                          <a:latin typeface="Calibri"/>
                          <a:ea typeface="SimSun"/>
                          <a:cs typeface="Times New Roman"/>
                        </a:rPr>
                        <a:t>臺北</a:t>
                      </a:r>
                      <a:r>
                        <a:rPr lang="en-US" sz="900">
                          <a:effectLst/>
                          <a:latin typeface="Calibri"/>
                          <a:ea typeface="SimSun"/>
                          <a:cs typeface="Times New Roman"/>
                        </a:rPr>
                        <a:t>)</a:t>
                      </a:r>
                      <a:endParaRPr lang="de-DE" sz="900">
                        <a:effectLst/>
                        <a:latin typeface="Calibri"/>
                        <a:ea typeface="SimSun"/>
                        <a:cs typeface="Times New Roman"/>
                      </a:endParaRP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effectLst/>
                          <a:latin typeface="Calibri"/>
                          <a:ea typeface="SimSun"/>
                          <a:cs typeface="Times New Roman"/>
                        </a:rPr>
                        <a:t>Person:</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Zeng Wenzheng gong jiashu</a:t>
                      </a:r>
                      <a:r>
                        <a:rPr lang="zh-CN" sz="900">
                          <a:effectLst/>
                          <a:latin typeface="Calibri"/>
                          <a:ea typeface="SimSun"/>
                          <a:cs typeface="Times New Roman"/>
                        </a:rPr>
                        <a:t>曾文正公家書</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Corporate body, place name, etc.:</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Shanghai Bowuguan cang Chu zhujian </a:t>
                      </a:r>
                      <a:r>
                        <a:rPr lang="zh-CN" sz="900">
                          <a:effectLst/>
                          <a:latin typeface="Calibri"/>
                          <a:ea typeface="SimSun"/>
                          <a:cs typeface="Times New Roman"/>
                        </a:rPr>
                        <a:t>上海博物館藏楚竹簡</a:t>
                      </a:r>
                      <a:endParaRPr lang="de-DE" sz="900">
                        <a:effectLst/>
                        <a:latin typeface="Calibri"/>
                        <a:ea typeface="SimSun"/>
                        <a:cs typeface="Times New Roman"/>
                      </a:endParaRP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effectLst/>
                          <a:latin typeface="Calibri"/>
                          <a:ea typeface="SimSun"/>
                          <a:cs typeface="Times New Roman"/>
                        </a:rPr>
                        <a:t>Example:</a:t>
                      </a:r>
                      <a:endParaRPr lang="de-DE" sz="900">
                        <a:effectLst/>
                        <a:latin typeface="Calibri"/>
                        <a:ea typeface="SimSun"/>
                        <a:cs typeface="Times New Roman"/>
                      </a:endParaRPr>
                    </a:p>
                    <a:p>
                      <a:pPr>
                        <a:lnSpc>
                          <a:spcPct val="115000"/>
                        </a:lnSpc>
                        <a:spcAft>
                          <a:spcPts val="0"/>
                        </a:spcAft>
                      </a:pPr>
                      <a:r>
                        <a:rPr lang="de-DE" sz="900">
                          <a:effectLst/>
                          <a:latin typeface="SimSun"/>
                          <a:ea typeface="SimSun"/>
                          <a:cs typeface="Times New Roman"/>
                        </a:rPr>
                        <a:t>毛泽</a:t>
                      </a:r>
                      <a:r>
                        <a:rPr lang="de-DE" sz="900">
                          <a:effectLst/>
                          <a:latin typeface="SimSun"/>
                          <a:ea typeface="SimSun"/>
                          <a:cs typeface="SimSun"/>
                        </a:rPr>
                        <a:t>东</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Calibri"/>
                        </a:rPr>
                        <a:t>Without comma: 2 hits; with comma: 475 hits</a:t>
                      </a:r>
                      <a:endParaRPr lang="de-DE" sz="900">
                        <a:effectLst/>
                        <a:latin typeface="Calibri"/>
                        <a:ea typeface="SimSun"/>
                        <a:cs typeface="Times New Roman"/>
                      </a:endParaRPr>
                    </a:p>
                    <a:p>
                      <a:pPr>
                        <a:lnSpc>
                          <a:spcPct val="115000"/>
                        </a:lnSpc>
                        <a:spcAft>
                          <a:spcPts val="0"/>
                        </a:spcAft>
                      </a:pPr>
                      <a:r>
                        <a:rPr lang="zh-CN" sz="900">
                          <a:effectLst/>
                          <a:latin typeface="Calibri"/>
                          <a:ea typeface="SimSun"/>
                          <a:cs typeface="SimSun"/>
                        </a:rPr>
                        <a:t>毛澤東</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Calibri"/>
                        </a:rPr>
                        <a:t>Without comma: 5 hits; with comma: 1 hit</a:t>
                      </a:r>
                      <a:endParaRPr lang="de-DE" sz="900">
                        <a:effectLst/>
                        <a:latin typeface="Calibri"/>
                        <a:ea typeface="SimSun"/>
                        <a:cs typeface="Times New Roman"/>
                      </a:endParaRPr>
                    </a:p>
                    <a:p>
                      <a:pPr>
                        <a:lnSpc>
                          <a:spcPct val="115000"/>
                        </a:lnSpc>
                        <a:spcAft>
                          <a:spcPts val="0"/>
                        </a:spcAft>
                      </a:pPr>
                      <a:r>
                        <a:rPr lang="ja-JP" sz="900">
                          <a:effectLst/>
                          <a:latin typeface="Calibri"/>
                          <a:ea typeface="SimSun"/>
                          <a:cs typeface="Times New Roman"/>
                        </a:rPr>
                        <a:t>毛沢</a:t>
                      </a:r>
                      <a:r>
                        <a:rPr lang="ja-JP" sz="900">
                          <a:effectLst/>
                          <a:latin typeface="Calibri"/>
                          <a:ea typeface="SimSun"/>
                          <a:cs typeface="SimSun"/>
                        </a:rPr>
                        <a:t>東</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Calibri"/>
                        </a:rPr>
                        <a:t>With / without comma: 0 hits</a:t>
                      </a:r>
                      <a:endParaRPr lang="de-DE" sz="900">
                        <a:effectLst/>
                        <a:latin typeface="Calibri"/>
                        <a:ea typeface="SimSun"/>
                        <a:cs typeface="Times New Roman"/>
                      </a:endParaRP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effectLst/>
                          <a:latin typeface="Calibri"/>
                          <a:ea typeface="SimSun"/>
                          <a:cs typeface="Times New Roman"/>
                        </a:rPr>
                        <a:t>possible</a:t>
                      </a:r>
                      <a:endParaRPr lang="de-DE" sz="900">
                        <a:effectLst/>
                        <a:latin typeface="Calibri"/>
                        <a:ea typeface="SimSun"/>
                        <a:cs typeface="Times New Roman"/>
                      </a:endParaRP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effectLst/>
                          <a:latin typeface="Calibri"/>
                          <a:ea typeface="SimSun"/>
                          <a:cs typeface="Times New Roman"/>
                        </a:rPr>
                        <a:t>Corporate bodies</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Uniform titles</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Persons</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Place names</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Marques commerciales</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 </a:t>
                      </a:r>
                      <a:endParaRPr lang="de-DE" sz="900">
                        <a:effectLst/>
                        <a:latin typeface="Calibri"/>
                        <a:ea typeface="SimSun"/>
                        <a:cs typeface="Times New Roman"/>
                      </a:endParaRP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0059">
                <a:tc>
                  <a:txBody>
                    <a:bodyPr/>
                    <a:lstStyle/>
                    <a:p>
                      <a:pPr>
                        <a:lnSpc>
                          <a:spcPct val="115000"/>
                        </a:lnSpc>
                        <a:spcAft>
                          <a:spcPts val="0"/>
                        </a:spcAft>
                      </a:pPr>
                      <a:r>
                        <a:rPr lang="de-DE" sz="900">
                          <a:effectLst/>
                          <a:latin typeface="Calibri"/>
                          <a:ea typeface="SimSun"/>
                          <a:cs typeface="Times New Roman"/>
                        </a:rPr>
                        <a:t>SWB</a:t>
                      </a: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effectLst/>
                          <a:latin typeface="Calibri"/>
                          <a:ea typeface="SimSun"/>
                          <a:cs typeface="Times New Roman"/>
                        </a:rPr>
                        <a:t>Person: </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Jian, Bozan </a:t>
                      </a:r>
                      <a:r>
                        <a:rPr lang="zh-CN" sz="900">
                          <a:effectLst/>
                          <a:latin typeface="Calibri"/>
                          <a:ea typeface="SimSun"/>
                          <a:cs typeface="Times New Roman"/>
                        </a:rPr>
                        <a:t>翦伯贊</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Corporate body, place name, etc.:</a:t>
                      </a:r>
                      <a:endParaRPr lang="de-DE" sz="900">
                        <a:effectLst/>
                        <a:latin typeface="Calibri"/>
                        <a:ea typeface="SimSun"/>
                        <a:cs typeface="Times New Roman"/>
                      </a:endParaRPr>
                    </a:p>
                    <a:p>
                      <a:pPr>
                        <a:lnSpc>
                          <a:spcPct val="115000"/>
                        </a:lnSpc>
                        <a:spcAft>
                          <a:spcPts val="0"/>
                        </a:spcAft>
                      </a:pPr>
                      <a:r>
                        <a:rPr lang="de-DE" sz="900">
                          <a:effectLst/>
                          <a:latin typeface="Calibri"/>
                          <a:ea typeface="SimSun"/>
                          <a:cs typeface="Times New Roman"/>
                        </a:rPr>
                        <a:t>Nei Meng gu zi zhi qu </a:t>
                      </a:r>
                      <a:r>
                        <a:rPr lang="zh-CN" sz="900">
                          <a:effectLst/>
                          <a:latin typeface="Calibri"/>
                          <a:ea typeface="SimSun"/>
                          <a:cs typeface="Times New Roman"/>
                        </a:rPr>
                        <a:t>内蒙古自治區</a:t>
                      </a:r>
                      <a:endParaRPr lang="de-DE" sz="900">
                        <a:effectLst/>
                        <a:latin typeface="Calibri"/>
                        <a:ea typeface="SimSun"/>
                        <a:cs typeface="Times New Roman"/>
                      </a:endParaRP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effectLst/>
                          <a:latin typeface="Calibri"/>
                          <a:ea typeface="SimSun"/>
                          <a:cs typeface="Times New Roman"/>
                        </a:rPr>
                        <a:t>Person:</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Su Dong po shi xuan </a:t>
                      </a:r>
                      <a:r>
                        <a:rPr lang="zh-CN" sz="900">
                          <a:effectLst/>
                          <a:latin typeface="Calibri"/>
                          <a:ea typeface="SimSun"/>
                          <a:cs typeface="Times New Roman"/>
                        </a:rPr>
                        <a:t>蘇東坡詩選</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Corporate body, place name, etc.:</a:t>
                      </a:r>
                      <a:endParaRPr lang="de-DE" sz="900">
                        <a:effectLst/>
                        <a:latin typeface="Calibri"/>
                        <a:ea typeface="SimSun"/>
                        <a:cs typeface="Times New Roman"/>
                      </a:endParaRPr>
                    </a:p>
                    <a:p>
                      <a:pPr>
                        <a:lnSpc>
                          <a:spcPct val="115000"/>
                        </a:lnSpc>
                        <a:spcAft>
                          <a:spcPts val="0"/>
                        </a:spcAft>
                      </a:pPr>
                      <a:r>
                        <a:rPr lang="en-US" sz="900">
                          <a:effectLst/>
                          <a:latin typeface="Calibri"/>
                          <a:ea typeface="SimSun"/>
                          <a:cs typeface="Times New Roman"/>
                        </a:rPr>
                        <a:t>Tai wan Shang wu yin shu guan shi </a:t>
                      </a:r>
                      <a:r>
                        <a:rPr lang="zh-CN" sz="900">
                          <a:effectLst/>
                          <a:latin typeface="Calibri"/>
                          <a:ea typeface="SimSun"/>
                          <a:cs typeface="Times New Roman"/>
                        </a:rPr>
                        <a:t>臺灣商務印書館史</a:t>
                      </a:r>
                      <a:endParaRPr lang="de-DE" sz="900">
                        <a:effectLst/>
                        <a:latin typeface="Calibri"/>
                        <a:ea typeface="SimSun"/>
                        <a:cs typeface="Times New Roman"/>
                      </a:endParaRP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effectLst/>
                          <a:latin typeface="Calibri"/>
                          <a:ea typeface="SimSun"/>
                          <a:cs typeface="Times New Roman"/>
                        </a:rPr>
                        <a:t>Not yet implemented on “Verbund”-level (but already implemented in local system Heidi)</a:t>
                      </a:r>
                      <a:endParaRPr lang="de-DE" sz="900">
                        <a:effectLst/>
                        <a:latin typeface="Calibri"/>
                        <a:ea typeface="SimSun"/>
                        <a:cs typeface="Times New Roman"/>
                      </a:endParaRP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dirty="0">
                          <a:effectLst/>
                          <a:latin typeface="Calibri"/>
                          <a:ea typeface="SimSun"/>
                          <a:cs typeface="Times New Roman"/>
                        </a:rPr>
                        <a:t>(possible)</a:t>
                      </a:r>
                      <a:endParaRPr lang="de-DE" sz="900" dirty="0">
                        <a:effectLst/>
                        <a:latin typeface="Calibri"/>
                        <a:ea typeface="SimSun"/>
                        <a:cs typeface="Times New Roman"/>
                      </a:endParaRP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dirty="0">
                          <a:effectLst/>
                          <a:latin typeface="Calibri"/>
                          <a:ea typeface="SimSun"/>
                          <a:cs typeface="Times New Roman"/>
                        </a:rPr>
                        <a:t>Persons</a:t>
                      </a:r>
                      <a:endParaRPr lang="de-DE" sz="900" dirty="0">
                        <a:effectLst/>
                        <a:latin typeface="Calibri"/>
                        <a:ea typeface="SimSun"/>
                        <a:cs typeface="Times New Roman"/>
                      </a:endParaRPr>
                    </a:p>
                    <a:p>
                      <a:pPr>
                        <a:lnSpc>
                          <a:spcPct val="115000"/>
                        </a:lnSpc>
                        <a:spcAft>
                          <a:spcPts val="0"/>
                        </a:spcAft>
                      </a:pPr>
                      <a:r>
                        <a:rPr lang="en-US" sz="900" dirty="0">
                          <a:effectLst/>
                          <a:latin typeface="Calibri"/>
                          <a:ea typeface="SimSun"/>
                          <a:cs typeface="Times New Roman"/>
                        </a:rPr>
                        <a:t>Corporate </a:t>
                      </a:r>
                      <a:r>
                        <a:rPr lang="en-US" sz="900" dirty="0" smtClean="0">
                          <a:effectLst/>
                          <a:latin typeface="Calibri"/>
                          <a:ea typeface="SimSun"/>
                          <a:cs typeface="Times New Roman"/>
                        </a:rPr>
                        <a:t>bodies</a:t>
                      </a:r>
                    </a:p>
                    <a:p>
                      <a:pPr>
                        <a:lnSpc>
                          <a:spcPct val="115000"/>
                        </a:lnSpc>
                        <a:spcAft>
                          <a:spcPts val="0"/>
                        </a:spcAft>
                      </a:pPr>
                      <a:r>
                        <a:rPr lang="en-US" sz="900" dirty="0" smtClean="0">
                          <a:effectLst/>
                          <a:latin typeface="Calibri"/>
                          <a:ea typeface="SimSun"/>
                          <a:cs typeface="Times New Roman"/>
                        </a:rPr>
                        <a:t>Congresses</a:t>
                      </a:r>
                    </a:p>
                    <a:p>
                      <a:pPr>
                        <a:lnSpc>
                          <a:spcPct val="115000"/>
                        </a:lnSpc>
                        <a:spcAft>
                          <a:spcPts val="0"/>
                        </a:spcAft>
                      </a:pPr>
                      <a:r>
                        <a:rPr lang="en-US" sz="900" dirty="0" smtClean="0">
                          <a:effectLst/>
                          <a:latin typeface="Calibri"/>
                          <a:ea typeface="SimSun"/>
                          <a:cs typeface="Times New Roman"/>
                        </a:rPr>
                        <a:t>Uniform titles</a:t>
                      </a:r>
                    </a:p>
                    <a:p>
                      <a:pPr>
                        <a:lnSpc>
                          <a:spcPct val="115000"/>
                        </a:lnSpc>
                        <a:spcAft>
                          <a:spcPts val="0"/>
                        </a:spcAft>
                      </a:pPr>
                      <a:r>
                        <a:rPr lang="en-US" sz="900" dirty="0" smtClean="0">
                          <a:effectLst/>
                          <a:latin typeface="Calibri"/>
                          <a:ea typeface="SimSun"/>
                          <a:cs typeface="Times New Roman"/>
                        </a:rPr>
                        <a:t>Place names</a:t>
                      </a:r>
                      <a:endParaRPr lang="de-DE" sz="900" dirty="0">
                        <a:effectLst/>
                        <a:latin typeface="Calibri"/>
                        <a:ea typeface="SimSun"/>
                        <a:cs typeface="Times New Roman"/>
                      </a:endParaRPr>
                    </a:p>
                    <a:p>
                      <a:pPr>
                        <a:lnSpc>
                          <a:spcPct val="115000"/>
                        </a:lnSpc>
                        <a:spcAft>
                          <a:spcPts val="0"/>
                        </a:spcAft>
                      </a:pPr>
                      <a:r>
                        <a:rPr lang="en-US" sz="900" dirty="0">
                          <a:effectLst/>
                          <a:latin typeface="Calibri"/>
                          <a:ea typeface="SimSun"/>
                          <a:cs typeface="Times New Roman"/>
                        </a:rPr>
                        <a:t>Subject headings (RSWK)</a:t>
                      </a:r>
                      <a:endParaRPr lang="de-DE" sz="900" dirty="0">
                        <a:effectLst/>
                        <a:latin typeface="Calibri"/>
                        <a:ea typeface="SimSun"/>
                        <a:cs typeface="Times New Roman"/>
                      </a:endParaRPr>
                    </a:p>
                    <a:p>
                      <a:pPr>
                        <a:lnSpc>
                          <a:spcPct val="115000"/>
                        </a:lnSpc>
                        <a:spcAft>
                          <a:spcPts val="0"/>
                        </a:spcAft>
                      </a:pPr>
                      <a:r>
                        <a:rPr lang="en-US" sz="900" dirty="0">
                          <a:effectLst/>
                          <a:latin typeface="Calibri"/>
                          <a:ea typeface="SimSun"/>
                          <a:cs typeface="Times New Roman"/>
                        </a:rPr>
                        <a:t> </a:t>
                      </a:r>
                      <a:endParaRPr lang="de-DE" sz="900" dirty="0">
                        <a:effectLst/>
                        <a:latin typeface="Calibri"/>
                        <a:ea typeface="SimSun"/>
                        <a:cs typeface="Times New Roman"/>
                      </a:endParaRPr>
                    </a:p>
                  </a:txBody>
                  <a:tcPr marL="57029" marR="57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26</a:t>
            </a:fld>
            <a:endParaRPr lang="de-DE"/>
          </a:p>
        </p:txBody>
      </p:sp>
    </p:spTree>
    <p:extLst>
      <p:ext uri="{BB962C8B-B14F-4D97-AF65-F5344CB8AC3E}">
        <p14:creationId xmlns:p14="http://schemas.microsoft.com/office/powerpoint/2010/main" val="26862965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de-DE"/>
          </a:p>
        </p:txBody>
      </p:sp>
      <p:sp>
        <p:nvSpPr>
          <p:cNvPr id="3" name="Content Placeholder 2"/>
          <p:cNvSpPr>
            <a:spLocks noGrp="1"/>
          </p:cNvSpPr>
          <p:nvPr>
            <p:ph idx="1"/>
          </p:nvPr>
        </p:nvSpPr>
        <p:spPr/>
        <p:txBody>
          <a:bodyPr/>
          <a:lstStyle/>
          <a:p>
            <a:endParaRPr lang="de-DE"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27</a:t>
            </a:fld>
            <a:endParaRPr lang="de-DE"/>
          </a:p>
        </p:txBody>
      </p:sp>
      <p:pic>
        <p:nvPicPr>
          <p:cNvPr id="2050" name="Picture 2" descr="C:\Users\Anne\Documents\EASL 2012\PICAundCo\Linking_integrated_mode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96437"/>
            <a:ext cx="9144000" cy="6465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94014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de-DE"/>
          </a:p>
        </p:txBody>
      </p:sp>
      <p:sp>
        <p:nvSpPr>
          <p:cNvPr id="3" name="Content Placeholder 2"/>
          <p:cNvSpPr>
            <a:spLocks noGrp="1"/>
          </p:cNvSpPr>
          <p:nvPr>
            <p:ph idx="1"/>
          </p:nvPr>
        </p:nvSpPr>
        <p:spPr>
          <a:xfrm>
            <a:off x="1259632" y="1556792"/>
            <a:ext cx="7467600" cy="3672408"/>
          </a:xfrm>
        </p:spPr>
        <p:txBody>
          <a:bodyPr/>
          <a:lstStyle/>
          <a:p>
            <a:r>
              <a:rPr lang="en-US" dirty="0"/>
              <a:t>In lieu of a </a:t>
            </a:r>
            <a:r>
              <a:rPr lang="en-US" dirty="0" smtClean="0"/>
              <a:t>resume: </a:t>
            </a:r>
          </a:p>
          <a:p>
            <a:pPr marL="0" indent="0">
              <a:buNone/>
            </a:pPr>
            <a:r>
              <a:rPr lang="en-US" dirty="0"/>
              <a:t> </a:t>
            </a:r>
            <a:r>
              <a:rPr lang="en-US" dirty="0" smtClean="0"/>
              <a:t>   which </a:t>
            </a:r>
            <a:r>
              <a:rPr lang="en-US" dirty="0"/>
              <a:t>properties should the ideal OPAC </a:t>
            </a:r>
            <a:r>
              <a:rPr lang="en-US" dirty="0" smtClean="0"/>
              <a:t>have?</a:t>
            </a:r>
          </a:p>
          <a:p>
            <a:pPr marL="0" indent="0">
              <a:buNone/>
            </a:pPr>
            <a:endParaRPr lang="de-DE" dirty="0"/>
          </a:p>
          <a:p>
            <a:pPr lvl="1"/>
            <a:r>
              <a:rPr lang="en-US" sz="2800" dirty="0"/>
              <a:t>The clear representation of data in SUDOC</a:t>
            </a:r>
            <a:endParaRPr lang="de-DE" sz="2800" dirty="0"/>
          </a:p>
          <a:p>
            <a:pPr lvl="1"/>
            <a:r>
              <a:rPr lang="en-US" sz="2800" dirty="0"/>
              <a:t>The search comfort of </a:t>
            </a:r>
            <a:r>
              <a:rPr lang="en-US" sz="2800" dirty="0" err="1"/>
              <a:t>WorldCat</a:t>
            </a:r>
            <a:endParaRPr lang="de-DE" sz="2800" dirty="0"/>
          </a:p>
          <a:p>
            <a:pPr lvl="1"/>
            <a:r>
              <a:rPr lang="en-US" sz="2800" dirty="0"/>
              <a:t>The data linkage of SWB / Heidi (with exceptions …)</a:t>
            </a:r>
            <a:endParaRPr lang="de-DE" sz="2800" dirty="0"/>
          </a:p>
          <a:p>
            <a:pPr marL="0" indent="0">
              <a:buNone/>
            </a:pPr>
            <a:endParaRPr lang="de-DE"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28</a:t>
            </a:fld>
            <a:endParaRPr lang="de-DE"/>
          </a:p>
        </p:txBody>
      </p:sp>
    </p:spTree>
    <p:extLst>
      <p:ext uri="{BB962C8B-B14F-4D97-AF65-F5344CB8AC3E}">
        <p14:creationId xmlns:p14="http://schemas.microsoft.com/office/powerpoint/2010/main" val="12421810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de-DE"/>
          </a:p>
        </p:txBody>
      </p:sp>
      <p:sp>
        <p:nvSpPr>
          <p:cNvPr id="3" name="Content Placeholder 2"/>
          <p:cNvSpPr>
            <a:spLocks noGrp="1"/>
          </p:cNvSpPr>
          <p:nvPr>
            <p:ph idx="1"/>
          </p:nvPr>
        </p:nvSpPr>
        <p:spPr>
          <a:xfrm>
            <a:off x="1187624" y="2996952"/>
            <a:ext cx="7467600" cy="2230760"/>
          </a:xfrm>
        </p:spPr>
        <p:txBody>
          <a:bodyPr>
            <a:normAutofit/>
          </a:bodyPr>
          <a:lstStyle/>
          <a:p>
            <a:r>
              <a:rPr lang="de-DE" sz="3600" dirty="0" smtClean="0"/>
              <a:t>Thank you!</a:t>
            </a:r>
          </a:p>
          <a:p>
            <a:endParaRPr lang="de-DE" sz="3600" dirty="0" smtClean="0"/>
          </a:p>
          <a:p>
            <a:r>
              <a:rPr lang="de-DE" dirty="0" smtClean="0"/>
              <a:t>Labitzky@zo.uni-heidelberg.de</a:t>
            </a:r>
            <a:endParaRPr lang="de-DE"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29</a:t>
            </a:fld>
            <a:endParaRPr lang="de-DE"/>
          </a:p>
        </p:txBody>
      </p:sp>
    </p:spTree>
    <p:extLst>
      <p:ext uri="{BB962C8B-B14F-4D97-AF65-F5344CB8AC3E}">
        <p14:creationId xmlns:p14="http://schemas.microsoft.com/office/powerpoint/2010/main" val="11313911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effectLst/>
              </a:rPr>
              <a:t>Library catalogue</a:t>
            </a:r>
            <a:endParaRPr lang="de-DE" dirty="0"/>
          </a:p>
        </p:txBody>
      </p:sp>
      <p:sp>
        <p:nvSpPr>
          <p:cNvPr id="3" name="Content Placeholder 2"/>
          <p:cNvSpPr>
            <a:spLocks noGrp="1"/>
          </p:cNvSpPr>
          <p:nvPr>
            <p:ph idx="1"/>
          </p:nvPr>
        </p:nvSpPr>
        <p:spPr>
          <a:xfrm>
            <a:off x="1259632" y="1700808"/>
            <a:ext cx="7467600" cy="3526904"/>
          </a:xfrm>
        </p:spPr>
        <p:txBody>
          <a:bodyPr/>
          <a:lstStyle/>
          <a:p>
            <a:pPr lvl="0"/>
            <a:r>
              <a:rPr lang="en-US" sz="3200" dirty="0"/>
              <a:t>Register of all bibliographic items in a library or a group of libraries</a:t>
            </a:r>
            <a:endParaRPr lang="de-DE" sz="3200" dirty="0"/>
          </a:p>
          <a:p>
            <a:pPr lvl="1"/>
            <a:r>
              <a:rPr lang="en-US" sz="2000" dirty="0"/>
              <a:t>Formerly as card catalogue</a:t>
            </a:r>
            <a:endParaRPr lang="de-DE" sz="2000" dirty="0"/>
          </a:p>
          <a:p>
            <a:pPr lvl="1"/>
            <a:r>
              <a:rPr lang="en-US" sz="2000" dirty="0"/>
              <a:t>Now as OPAC </a:t>
            </a:r>
            <a:r>
              <a:rPr lang="en-US" sz="2000" dirty="0" smtClean="0"/>
              <a:t>(Online </a:t>
            </a:r>
            <a:r>
              <a:rPr lang="en-US" sz="2000" dirty="0"/>
              <a:t>P</a:t>
            </a:r>
            <a:r>
              <a:rPr lang="en-US" sz="2000" dirty="0" smtClean="0"/>
              <a:t>ublic Access Catalog</a:t>
            </a:r>
            <a:r>
              <a:rPr lang="en-US" sz="2000" dirty="0"/>
              <a:t>), i.e. as database</a:t>
            </a:r>
            <a:endParaRPr lang="de-DE" sz="2000" dirty="0"/>
          </a:p>
          <a:p>
            <a:pPr lvl="1"/>
            <a:r>
              <a:rPr lang="en-US" sz="2000" dirty="0"/>
              <a:t>Purpose: to enable the reader </a:t>
            </a:r>
            <a:r>
              <a:rPr lang="en-US" sz="2000" b="1" dirty="0"/>
              <a:t>to find, select, locate, obtain </a:t>
            </a:r>
            <a:r>
              <a:rPr lang="en-US" sz="2000" dirty="0"/>
              <a:t>the necessary information</a:t>
            </a:r>
            <a:endParaRPr lang="de-DE" sz="2000" dirty="0"/>
          </a:p>
          <a:p>
            <a:endParaRPr lang="de-DE"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3</a:t>
            </a:fld>
            <a:endParaRPr lang="de-DE"/>
          </a:p>
        </p:txBody>
      </p:sp>
    </p:spTree>
    <p:extLst>
      <p:ext uri="{BB962C8B-B14F-4D97-AF65-F5344CB8AC3E}">
        <p14:creationId xmlns:p14="http://schemas.microsoft.com/office/powerpoint/2010/main" val="28791097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OCLC</a:t>
            </a:r>
            <a:endParaRPr lang="de-DE" dirty="0"/>
          </a:p>
        </p:txBody>
      </p:sp>
      <p:sp>
        <p:nvSpPr>
          <p:cNvPr id="3" name="Content Placeholder 2"/>
          <p:cNvSpPr>
            <a:spLocks noGrp="1"/>
          </p:cNvSpPr>
          <p:nvPr>
            <p:ph idx="1"/>
          </p:nvPr>
        </p:nvSpPr>
        <p:spPr>
          <a:xfrm>
            <a:off x="1187624" y="1340768"/>
            <a:ext cx="7467600" cy="3960440"/>
          </a:xfrm>
        </p:spPr>
        <p:txBody>
          <a:bodyPr>
            <a:normAutofit fontScale="70000" lnSpcReduction="20000"/>
          </a:bodyPr>
          <a:lstStyle/>
          <a:p>
            <a:pPr lvl="0"/>
            <a:r>
              <a:rPr lang="en-US" sz="4600" b="1" dirty="0"/>
              <a:t>OCLC</a:t>
            </a:r>
            <a:r>
              <a:rPr lang="en-US" sz="4600" dirty="0"/>
              <a:t> Online Computer Library Center </a:t>
            </a:r>
            <a:endParaRPr lang="en-US" sz="4600" dirty="0" smtClean="0"/>
          </a:p>
          <a:p>
            <a:pPr lvl="0"/>
            <a:r>
              <a:rPr lang="en-US" sz="2900" dirty="0" smtClean="0"/>
              <a:t>Non-profit </a:t>
            </a:r>
            <a:r>
              <a:rPr lang="en-US" sz="2900" dirty="0"/>
              <a:t>organization; member libraries cooperatively produce and maintain </a:t>
            </a:r>
            <a:r>
              <a:rPr lang="en-US" sz="2900" dirty="0" err="1">
                <a:solidFill>
                  <a:schemeClr val="tx1"/>
                </a:solidFill>
                <a:hlinkClick r:id="rId3" tooltip="WorldCat"/>
              </a:rPr>
              <a:t>WorldCat</a:t>
            </a:r>
            <a:r>
              <a:rPr lang="en-US" sz="2900" dirty="0">
                <a:solidFill>
                  <a:schemeClr val="tx1"/>
                </a:solidFill>
              </a:rPr>
              <a:t> </a:t>
            </a:r>
            <a:r>
              <a:rPr lang="en-US" sz="2900" dirty="0"/>
              <a:t>- the OCLC Online Union Catalog</a:t>
            </a:r>
            <a:endParaRPr lang="de-DE" sz="2900" dirty="0"/>
          </a:p>
          <a:p>
            <a:pPr lvl="0"/>
            <a:r>
              <a:rPr lang="en-US" sz="2900" dirty="0"/>
              <a:t>Database management system: </a:t>
            </a:r>
            <a:r>
              <a:rPr lang="en-US" sz="2900" dirty="0" err="1"/>
              <a:t>Connexion</a:t>
            </a:r>
            <a:r>
              <a:rPr lang="en-US" sz="2900" dirty="0"/>
              <a:t> (introduced in </a:t>
            </a:r>
            <a:r>
              <a:rPr lang="en-US" sz="2900" dirty="0" smtClean="0"/>
              <a:t>2001)</a:t>
            </a:r>
          </a:p>
          <a:p>
            <a:pPr lvl="0"/>
            <a:r>
              <a:rPr lang="en-US" sz="2900" dirty="0" smtClean="0"/>
              <a:t>Format</a:t>
            </a:r>
            <a:r>
              <a:rPr lang="en-US" sz="2900" dirty="0"/>
              <a:t>: MARC21</a:t>
            </a:r>
            <a:endParaRPr lang="de-DE" sz="2900" dirty="0"/>
          </a:p>
          <a:p>
            <a:pPr lvl="0"/>
            <a:r>
              <a:rPr lang="en-US" sz="2900" dirty="0"/>
              <a:t>Cataloguing rules: </a:t>
            </a:r>
            <a:r>
              <a:rPr lang="en-US" sz="2900" b="1" dirty="0" smtClean="0"/>
              <a:t>AACR2R</a:t>
            </a:r>
            <a:endParaRPr lang="de-DE" sz="2900" b="1" dirty="0"/>
          </a:p>
          <a:p>
            <a:pPr lvl="0"/>
            <a:r>
              <a:rPr lang="en-US" sz="2900" dirty="0"/>
              <a:t>Several entries for the same item (edition of book, … ), since entries are grouped according to holding libraries (“clustering”)</a:t>
            </a:r>
            <a:endParaRPr lang="de-DE" sz="2900" dirty="0"/>
          </a:p>
          <a:p>
            <a:pPr lvl="0"/>
            <a:r>
              <a:rPr lang="en-US" sz="2900" dirty="0"/>
              <a:t>Off-line cataloguing; automatic updates once a week</a:t>
            </a:r>
            <a:endParaRPr lang="de-DE" sz="2900" dirty="0"/>
          </a:p>
          <a:p>
            <a:pPr lvl="0"/>
            <a:r>
              <a:rPr lang="en-US" sz="2900" dirty="0"/>
              <a:t>Offers tools for cataloguing and </a:t>
            </a:r>
            <a:r>
              <a:rPr lang="en-US" sz="2900" dirty="0" smtClean="0"/>
              <a:t>ILL, DDC, …</a:t>
            </a:r>
            <a:endParaRPr lang="de-DE" sz="2900" dirty="0"/>
          </a:p>
          <a:p>
            <a:pPr lvl="0"/>
            <a:r>
              <a:rPr lang="en-US" sz="2900" dirty="0" smtClean="0"/>
              <a:t>Similar </a:t>
            </a:r>
            <a:r>
              <a:rPr lang="en-US" sz="2900" dirty="0"/>
              <a:t>to SUDOC, </a:t>
            </a:r>
            <a:r>
              <a:rPr lang="en-US" sz="2900" dirty="0" err="1"/>
              <a:t>WorldCat</a:t>
            </a:r>
            <a:r>
              <a:rPr lang="en-US" sz="2900" dirty="0"/>
              <a:t> includes information on periodicals</a:t>
            </a:r>
            <a:endParaRPr lang="de-DE" sz="2900" dirty="0"/>
          </a:p>
          <a:p>
            <a:endParaRPr lang="de-DE"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4</a:t>
            </a:fld>
            <a:endParaRPr lang="de-DE"/>
          </a:p>
        </p:txBody>
      </p:sp>
    </p:spTree>
    <p:extLst>
      <p:ext uri="{BB962C8B-B14F-4D97-AF65-F5344CB8AC3E}">
        <p14:creationId xmlns:p14="http://schemas.microsoft.com/office/powerpoint/2010/main" val="25050908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SUDOC</a:t>
            </a:r>
            <a:endParaRPr lang="de-DE" dirty="0"/>
          </a:p>
        </p:txBody>
      </p:sp>
      <p:sp>
        <p:nvSpPr>
          <p:cNvPr id="3" name="Content Placeholder 2"/>
          <p:cNvSpPr>
            <a:spLocks noGrp="1"/>
          </p:cNvSpPr>
          <p:nvPr>
            <p:ph idx="1"/>
          </p:nvPr>
        </p:nvSpPr>
        <p:spPr>
          <a:xfrm>
            <a:off x="1187624" y="836712"/>
            <a:ext cx="7467600" cy="4608512"/>
          </a:xfrm>
        </p:spPr>
        <p:txBody>
          <a:bodyPr>
            <a:normAutofit/>
          </a:bodyPr>
          <a:lstStyle/>
          <a:p>
            <a:r>
              <a:rPr lang="en-US" sz="3200" b="1" dirty="0"/>
              <a:t>SUDOC </a:t>
            </a:r>
            <a:r>
              <a:rPr lang="en-US" sz="3200" dirty="0"/>
              <a:t>(</a:t>
            </a:r>
            <a:r>
              <a:rPr lang="en-US" sz="3200" dirty="0" err="1"/>
              <a:t>Système</a:t>
            </a:r>
            <a:r>
              <a:rPr lang="en-US" sz="3200" dirty="0"/>
              <a:t> </a:t>
            </a:r>
            <a:r>
              <a:rPr lang="en-US" sz="3200" dirty="0" err="1"/>
              <a:t>Universitaire</a:t>
            </a:r>
            <a:r>
              <a:rPr lang="en-US" sz="3200" dirty="0"/>
              <a:t> de Documentation):</a:t>
            </a:r>
            <a:endParaRPr lang="de-DE" sz="3200" dirty="0"/>
          </a:p>
          <a:p>
            <a:pPr lvl="0"/>
            <a:r>
              <a:rPr lang="en-US" sz="2000" dirty="0" smtClean="0"/>
              <a:t>Online union catalogue managed </a:t>
            </a:r>
            <a:r>
              <a:rPr lang="en-US" sz="2000" dirty="0"/>
              <a:t>by “</a:t>
            </a:r>
            <a:r>
              <a:rPr lang="en-US" sz="2000" dirty="0" err="1"/>
              <a:t>Agence</a:t>
            </a:r>
            <a:r>
              <a:rPr lang="en-US" sz="2000" dirty="0"/>
              <a:t> </a:t>
            </a:r>
            <a:r>
              <a:rPr lang="en-US" sz="2000" dirty="0" err="1"/>
              <a:t>bibliographique</a:t>
            </a:r>
            <a:r>
              <a:rPr lang="en-US" sz="2000" dirty="0"/>
              <a:t> de </a:t>
            </a:r>
            <a:r>
              <a:rPr lang="en-US" sz="2000" dirty="0" err="1"/>
              <a:t>l’enseignement</a:t>
            </a:r>
            <a:r>
              <a:rPr lang="en-US" sz="2000" dirty="0"/>
              <a:t> </a:t>
            </a:r>
            <a:r>
              <a:rPr lang="en-US" sz="2000" dirty="0" err="1"/>
              <a:t>supérieur</a:t>
            </a:r>
            <a:r>
              <a:rPr lang="en-US" sz="2000" dirty="0"/>
              <a:t>” ABES, Montpellier</a:t>
            </a:r>
            <a:endParaRPr lang="de-DE" sz="2000" dirty="0"/>
          </a:p>
          <a:p>
            <a:pPr lvl="0"/>
            <a:r>
              <a:rPr lang="en-US" sz="2000" dirty="0"/>
              <a:t>Members: libraries and documentation centers of institutions of higher education and </a:t>
            </a:r>
            <a:r>
              <a:rPr lang="en-US" sz="2000" dirty="0" smtClean="0"/>
              <a:t>research</a:t>
            </a:r>
            <a:endParaRPr lang="de-DE" sz="2000" dirty="0"/>
          </a:p>
          <a:p>
            <a:pPr lvl="0"/>
            <a:r>
              <a:rPr lang="en-US" sz="2000" dirty="0" smtClean="0"/>
              <a:t>National </a:t>
            </a:r>
            <a:r>
              <a:rPr lang="en-US" sz="2000" dirty="0"/>
              <a:t>database of </a:t>
            </a:r>
            <a:r>
              <a:rPr lang="en-US" sz="2000" dirty="0" smtClean="0"/>
              <a:t>periodicals</a:t>
            </a:r>
            <a:endParaRPr lang="de-DE" sz="2000" dirty="0"/>
          </a:p>
          <a:p>
            <a:pPr lvl="0"/>
            <a:r>
              <a:rPr lang="en-US" sz="2000" dirty="0" smtClean="0"/>
              <a:t>National database of theses </a:t>
            </a:r>
            <a:r>
              <a:rPr lang="en-US" sz="2000" dirty="0"/>
              <a:t>written in France </a:t>
            </a:r>
            <a:endParaRPr lang="en-US" sz="2000" dirty="0" smtClean="0"/>
          </a:p>
          <a:p>
            <a:pPr lvl="0"/>
            <a:r>
              <a:rPr lang="en-US" sz="2000" dirty="0" smtClean="0"/>
              <a:t>Database </a:t>
            </a:r>
            <a:r>
              <a:rPr lang="en-US" sz="2000" dirty="0"/>
              <a:t>management system: PICA</a:t>
            </a:r>
            <a:endParaRPr lang="de-DE" sz="2000" dirty="0"/>
          </a:p>
          <a:p>
            <a:pPr lvl="0"/>
            <a:r>
              <a:rPr lang="en-US" sz="2000" dirty="0"/>
              <a:t>Format: </a:t>
            </a:r>
            <a:r>
              <a:rPr lang="en-US" sz="2000" dirty="0" smtClean="0"/>
              <a:t>UNIMARC; Intern</a:t>
            </a:r>
            <a:r>
              <a:rPr lang="en-US" sz="2000" dirty="0"/>
              <a:t>: PICA</a:t>
            </a:r>
            <a:r>
              <a:rPr lang="en-US" sz="2000" dirty="0" smtClean="0"/>
              <a:t>+</a:t>
            </a:r>
            <a:endParaRPr lang="de-DE" sz="2000" dirty="0"/>
          </a:p>
          <a:p>
            <a:pPr lvl="0"/>
            <a:r>
              <a:rPr lang="en-US" sz="2000" dirty="0"/>
              <a:t>Set of cataloguing rules: </a:t>
            </a:r>
            <a:r>
              <a:rPr lang="fr-FR" sz="2000" b="1" dirty="0"/>
              <a:t>Normes françaises de </a:t>
            </a:r>
            <a:r>
              <a:rPr lang="fr-FR" sz="2000" b="1" dirty="0" smtClean="0"/>
              <a:t>catalogage</a:t>
            </a:r>
            <a:endParaRPr lang="de-DE" sz="2000" b="1"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5</a:t>
            </a:fld>
            <a:endParaRPr lang="de-DE"/>
          </a:p>
        </p:txBody>
      </p:sp>
    </p:spTree>
    <p:extLst>
      <p:ext uri="{BB962C8B-B14F-4D97-AF65-F5344CB8AC3E}">
        <p14:creationId xmlns:p14="http://schemas.microsoft.com/office/powerpoint/2010/main" val="23592959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SWB</a:t>
            </a:r>
            <a:endParaRPr lang="de-DE" dirty="0"/>
          </a:p>
        </p:txBody>
      </p:sp>
      <p:sp>
        <p:nvSpPr>
          <p:cNvPr id="3" name="Content Placeholder 2"/>
          <p:cNvSpPr>
            <a:spLocks noGrp="1"/>
          </p:cNvSpPr>
          <p:nvPr>
            <p:ph idx="1"/>
          </p:nvPr>
        </p:nvSpPr>
        <p:spPr/>
        <p:txBody>
          <a:bodyPr>
            <a:normAutofit lnSpcReduction="10000"/>
          </a:bodyPr>
          <a:lstStyle/>
          <a:p>
            <a:r>
              <a:rPr lang="en-US" sz="3200" b="1" dirty="0"/>
              <a:t>SWB </a:t>
            </a:r>
            <a:r>
              <a:rPr lang="en-US" sz="3200" dirty="0"/>
              <a:t>(</a:t>
            </a:r>
            <a:r>
              <a:rPr lang="en-US" sz="3200" dirty="0" err="1"/>
              <a:t>Südwestdeutscher</a:t>
            </a:r>
            <a:r>
              <a:rPr lang="en-US" sz="3200" dirty="0"/>
              <a:t> </a:t>
            </a:r>
            <a:r>
              <a:rPr lang="en-US" sz="3200" dirty="0" err="1"/>
              <a:t>Bibliotheksverbund</a:t>
            </a:r>
            <a:r>
              <a:rPr lang="en-US" sz="3200" dirty="0"/>
              <a:t>):</a:t>
            </a:r>
            <a:endParaRPr lang="de-DE" sz="3200" dirty="0"/>
          </a:p>
          <a:p>
            <a:pPr lvl="0"/>
            <a:r>
              <a:rPr lang="en-US" sz="2000" dirty="0"/>
              <a:t>Online union catalogue, managed by BSZ (</a:t>
            </a:r>
            <a:r>
              <a:rPr lang="en-US" sz="2000" dirty="0" err="1"/>
              <a:t>Bibliotheksservice</a:t>
            </a:r>
            <a:r>
              <a:rPr lang="en-US" sz="2000" dirty="0"/>
              <a:t> </a:t>
            </a:r>
            <a:r>
              <a:rPr lang="en-US" sz="2000" dirty="0" err="1"/>
              <a:t>Zentrum</a:t>
            </a:r>
            <a:r>
              <a:rPr lang="en-US" sz="2000" dirty="0"/>
              <a:t>, Konstanz)</a:t>
            </a:r>
            <a:endParaRPr lang="de-DE" sz="2000" dirty="0"/>
          </a:p>
          <a:p>
            <a:pPr lvl="0"/>
            <a:r>
              <a:rPr lang="en-US" sz="2000" dirty="0"/>
              <a:t>Members of the “</a:t>
            </a:r>
            <a:r>
              <a:rPr lang="en-US" sz="2000" dirty="0" err="1"/>
              <a:t>Verbund</a:t>
            </a:r>
            <a:r>
              <a:rPr lang="en-US" sz="2000" dirty="0"/>
              <a:t>” are “scientific” libraries in Baden-Württemberg, Sachsen and parts of </a:t>
            </a:r>
            <a:r>
              <a:rPr lang="en-US" sz="2000" dirty="0" err="1"/>
              <a:t>Rheinland-Pfalz</a:t>
            </a:r>
            <a:r>
              <a:rPr lang="en-US" sz="2000" dirty="0"/>
              <a:t>; “scientific” libraries such as university library systems, </a:t>
            </a:r>
            <a:r>
              <a:rPr lang="en-US" sz="2000" dirty="0" err="1"/>
              <a:t>Landes</a:t>
            </a:r>
            <a:r>
              <a:rPr lang="en-US" sz="2000" dirty="0"/>
              <a:t>- und </a:t>
            </a:r>
            <a:r>
              <a:rPr lang="en-US" sz="2000" dirty="0" err="1"/>
              <a:t>Staatsbibliotheken</a:t>
            </a:r>
            <a:r>
              <a:rPr lang="en-US" sz="2000" dirty="0"/>
              <a:t>, </a:t>
            </a:r>
            <a:r>
              <a:rPr lang="en-US" sz="2000" dirty="0" err="1"/>
              <a:t>Marbach</a:t>
            </a:r>
            <a:r>
              <a:rPr lang="en-US" sz="2000" dirty="0"/>
              <a:t> </a:t>
            </a:r>
            <a:r>
              <a:rPr lang="en-US" sz="2000" dirty="0" err="1"/>
              <a:t>Literaturarchiv</a:t>
            </a:r>
            <a:endParaRPr lang="de-DE" sz="2000" dirty="0"/>
          </a:p>
          <a:p>
            <a:pPr lvl="0"/>
            <a:r>
              <a:rPr lang="en-US" sz="2000" dirty="0"/>
              <a:t>Database management system: PICA</a:t>
            </a:r>
            <a:endParaRPr lang="de-DE" sz="2000" dirty="0"/>
          </a:p>
          <a:p>
            <a:pPr lvl="0"/>
            <a:r>
              <a:rPr lang="en-US" sz="2000" dirty="0"/>
              <a:t>Format: </a:t>
            </a:r>
            <a:r>
              <a:rPr lang="en-US" sz="2000" dirty="0" smtClean="0"/>
              <a:t>SWB-Format; Intern: PICA+</a:t>
            </a:r>
          </a:p>
          <a:p>
            <a:pPr lvl="0"/>
            <a:r>
              <a:rPr lang="en-US" sz="2000" dirty="0" smtClean="0"/>
              <a:t>Exchange formats: (MAB2), MARC21</a:t>
            </a:r>
            <a:endParaRPr lang="de-DE" sz="2000" dirty="0"/>
          </a:p>
          <a:p>
            <a:pPr lvl="0"/>
            <a:r>
              <a:rPr lang="en-US" sz="2000" dirty="0"/>
              <a:t>Set of cataloguing rules: </a:t>
            </a:r>
            <a:r>
              <a:rPr lang="en-US" sz="2000" b="1" dirty="0" smtClean="0"/>
              <a:t>RAK</a:t>
            </a:r>
            <a:endParaRPr lang="de-DE" sz="2000" b="1"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6</a:t>
            </a:fld>
            <a:endParaRPr lang="de-DE"/>
          </a:p>
        </p:txBody>
      </p:sp>
    </p:spTree>
    <p:extLst>
      <p:ext uri="{BB962C8B-B14F-4D97-AF65-F5344CB8AC3E}">
        <p14:creationId xmlns:p14="http://schemas.microsoft.com/office/powerpoint/2010/main" val="19125098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SWB cont‘d</a:t>
            </a:r>
            <a:endParaRPr lang="de-DE" dirty="0"/>
          </a:p>
        </p:txBody>
      </p:sp>
      <p:sp>
        <p:nvSpPr>
          <p:cNvPr id="3" name="Content Placeholder 2"/>
          <p:cNvSpPr>
            <a:spLocks noGrp="1"/>
          </p:cNvSpPr>
          <p:nvPr>
            <p:ph idx="1"/>
          </p:nvPr>
        </p:nvSpPr>
        <p:spPr>
          <a:xfrm>
            <a:off x="1219200" y="764704"/>
            <a:ext cx="7467600" cy="4680520"/>
          </a:xfrm>
        </p:spPr>
        <p:txBody>
          <a:bodyPr>
            <a:normAutofit/>
          </a:bodyPr>
          <a:lstStyle/>
          <a:p>
            <a:r>
              <a:rPr lang="en-US" sz="3500" b="1" dirty="0"/>
              <a:t>SWB </a:t>
            </a:r>
            <a:r>
              <a:rPr lang="en-US" sz="3500" dirty="0"/>
              <a:t>(</a:t>
            </a:r>
            <a:r>
              <a:rPr lang="en-US" sz="3500" dirty="0" err="1"/>
              <a:t>Südwestdeutscher</a:t>
            </a:r>
            <a:r>
              <a:rPr lang="en-US" sz="3500" dirty="0"/>
              <a:t> </a:t>
            </a:r>
            <a:r>
              <a:rPr lang="en-US" sz="3500" dirty="0" err="1"/>
              <a:t>Bibliotheksverbund</a:t>
            </a:r>
            <a:r>
              <a:rPr lang="en-US" sz="3500" dirty="0"/>
              <a:t>):</a:t>
            </a:r>
            <a:endParaRPr lang="de-DE" sz="3500" dirty="0"/>
          </a:p>
          <a:p>
            <a:pPr lvl="0"/>
            <a:r>
              <a:rPr lang="en-US" sz="2200" dirty="0" smtClean="0"/>
              <a:t>“Online cataloguing”: </a:t>
            </a:r>
            <a:r>
              <a:rPr lang="en-US" sz="2200" dirty="0"/>
              <a:t>records available online 30-45 minutes after editing</a:t>
            </a:r>
            <a:endParaRPr lang="de-DE" sz="2200" dirty="0"/>
          </a:p>
          <a:p>
            <a:pPr lvl="1"/>
            <a:r>
              <a:rPr lang="de-DE" sz="2200" dirty="0" smtClean="0"/>
              <a:t>National database for periodicles: ZDB (Zeitschriftendatenbank)</a:t>
            </a:r>
            <a:endParaRPr lang="de-DE" sz="2200" dirty="0"/>
          </a:p>
          <a:p>
            <a:pPr lvl="1"/>
            <a:r>
              <a:rPr lang="de-DE" sz="2200" dirty="0" smtClean="0"/>
              <a:t>National database for doctoral theses: DNB</a:t>
            </a:r>
          </a:p>
          <a:p>
            <a:pPr lvl="1"/>
            <a:r>
              <a:rPr lang="de-DE" sz="2200" dirty="0" smtClean="0"/>
              <a:t>Holding records in the „Verbund“-databases</a:t>
            </a:r>
            <a:endParaRPr lang="de-DE" sz="2200" dirty="0"/>
          </a:p>
          <a:p>
            <a:pPr lvl="0"/>
            <a:r>
              <a:rPr lang="en-US" sz="2200" dirty="0"/>
              <a:t>Member libraries are free to choose local system (Heidelberg: </a:t>
            </a:r>
            <a:r>
              <a:rPr lang="en-US" sz="2200" dirty="0" smtClean="0"/>
              <a:t>SISIS </a:t>
            </a:r>
            <a:r>
              <a:rPr lang="en-US" sz="2200" dirty="0"/>
              <a:t>by </a:t>
            </a:r>
            <a:r>
              <a:rPr lang="en-US" sz="2200" dirty="0" smtClean="0"/>
              <a:t>OCLC; </a:t>
            </a:r>
            <a:r>
              <a:rPr lang="en-US" sz="2200" dirty="0" err="1" smtClean="0"/>
              <a:t>Lucene</a:t>
            </a:r>
            <a:r>
              <a:rPr lang="en-US" sz="2200" dirty="0" smtClean="0"/>
              <a:t>/SOLR enhanced OPAC, called HEIDI)</a:t>
            </a:r>
            <a:endParaRPr lang="de-DE" sz="2200" dirty="0"/>
          </a:p>
          <a:p>
            <a:endParaRPr lang="de-DE"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7</a:t>
            </a:fld>
            <a:endParaRPr lang="de-DE"/>
          </a:p>
        </p:txBody>
      </p:sp>
    </p:spTree>
    <p:extLst>
      <p:ext uri="{BB962C8B-B14F-4D97-AF65-F5344CB8AC3E}">
        <p14:creationId xmlns:p14="http://schemas.microsoft.com/office/powerpoint/2010/main" val="35660907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Formats: MARC</a:t>
            </a:r>
            <a:endParaRPr lang="de-DE" dirty="0"/>
          </a:p>
        </p:txBody>
      </p:sp>
      <p:sp>
        <p:nvSpPr>
          <p:cNvPr id="3" name="Content Placeholder 2"/>
          <p:cNvSpPr>
            <a:spLocks noGrp="1"/>
          </p:cNvSpPr>
          <p:nvPr>
            <p:ph idx="1"/>
          </p:nvPr>
        </p:nvSpPr>
        <p:spPr>
          <a:xfrm>
            <a:off x="1187624" y="1700808"/>
            <a:ext cx="7467600" cy="4419600"/>
          </a:xfrm>
        </p:spPr>
        <p:txBody>
          <a:bodyPr/>
          <a:lstStyle/>
          <a:p>
            <a:r>
              <a:rPr lang="en-US" sz="3200" b="1" dirty="0"/>
              <a:t>MARC </a:t>
            </a:r>
            <a:r>
              <a:rPr lang="en-US" sz="3200" dirty="0" err="1"/>
              <a:t>MAchine</a:t>
            </a:r>
            <a:r>
              <a:rPr lang="en-US" sz="3200" dirty="0"/>
              <a:t> Readable Cataloguing</a:t>
            </a:r>
            <a:endParaRPr lang="de-DE" sz="3200" dirty="0"/>
          </a:p>
          <a:p>
            <a:pPr lvl="0"/>
            <a:r>
              <a:rPr lang="en-US" sz="2000" dirty="0"/>
              <a:t>The MARC family of standards includes formats for:</a:t>
            </a:r>
            <a:endParaRPr lang="de-DE" sz="2000" b="1" dirty="0"/>
          </a:p>
          <a:p>
            <a:pPr lvl="0"/>
            <a:r>
              <a:rPr lang="en-US" sz="2000" dirty="0"/>
              <a:t>Authority records</a:t>
            </a:r>
            <a:endParaRPr lang="de-DE" sz="2000" b="1" dirty="0"/>
          </a:p>
          <a:p>
            <a:pPr lvl="0"/>
            <a:r>
              <a:rPr lang="en-US" sz="2000" dirty="0"/>
              <a:t>Holdings’ records</a:t>
            </a:r>
            <a:endParaRPr lang="de-DE" sz="2000" b="1" dirty="0"/>
          </a:p>
          <a:p>
            <a:pPr lvl="0"/>
            <a:r>
              <a:rPr lang="en-US" sz="2000" dirty="0"/>
              <a:t>Classification schedules</a:t>
            </a:r>
            <a:endParaRPr lang="de-DE" sz="2000" b="1" dirty="0"/>
          </a:p>
          <a:p>
            <a:pPr lvl="0"/>
            <a:r>
              <a:rPr lang="en-US" sz="2000" dirty="0"/>
              <a:t>Community information</a:t>
            </a:r>
            <a:endParaRPr lang="de-DE" sz="2000" b="1" dirty="0"/>
          </a:p>
          <a:p>
            <a:pPr lvl="0"/>
            <a:r>
              <a:rPr lang="en-US" sz="2000" dirty="0"/>
              <a:t>Bibliographic records per se</a:t>
            </a:r>
            <a:endParaRPr lang="de-DE" sz="2000" b="1" dirty="0"/>
          </a:p>
          <a:p>
            <a:endParaRPr lang="de-DE"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8</a:t>
            </a:fld>
            <a:endParaRPr lang="de-DE"/>
          </a:p>
        </p:txBody>
      </p:sp>
    </p:spTree>
    <p:extLst>
      <p:ext uri="{BB962C8B-B14F-4D97-AF65-F5344CB8AC3E}">
        <p14:creationId xmlns:p14="http://schemas.microsoft.com/office/powerpoint/2010/main" val="149976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MARC21: fields</a:t>
            </a:r>
            <a:endParaRPr lang="de-DE" dirty="0"/>
          </a:p>
        </p:txBody>
      </p:sp>
      <p:sp>
        <p:nvSpPr>
          <p:cNvPr id="4" name="Date Placeholder 3"/>
          <p:cNvSpPr>
            <a:spLocks noGrp="1"/>
          </p:cNvSpPr>
          <p:nvPr>
            <p:ph type="dt" sz="half" idx="10"/>
          </p:nvPr>
        </p:nvSpPr>
        <p:spPr/>
        <p:txBody>
          <a:bodyPr/>
          <a:lstStyle/>
          <a:p>
            <a:fld id="{5B455636-C850-4587-9F22-92C9178910C6}" type="datetime1">
              <a:rPr lang="de-DE" smtClean="0"/>
              <a:t>05.09.2013</a:t>
            </a:fld>
            <a:endParaRPr lang="de-DE"/>
          </a:p>
        </p:txBody>
      </p:sp>
      <p:sp>
        <p:nvSpPr>
          <p:cNvPr id="5" name="Slide Number Placeholder 4"/>
          <p:cNvSpPr>
            <a:spLocks noGrp="1"/>
          </p:cNvSpPr>
          <p:nvPr>
            <p:ph type="sldNum" sz="quarter" idx="11"/>
          </p:nvPr>
        </p:nvSpPr>
        <p:spPr/>
        <p:txBody>
          <a:bodyPr/>
          <a:lstStyle/>
          <a:p>
            <a:fld id="{438D176D-4066-48ED-B9BD-9C18373CBF8C}" type="slidenum">
              <a:rPr lang="de-DE" smtClean="0"/>
              <a:t>9</a:t>
            </a:fld>
            <a:endParaRPr lang="de-DE"/>
          </a:p>
        </p:txBody>
      </p:sp>
      <p:pic>
        <p:nvPicPr>
          <p:cNvPr id="6" name="Content Placeholder 5"/>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1219200" y="1234042"/>
            <a:ext cx="7467600" cy="3627916"/>
          </a:xfrm>
          <a:prstGeom prst="rect">
            <a:avLst/>
          </a:prstGeom>
          <a:ln w="12700">
            <a:solidFill>
              <a:schemeClr val="tx1"/>
            </a:solidFill>
          </a:ln>
          <a:effectLst>
            <a:outerShdw blurRad="50800" dist="38100" dir="8100000" algn="tr" rotWithShape="0">
              <a:prstClr val="black">
                <a:alpha val="40000"/>
              </a:prstClr>
            </a:outerShdw>
          </a:effectLst>
        </p:spPr>
      </p:pic>
      <p:sp>
        <p:nvSpPr>
          <p:cNvPr id="7" name="Rectangle 6"/>
          <p:cNvSpPr/>
          <p:nvPr/>
        </p:nvSpPr>
        <p:spPr>
          <a:xfrm>
            <a:off x="1691680" y="3933056"/>
            <a:ext cx="2520280" cy="288032"/>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147583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
  <a:themeElements>
    <a:clrScheme name="Thermal">
      <a:dk1>
        <a:srgbClr val="4D5B6B"/>
      </a:dk1>
      <a:lt1>
        <a:srgbClr val="FFFFFF"/>
      </a:lt1>
      <a:dk2>
        <a:srgbClr val="675D59"/>
      </a:dk2>
      <a:lt2>
        <a:srgbClr val="E8DED8"/>
      </a:lt2>
      <a:accent1>
        <a:srgbClr val="FF7605"/>
      </a:accent1>
      <a:accent2>
        <a:srgbClr val="7F7F7F"/>
      </a:accent2>
      <a:accent3>
        <a:srgbClr val="7F5185"/>
      </a:accent3>
      <a:accent4>
        <a:srgbClr val="89AAD3"/>
      </a:accent4>
      <a:accent5>
        <a:srgbClr val="8F5B4B"/>
      </a:accent5>
      <a:accent6>
        <a:srgbClr val="C84340"/>
      </a:accent6>
      <a:hlink>
        <a:srgbClr val="89AAD3"/>
      </a:hlink>
      <a:folHlink>
        <a:srgbClr val="795185"/>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TC101859868[[fn=Thermal]]</Template>
  <TotalTime>0</TotalTime>
  <Words>4153</Words>
  <Application>Microsoft Office PowerPoint</Application>
  <PresentationFormat>On-screen Show (4:3)</PresentationFormat>
  <Paragraphs>736</Paragraphs>
  <Slides>29</Slides>
  <Notes>15</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Thermal</vt:lpstr>
      <vt:lpstr>WorldCat, HEIDI &amp; Co.</vt:lpstr>
      <vt:lpstr>Library</vt:lpstr>
      <vt:lpstr>Library catalogue</vt:lpstr>
      <vt:lpstr>OCLC</vt:lpstr>
      <vt:lpstr>SUDOC</vt:lpstr>
      <vt:lpstr>SWB</vt:lpstr>
      <vt:lpstr>SWB cont‘d</vt:lpstr>
      <vt:lpstr>Formats: MARC</vt:lpstr>
      <vt:lpstr>MARC21: fields</vt:lpstr>
      <vt:lpstr>UniMARC A: fields</vt:lpstr>
      <vt:lpstr>Formats: MAB</vt:lpstr>
      <vt:lpstr>GND: fields</vt:lpstr>
      <vt:lpstr>Cataloguing rules</vt:lpstr>
      <vt:lpstr>OCLC: CJK</vt:lpstr>
      <vt:lpstr>OCLC: CJK cont‘d</vt:lpstr>
      <vt:lpstr>OCLC: example</vt:lpstr>
      <vt:lpstr>OCLC: linking</vt:lpstr>
      <vt:lpstr>SUDOC: CJK</vt:lpstr>
      <vt:lpstr>SUDOC: example</vt:lpstr>
      <vt:lpstr>SUDOC: linking</vt:lpstr>
      <vt:lpstr>SWB: CJK</vt:lpstr>
      <vt:lpstr>SWB: example 1</vt:lpstr>
      <vt:lpstr>SWB: example 2</vt:lpstr>
      <vt:lpstr>SWB: linking</vt:lpstr>
      <vt:lpstr>Character search</vt:lpstr>
      <vt:lpstr>Comparison table</vt:lpstr>
      <vt:lpstr>PowerPoint Presentation</vt:lpstr>
      <vt:lpstr>PowerPoint Presentation</vt:lpstr>
      <vt:lpstr>PowerPoint Presentation</vt:lpstr>
    </vt:vector>
  </TitlesOfParts>
  <Company>Centre for East Asian Studies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WorldCat, HEIDI &amp; Co.</dc:title>
  <dc:creator>Anne</dc:creator>
  <cp:lastModifiedBy>Anne</cp:lastModifiedBy>
  <cp:revision>76</cp:revision>
  <dcterms:created xsi:type="dcterms:W3CDTF">2012-08-27T13:32:16Z</dcterms:created>
  <dcterms:modified xsi:type="dcterms:W3CDTF">2013-09-05T06:22:49Z</dcterms:modified>
</cp:coreProperties>
</file>