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0" r:id="rId6"/>
    <p:sldId id="261" r:id="rId7"/>
    <p:sldId id="262" r:id="rId8"/>
    <p:sldId id="268" r:id="rId9"/>
    <p:sldId id="267" r:id="rId10"/>
    <p:sldId id="259" r:id="rId11"/>
    <p:sldId id="266" r:id="rId12"/>
    <p:sldId id="265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6B012-76E5-4E39-B8AC-35A1E9B9EA59}" type="datetimeFigureOut">
              <a:rPr lang="fr-FR" smtClean="0"/>
              <a:pPr/>
              <a:t>13/08/2014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4214-9AF9-461B-A5C1-B2C29FD370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8458200" cy="4203898"/>
          </a:xfrm>
        </p:spPr>
        <p:txBody>
          <a:bodyPr>
            <a:noAutofit/>
          </a:bodyPr>
          <a:lstStyle/>
          <a:p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Introduction to </a:t>
            </a:r>
            <a:br>
              <a:rPr lang="en-GB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the Chinese Imperial Examination Papers </a:t>
            </a:r>
            <a:r>
              <a:rPr lang="fr-FR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600" b="1" dirty="0" err="1" smtClean="0">
                <a:latin typeface="Times New Roman" pitchFamily="18" charset="0"/>
                <a:cs typeface="Times New Roman" pitchFamily="18" charset="0"/>
              </a:rPr>
              <a:t>Held</a:t>
            </a:r>
            <a:r>
              <a:rPr lang="fr-FR" sz="2600" b="1" dirty="0" smtClean="0">
                <a:latin typeface="Times New Roman" pitchFamily="18" charset="0"/>
                <a:cs typeface="Times New Roman" pitchFamily="18" charset="0"/>
              </a:rPr>
              <a:t> in the Institut des Hautes Études Chinoises</a:t>
            </a:r>
            <a:r>
              <a:rPr lang="fr-FR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(Institute of Advanced Chinese Studies) </a:t>
            </a:r>
            <a:br>
              <a:rPr lang="en-GB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GB" sz="2600" b="1" dirty="0" err="1" smtClean="0">
                <a:latin typeface="Times New Roman" pitchFamily="18" charset="0"/>
                <a:cs typeface="Times New Roman" pitchFamily="18" charset="0"/>
              </a:rPr>
              <a:t>Collège</a:t>
            </a:r>
            <a:r>
              <a:rPr lang="en-GB" sz="2600" b="1" dirty="0" smtClean="0">
                <a:latin typeface="Times New Roman" pitchFamily="18" charset="0"/>
                <a:cs typeface="Times New Roman" pitchFamily="18" charset="0"/>
              </a:rPr>
              <a:t> de France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 smtClean="0">
                <a:latin typeface="Georgia" pitchFamily="18" charset="0"/>
              </a:rPr>
              <a:t/>
            </a:r>
            <a:br>
              <a:rPr lang="en-GB" sz="2800" b="1" dirty="0" smtClean="0">
                <a:latin typeface="Georgia" pitchFamily="18" charset="0"/>
              </a:rPr>
            </a:br>
            <a:r>
              <a:rPr lang="en-GB" sz="2000" b="1" dirty="0" smtClean="0">
                <a:latin typeface="Georgia" pitchFamily="18" charset="0"/>
              </a:rPr>
              <a:t>Delphine Spicq</a:t>
            </a:r>
            <a:endParaRPr lang="fr-FR" sz="2000" dirty="0">
              <a:latin typeface="Georgia" pitchFamily="18" charset="0"/>
            </a:endParaRPr>
          </a:p>
        </p:txBody>
      </p:sp>
      <p:pic>
        <p:nvPicPr>
          <p:cNvPr id="4" name="Image 3" descr="logocdftaille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 bwMode="auto">
          <a:xfrm>
            <a:off x="3203848" y="836712"/>
            <a:ext cx="2594991" cy="979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619672" y="1412768"/>
          <a:ext cx="5616624" cy="4896551"/>
        </p:xfrm>
        <a:graphic>
          <a:graphicData uri="http://schemas.openxmlformats.org/drawingml/2006/table">
            <a:tbl>
              <a:tblPr/>
              <a:tblGrid>
                <a:gridCol w="486124"/>
                <a:gridCol w="1170060"/>
                <a:gridCol w="2394851"/>
                <a:gridCol w="1565589"/>
              </a:tblGrid>
              <a:tr h="3864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b="1" dirty="0">
                          <a:latin typeface="Times New Roman"/>
                          <a:ea typeface="PMingLiU"/>
                          <a:cs typeface="Times New Roman"/>
                        </a:rPr>
                        <a:t>N° copie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b="1" dirty="0">
                          <a:latin typeface="Times New Roman"/>
                          <a:ea typeface="PMingLiU"/>
                          <a:cs typeface="Times New Roman"/>
                        </a:rPr>
                        <a:t>Nom du candidat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b="1">
                          <a:latin typeface="Times New Roman"/>
                          <a:ea typeface="PMingLiU"/>
                          <a:cs typeface="Times New Roman"/>
                        </a:rPr>
                        <a:t>Origine (ethnie ou lieu de naissance)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b="1" dirty="0">
                          <a:latin typeface="Times New Roman"/>
                          <a:ea typeface="PMingLiU"/>
                          <a:cs typeface="Times New Roman"/>
                        </a:rPr>
                        <a:t>Date de l’examen, rang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Fan Chengmo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范承謨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Chinois des bannières, bannière jaune à bordure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(la plus élevée)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鑲黃旗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1652, 23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Lu Yuanwen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陸元文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徐元文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Changzhou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長洲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江蘇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1659,</a:t>
                      </a:r>
                      <a:r>
                        <a:rPr lang="fr-FR" sz="700" i="1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狀元 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(major)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Hu Renyu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胡任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輿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Jiangning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江寧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 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1694,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狀元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(major)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4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Cai Yitai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蔡以臺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Jiashan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嘉善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Zhejiang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浙江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1757,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狀元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(major)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5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Tong Fengsan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童鳳三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Shanyin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山陰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Zhejiang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1760, 6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6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Jiang Yongzhi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蔣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雍植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0340" algn="l"/>
                        </a:tabLst>
                      </a:pPr>
                      <a:r>
                        <a:rPr lang="fr-FR" sz="700" b="0">
                          <a:latin typeface="Calibri"/>
                          <a:ea typeface="PMingLiU"/>
                          <a:cs typeface="Times New Roman"/>
                        </a:rPr>
                        <a:t>Huaining </a:t>
                      </a:r>
                      <a:r>
                        <a:rPr lang="zh-TW" sz="700" b="0">
                          <a:latin typeface="Times New Roman"/>
                          <a:ea typeface="PMingLiU"/>
                          <a:cs typeface="Times New Roman"/>
                        </a:rPr>
                        <a:t>懷寧</a:t>
                      </a:r>
                      <a:r>
                        <a:rPr lang="fr-FR" sz="700" b="0">
                          <a:latin typeface="Calibri"/>
                          <a:ea typeface="PMingLiU"/>
                          <a:cs typeface="Times New Roman"/>
                        </a:rPr>
                        <a:t> dans la province de l’Anhui </a:t>
                      </a:r>
                      <a:r>
                        <a:rPr lang="zh-TW" sz="700" b="0">
                          <a:latin typeface="Times New Roman"/>
                          <a:ea typeface="PMingLiU"/>
                          <a:cs typeface="Times New Roman"/>
                        </a:rPr>
                        <a:t>安徽</a:t>
                      </a:r>
                      <a:r>
                        <a:rPr lang="fr-FR" sz="700" b="0">
                          <a:latin typeface="Calibri"/>
                          <a:ea typeface="PMingLiU"/>
                          <a:cs typeface="Times New Roman"/>
                        </a:rPr>
                        <a:t> </a:t>
                      </a:r>
                      <a:endParaRPr lang="fr-FR" sz="900" b="1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1761, 1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er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7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Sun Shiyi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孫士毅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Renhe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仁和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dans la province du Zhejiang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1761, 4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8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Fan Zhong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范衷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Shangyu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上虞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Zhejiang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1771,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de la promotion)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9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Yu Dayou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俞大猷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Daxing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大興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préfecture de Pékin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1772,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10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dirty="0" err="1">
                          <a:latin typeface="Times New Roman"/>
                          <a:ea typeface="PMingLiU"/>
                          <a:cs typeface="Times New Roman"/>
                        </a:rPr>
                        <a:t>Shen</a:t>
                      </a: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700" dirty="0" err="1">
                          <a:latin typeface="Times New Roman"/>
                          <a:ea typeface="PMingLiU"/>
                          <a:cs typeface="Times New Roman"/>
                        </a:rPr>
                        <a:t>Qingzao</a:t>
                      </a: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CN" sz="700" dirty="0">
                          <a:latin typeface="Times New Roman"/>
                          <a:ea typeface="PMingLiU"/>
                          <a:cs typeface="Times New Roman"/>
                        </a:rPr>
                        <a:t>沈清藻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Renhe dans la province du Zhejiang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1775,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11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Wang Chunxun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王春煦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Louxian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婁縣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1775, 1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er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12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Wang Xuejin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汪學金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Zhenyang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鎮洋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1781,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):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13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Cao Zhisheng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曹之升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Xiaoshan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蕭山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Zhejiang 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1781, 45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14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Wei Xiaozu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魏傚祖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Yongchuan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永川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四川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1871, 100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15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Wang Tingzhen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汪廷珍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Shanyang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山陽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1789,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榜眼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de la promotion)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16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Chen Xizeng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陳希曾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Xincheng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新城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1793,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Wu Gengmei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吳賡枚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Tongcheng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桐城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de l’Anhui 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1799, 3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Zou Jiaxie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鄒家燮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Leping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樂平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Jiangxi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江西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1801,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(3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Fan Yuanyin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范元音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Dingyuan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定遠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1871, 170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20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Lu </a:t>
                      </a:r>
                      <a:r>
                        <a:rPr lang="fr-FR" sz="700" dirty="0" err="1">
                          <a:latin typeface="Times New Roman"/>
                          <a:ea typeface="PMingLiU"/>
                          <a:cs typeface="Times New Roman"/>
                        </a:rPr>
                        <a:t>Yuanding</a:t>
                      </a: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CN" sz="700" dirty="0">
                          <a:latin typeface="Times New Roman"/>
                          <a:ea typeface="PMingLiU"/>
                          <a:cs typeface="Times New Roman"/>
                        </a:rPr>
                        <a:t>陸元鼎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Renhe dans la province du Zhejiang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1874, 20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21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Gao Gengen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高賡恩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Ninghe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寧河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préfecture de Pékin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1876, 100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22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Liang Taoguan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梁濤觀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Dazu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大足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1883, 59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23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Xie Shizhen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謝世珍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Anyue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安岳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1894, 123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24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Qin Wanglan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秦望瀾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Huining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會寧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dans la province du Gansu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甘肅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1895,35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25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Wang Shijie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汪世杰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Qianwei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犍為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1895, 64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26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Fan Guoliang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范國良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Huaiyuan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懷遠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de l’Anhui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1895, 8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27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Dai Guang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戴光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Hechuan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合川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1895, 113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28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Hua Zongzhi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華宗智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Changshou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長壽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Sichuan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1903,129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29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Fan Zhenxu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范振緒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Jingyuan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靖遠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Gansu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1903, 132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30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Zhang Maojiong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張茂炯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Wuxian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吳縣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Jiangsu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1904, 6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31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Mai Hongjun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麥鴻鈞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Sanshui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三水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Guangdong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廣東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1904, 7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2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32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Yao Hua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姚華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Guizhu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貴筑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dans la province du Guizhou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貴州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1904, 9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33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Yang Guangzan </a:t>
                      </a:r>
                      <a:r>
                        <a:rPr lang="zh-CN" sz="700">
                          <a:latin typeface="Times New Roman"/>
                          <a:ea typeface="PMingLiU"/>
                          <a:cs typeface="Times New Roman"/>
                        </a:rPr>
                        <a:t>楊光瓚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Longchang </a:t>
                      </a:r>
                      <a:r>
                        <a:rPr lang="zh-TW" sz="700">
                          <a:latin typeface="Times New Roman"/>
                          <a:ea typeface="PMingLiU"/>
                          <a:cs typeface="Times New Roman"/>
                        </a:rPr>
                        <a:t>隆昌</a:t>
                      </a:r>
                      <a:r>
                        <a:rPr lang="fr-FR" sz="700">
                          <a:latin typeface="Times New Roman"/>
                          <a:ea typeface="PMingLiU"/>
                          <a:cs typeface="Times New Roman"/>
                        </a:rPr>
                        <a:t>dans la province du Sichuan </a:t>
                      </a:r>
                      <a:endParaRPr lang="fr-FR" sz="9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1904, 48</a:t>
                      </a:r>
                      <a:r>
                        <a:rPr lang="fr-FR" sz="700" baseline="30000" dirty="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 du 3</a:t>
                      </a:r>
                      <a:r>
                        <a:rPr lang="fr-FR" sz="700" baseline="30000" dirty="0">
                          <a:latin typeface="Times New Roman"/>
                          <a:ea typeface="PMingLiU"/>
                          <a:cs typeface="Times New Roman"/>
                        </a:rPr>
                        <a:t>e</a:t>
                      </a:r>
                      <a:r>
                        <a:rPr lang="fr-FR" sz="700" dirty="0">
                          <a:latin typeface="Times New Roman"/>
                          <a:ea typeface="PMingLiU"/>
                          <a:cs typeface="Times New Roman"/>
                        </a:rPr>
                        <a:t> rang</a:t>
                      </a:r>
                      <a:endParaRPr lang="fr-FR" sz="9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53474" marR="53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Names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of the 33 candidates,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birth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place, </a:t>
            </a:r>
            <a:br>
              <a:rPr lang="fr-FR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took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ranking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800" dirty="0" smtClean="0">
                <a:latin typeface="Times New Roman" pitchFamily="18" charset="0"/>
                <a:cs typeface="Times New Roman" pitchFamily="18" charset="0"/>
              </a:rPr>
            </a:br>
            <a:endParaRPr lang="fr-FR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All the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papers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reproduced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in a book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published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Zhonghua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shuju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fr-FR" sz="3600" dirty="0" smtClean="0">
                <a:latin typeface="+mj-ea"/>
                <a:ea typeface="+mj-ea"/>
                <a:cs typeface="Times New Roman" pitchFamily="18" charset="0"/>
              </a:rPr>
              <a:t>中華書局</a:t>
            </a:r>
            <a:r>
              <a:rPr lang="fr-FR" altLang="zh-TW" sz="3600" dirty="0" smtClean="0">
                <a:latin typeface="+mj-ea"/>
                <a:ea typeface="+mj-ea"/>
                <a:cs typeface="Times New Roman" pitchFamily="18" charset="0"/>
              </a:rPr>
              <a:t>.</a:t>
            </a:r>
            <a:endParaRPr lang="fr-FR" sz="3600" dirty="0" smtClean="0">
              <a:latin typeface="+mj-ea"/>
              <a:ea typeface="+mj-ea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book will contain the questions set by the Emperor, a short biography of each candidate, and reproductions of the 33 papers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fr-F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Autofit/>
          </a:bodyPr>
          <a:lstStyle/>
          <a:p>
            <a:r>
              <a:rPr lang="fr-FR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7200" dirty="0" err="1" smtClean="0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fr-FR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7200" dirty="0" err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fr-FR" sz="7200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fr-FR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9256" cy="792088"/>
          </a:xfrm>
        </p:spPr>
        <p:txBody>
          <a:bodyPr>
            <a:no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dirty="0">
                <a:latin typeface="Times New Roman" pitchFamily="18" charset="0"/>
                <a:cs typeface="Times New Roman" pitchFamily="18" charset="0"/>
              </a:rPr>
            </a:b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Shen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Qingzao’s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fr-FR" sz="2000" b="1" dirty="0" smtClean="0">
                <a:latin typeface="Times New Roman" pitchFamily="18" charset="0"/>
                <a:cs typeface="Times New Roman" pitchFamily="18" charset="0"/>
              </a:rPr>
              <a:t>沈清藻 </a:t>
            </a:r>
            <a:r>
              <a:rPr lang="fr-FR" altLang="zh-CN" sz="2000" b="1" dirty="0" err="1" smtClean="0"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fr-FR" altLang="zh-C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2000" b="1" dirty="0" err="1" smtClean="0">
                <a:latin typeface="Times New Roman" pitchFamily="18" charset="0"/>
                <a:cs typeface="Times New Roman" pitchFamily="18" charset="0"/>
              </a:rPr>
              <a:t>paper</a:t>
            </a: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>1775 </a:t>
            </a:r>
            <a:r>
              <a:rPr lang="fr-FR" altLang="zh-CN" sz="2000" dirty="0" err="1" smtClean="0"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altLang="zh-CN" sz="2000" dirty="0" err="1" smtClean="0">
                <a:latin typeface="Times New Roman" pitchFamily="18" charset="0"/>
                <a:cs typeface="Times New Roman" pitchFamily="18" charset="0"/>
              </a:rPr>
              <a:t>ranked</a:t>
            </a: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2000" i="1" dirty="0" err="1">
                <a:latin typeface="Times New Roman"/>
                <a:ea typeface="PMingLiU"/>
                <a:cs typeface="Times New Roman"/>
              </a:rPr>
              <a:t>t</a:t>
            </a:r>
            <a:r>
              <a:rPr lang="fr-FR" sz="2000" i="1" dirty="0" err="1" smtClean="0">
                <a:latin typeface="Times New Roman"/>
                <a:ea typeface="PMingLiU"/>
                <a:cs typeface="Times New Roman"/>
              </a:rPr>
              <a:t>anhua</a:t>
            </a:r>
            <a:r>
              <a:rPr lang="fr-FR" sz="2000" i="1" dirty="0" smtClean="0">
                <a:latin typeface="Times New Roman"/>
                <a:ea typeface="PMingLiU"/>
                <a:cs typeface="Times New Roman"/>
              </a:rPr>
              <a:t> </a:t>
            </a:r>
            <a:r>
              <a:rPr lang="zh-TW" sz="2000" dirty="0" smtClean="0">
                <a:latin typeface="Times New Roman"/>
                <a:ea typeface="PMingLiU"/>
                <a:cs typeface="Times New Roman"/>
              </a:rPr>
              <a:t>探花</a:t>
            </a:r>
            <a:r>
              <a:rPr lang="fr-FR" altLang="zh-TW" sz="2000" dirty="0" smtClean="0">
                <a:latin typeface="Times New Roman"/>
                <a:ea typeface="PMingLiU"/>
                <a:cs typeface="Times New Roman"/>
              </a:rPr>
              <a:t> (3</a:t>
            </a:r>
            <a:r>
              <a:rPr lang="fr-FR" altLang="zh-TW" sz="2000" baseline="30000" dirty="0" smtClean="0">
                <a:latin typeface="Times New Roman"/>
                <a:ea typeface="PMingLiU"/>
                <a:cs typeface="Times New Roman"/>
              </a:rPr>
              <a:t>r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d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of the 1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st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Class )</a:t>
            </a:r>
            <a:br>
              <a:rPr lang="fr-FR" sz="2000" dirty="0" smtClean="0">
                <a:latin typeface="Times New Roman"/>
                <a:ea typeface="PMingLiU"/>
                <a:cs typeface="Times New Roman"/>
              </a:rPr>
            </a:b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altLang="zh-CN" sz="2000" dirty="0" smtClean="0">
                <a:latin typeface="Times New Roman" pitchFamily="18" charset="0"/>
                <a:cs typeface="Times New Roman" pitchFamily="18" charset="0"/>
              </a:rPr>
            </a:b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elphine\Publication copies examen\TIF\10_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8900860" cy="4109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16216" y="1988840"/>
            <a:ext cx="1944216" cy="634082"/>
          </a:xfrm>
        </p:spPr>
        <p:txBody>
          <a:bodyPr>
            <a:normAutofit fontScale="90000"/>
          </a:bodyPr>
          <a:lstStyle/>
          <a:p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Shen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Qingzao’s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paper with the examiners’ </a:t>
            </a:r>
            <a:br>
              <a:rPr lang="en-GB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names and grades</a:t>
            </a:r>
            <a:br>
              <a:rPr lang="en-GB" sz="2000" dirty="0" smtClean="0">
                <a:latin typeface="Times New Roman" pitchFamily="18" charset="0"/>
                <a:cs typeface="Times New Roman" pitchFamily="18" charset="0"/>
              </a:rPr>
            </a:b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elphine\Publication copies examen\JPG_07\10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4992624" cy="6189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ranking of successful candidates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of the Palace Examination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259632" y="2132856"/>
          <a:ext cx="6480720" cy="3024335"/>
        </p:xfrm>
        <a:graphic>
          <a:graphicData uri="http://schemas.openxmlformats.org/drawingml/2006/table">
            <a:tbl>
              <a:tblPr/>
              <a:tblGrid>
                <a:gridCol w="1944216"/>
                <a:gridCol w="2232248"/>
                <a:gridCol w="2304256"/>
              </a:tblGrid>
              <a:tr h="1209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b="1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1</a:t>
                      </a:r>
                      <a:r>
                        <a:rPr lang="fr-FR" sz="1200" b="1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b="1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Class</a:t>
                      </a:r>
                      <a:r>
                        <a:rPr lang="fr-FR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b="1" i="1" dirty="0">
                          <a:latin typeface="Times New Roman"/>
                          <a:ea typeface="PMingLiU"/>
                          <a:cs typeface="Times New Roman"/>
                        </a:rPr>
                        <a:t>yi </a:t>
                      </a:r>
                      <a:r>
                        <a:rPr lang="fr-FR" sz="1200" b="1" i="1" dirty="0" err="1">
                          <a:latin typeface="Times New Roman"/>
                          <a:ea typeface="PMingLiU"/>
                          <a:cs typeface="Times New Roman"/>
                        </a:rPr>
                        <a:t>jia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一甲</a:t>
                      </a: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=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Jinshi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jidi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endParaRPr lang="fr-FR" sz="1200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zh-TW" sz="1200" dirty="0" smtClean="0">
                          <a:latin typeface="Times New Roman"/>
                          <a:ea typeface="PMingLiU"/>
                          <a:cs typeface="Times New Roman"/>
                        </a:rPr>
                        <a:t>進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士及</a:t>
                      </a:r>
                      <a:r>
                        <a:rPr lang="zh-TW" sz="1200" dirty="0" smtClean="0">
                          <a:latin typeface="Times New Roman"/>
                          <a:ea typeface="PMingLiU"/>
                          <a:cs typeface="Times New Roman"/>
                        </a:rPr>
                        <a:t>第</a:t>
                      </a:r>
                      <a:endParaRPr lang="fr-FR" altLang="zh-TW" sz="1200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Metropolitan Graduates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with Honours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2</a:t>
                      </a:r>
                      <a:r>
                        <a:rPr lang="fr-FR" sz="1200" b="1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b="1" i="1" dirty="0">
                          <a:latin typeface="Times New Roman"/>
                          <a:ea typeface="PMingLiU"/>
                          <a:cs typeface="Times New Roman"/>
                        </a:rPr>
                        <a:t>er </a:t>
                      </a:r>
                      <a:r>
                        <a:rPr lang="fr-FR" sz="1200" b="1" i="1" dirty="0" err="1">
                          <a:latin typeface="Times New Roman"/>
                          <a:ea typeface="PMingLiU"/>
                          <a:cs typeface="Times New Roman"/>
                        </a:rPr>
                        <a:t>jia</a:t>
                      </a: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二甲</a:t>
                      </a: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b="1" dirty="0">
                          <a:latin typeface="Times New Roman"/>
                          <a:ea typeface="PMingLiU"/>
                          <a:cs typeface="Times New Roman"/>
                        </a:rPr>
                        <a:t>=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Jinshi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chushen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endParaRPr lang="fr-FR" sz="1200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zh-TW" sz="1200" dirty="0" smtClean="0">
                          <a:latin typeface="Times New Roman"/>
                          <a:ea typeface="PMingLiU"/>
                          <a:cs typeface="Times New Roman"/>
                        </a:rPr>
                        <a:t>進士出身</a:t>
                      </a:r>
                      <a:endParaRPr lang="fr-FR" altLang="zh-TW" sz="1200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Regular Metropolitan Graduates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r>
                        <a:rPr lang="en-US" sz="1200" b="1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en-US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  <a:r>
                        <a:rPr lang="en-US" sz="1200" b="1" dirty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en-US" sz="1200" b="1" i="1" dirty="0">
                          <a:latin typeface="Times New Roman"/>
                          <a:ea typeface="PMingLiU"/>
                          <a:cs typeface="Times New Roman"/>
                        </a:rPr>
                        <a:t>san </a:t>
                      </a:r>
                      <a:r>
                        <a:rPr lang="en-US" sz="1200" b="1" i="1" dirty="0" err="1">
                          <a:latin typeface="Times New Roman"/>
                          <a:ea typeface="PMingLiU"/>
                          <a:cs typeface="Times New Roman"/>
                        </a:rPr>
                        <a:t>jia</a:t>
                      </a:r>
                      <a:r>
                        <a:rPr lang="en-US" sz="1200" b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三甲</a:t>
                      </a:r>
                      <a:r>
                        <a:rPr lang="en-US" sz="1200" b="1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PMingLiU"/>
                          <a:cs typeface="Times New Roman"/>
                        </a:rPr>
                        <a:t>=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Tong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jinshi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chushen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同進士出</a:t>
                      </a:r>
                      <a:r>
                        <a:rPr lang="zh-TW" sz="1200" dirty="0" smtClean="0">
                          <a:latin typeface="Times New Roman"/>
                          <a:ea typeface="PMingLiU"/>
                          <a:cs typeface="Times New Roman"/>
                        </a:rPr>
                        <a:t>身</a:t>
                      </a:r>
                      <a:endParaRPr lang="fr-FR" altLang="zh-TW" sz="1200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Associate Metropolitan Graduates</a:t>
                      </a:r>
                      <a:endParaRPr lang="fr-FR" sz="1200" dirty="0"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 err="1" smtClean="0">
                          <a:latin typeface="Times New Roman"/>
                          <a:ea typeface="PMingLiU"/>
                          <a:cs typeface="Times New Roman"/>
                        </a:rPr>
                        <a:t>Zhuangyuan</a:t>
                      </a:r>
                      <a:r>
                        <a:rPr lang="fr-FR" sz="1200" i="1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狀元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erjia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diyi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二甲第一名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sanjia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diyi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三甲第一名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 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 err="1" smtClean="0">
                          <a:latin typeface="Times New Roman"/>
                          <a:ea typeface="PMingLiU"/>
                          <a:cs typeface="Times New Roman"/>
                        </a:rPr>
                        <a:t>Bangyan</a:t>
                      </a:r>
                      <a:r>
                        <a:rPr lang="fr-FR" sz="1200" i="1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榜眼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of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erjia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di’er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二甲第二名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sanjia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dier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三甲第二名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1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st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  <a:endParaRPr lang="fr-FR" sz="1200" i="1" dirty="0" smtClean="0">
                        <a:latin typeface="Times New Roman"/>
                        <a:ea typeface="PMingLiU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i="1" dirty="0" err="1" smtClean="0">
                          <a:latin typeface="Times New Roman"/>
                          <a:ea typeface="PMingLiU"/>
                          <a:cs typeface="Times New Roman"/>
                        </a:rPr>
                        <a:t>Tanhua</a:t>
                      </a:r>
                      <a:r>
                        <a:rPr lang="fr-FR" sz="1200" i="1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探花</a:t>
                      </a:r>
                      <a:endParaRPr lang="fr-FR" sz="12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of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the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2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nd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erjia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disan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二甲第三名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of the 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3</a:t>
                      </a:r>
                      <a:r>
                        <a:rPr lang="fr-FR" sz="1200" baseline="30000" dirty="0" smtClean="0">
                          <a:latin typeface="Times New Roman"/>
                          <a:ea typeface="PMingLiU"/>
                          <a:cs typeface="Times New Roman"/>
                        </a:rPr>
                        <a:t>rd</a:t>
                      </a: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Class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 smtClean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(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sanjia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fr-FR" sz="1200" i="1" dirty="0" err="1">
                          <a:latin typeface="Times New Roman"/>
                          <a:ea typeface="PMingLiU"/>
                          <a:cs typeface="Times New Roman"/>
                        </a:rPr>
                        <a:t>disan</a:t>
                      </a:r>
                      <a:r>
                        <a:rPr lang="fr-FR" sz="1200" i="1" dirty="0">
                          <a:latin typeface="Times New Roman"/>
                          <a:ea typeface="PMingLiU"/>
                          <a:cs typeface="Times New Roman"/>
                        </a:rPr>
                        <a:t> ming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 </a:t>
                      </a:r>
                      <a:r>
                        <a:rPr lang="zh-TW" sz="1200" dirty="0">
                          <a:latin typeface="Times New Roman"/>
                          <a:ea typeface="PMingLiU"/>
                          <a:cs typeface="Times New Roman"/>
                        </a:rPr>
                        <a:t>三甲第三名</a:t>
                      </a:r>
                      <a:r>
                        <a:rPr lang="fr-FR" sz="1200" dirty="0">
                          <a:latin typeface="Times New Roman"/>
                          <a:ea typeface="PMingLiU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Lu </a:t>
            </a:r>
            <a:r>
              <a:rPr lang="fr-FR" sz="2000" b="1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Yuanwen’s</a:t>
            </a:r>
            <a:r>
              <a:rPr 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TW" altLang="fr-FR" sz="2000" b="1" dirty="0">
                <a:latin typeface="Times New Roman" pitchFamily="18" charset="0"/>
                <a:ea typeface="+mn-ea"/>
                <a:cs typeface="Times New Roman" pitchFamily="18" charset="0"/>
              </a:rPr>
              <a:t>陸元</a:t>
            </a:r>
            <a:r>
              <a:rPr lang="zh-TW" altLang="fr-FR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文</a:t>
            </a:r>
            <a:r>
              <a:rPr lang="fr-FR" altLang="zh-TW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fr-FR" altLang="zh-CN" sz="2000" b="1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examination</a:t>
            </a:r>
            <a:r>
              <a:rPr lang="fr-FR" altLang="zh-CN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fr-FR" altLang="zh-CN" sz="2000" b="1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paper</a:t>
            </a:r>
            <a: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1659 </a:t>
            </a:r>
            <a:r>
              <a:rPr lang="fr-FR" altLang="zh-CN" sz="20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examination</a:t>
            </a:r>
            <a: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b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altLang="zh-CN" sz="20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ranked</a:t>
            </a:r>
            <a:r>
              <a:rPr lang="fr-FR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fr-FR" altLang="zh-CN" sz="2000" i="1" dirty="0" err="1">
                <a:latin typeface="Times New Roman"/>
                <a:ea typeface="PMingLiU"/>
                <a:cs typeface="Times New Roman"/>
              </a:rPr>
              <a:t>z</a:t>
            </a:r>
            <a:r>
              <a:rPr lang="fr-FR" sz="2000" i="1" dirty="0" err="1" smtClean="0">
                <a:latin typeface="Times New Roman"/>
                <a:ea typeface="PMingLiU"/>
                <a:cs typeface="Times New Roman"/>
              </a:rPr>
              <a:t>huangyuan</a:t>
            </a:r>
            <a:r>
              <a:rPr lang="fr-FR" sz="2000" i="1" dirty="0" smtClean="0">
                <a:latin typeface="Times New Roman"/>
                <a:ea typeface="PMingLiU"/>
                <a:cs typeface="Times New Roman"/>
              </a:rPr>
              <a:t> </a:t>
            </a:r>
            <a:r>
              <a:rPr lang="zh-TW" sz="2000" dirty="0" smtClean="0">
                <a:latin typeface="Times New Roman"/>
                <a:ea typeface="PMingLiU"/>
                <a:cs typeface="Times New Roman"/>
              </a:rPr>
              <a:t>狀元</a:t>
            </a:r>
            <a:r>
              <a:rPr lang="fr-FR" altLang="zh-TW" sz="2000" dirty="0" smtClean="0">
                <a:latin typeface="Times New Roman"/>
                <a:ea typeface="PMingLiU"/>
                <a:cs typeface="Times New Roman"/>
              </a:rPr>
              <a:t> (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1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st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of the 1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st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Class)</a:t>
            </a:r>
            <a:br>
              <a:rPr lang="fr-FR" sz="2000" dirty="0" smtClean="0">
                <a:latin typeface="Times New Roman"/>
                <a:ea typeface="PMingLiU"/>
                <a:cs typeface="Times New Roman"/>
              </a:rPr>
            </a:br>
            <a:endParaRPr lang="fr-FR" sz="2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0" name="Picture 2" descr="C:\Delphine\Publication copies examen\TIF\02_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835299" cy="3938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Lu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Yuanwen’s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fr-FR" sz="2000" b="1" dirty="0">
                <a:latin typeface="Times New Roman" pitchFamily="18" charset="0"/>
                <a:cs typeface="Times New Roman" pitchFamily="18" charset="0"/>
              </a:rPr>
              <a:t>陸元文</a:t>
            </a:r>
            <a:r>
              <a:rPr lang="fr-FR" altLang="zh-TW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2000" b="1" dirty="0" err="1"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fr-FR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2000" b="1" dirty="0" err="1">
                <a:latin typeface="Times New Roman" pitchFamily="18" charset="0"/>
                <a:cs typeface="Times New Roman" pitchFamily="18" charset="0"/>
              </a:rPr>
              <a:t>paper</a:t>
            </a:r>
            <a:endParaRPr lang="fr-FR" sz="2000" dirty="0"/>
          </a:p>
        </p:txBody>
      </p:sp>
      <p:pic>
        <p:nvPicPr>
          <p:cNvPr id="18434" name="Picture 2" descr="C:\Delphine\Publication copies examen\TIF\02_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8680704" cy="3558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800" b="1" dirty="0" smtClean="0">
                <a:latin typeface="Times New Roman" pitchFamily="18" charset="0"/>
                <a:cs typeface="Times New Roman" pitchFamily="18" charset="0"/>
              </a:rPr>
              <a:t>Lu </a:t>
            </a:r>
            <a:r>
              <a:rPr lang="fr-FR" sz="1800" b="1" dirty="0" err="1">
                <a:latin typeface="Times New Roman" pitchFamily="18" charset="0"/>
                <a:cs typeface="Times New Roman" pitchFamily="18" charset="0"/>
              </a:rPr>
              <a:t>Yuanwen’s</a:t>
            </a:r>
            <a:r>
              <a:rPr lang="fr-FR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fr-FR" sz="1800" b="1" dirty="0">
                <a:latin typeface="Times New Roman" pitchFamily="18" charset="0"/>
                <a:cs typeface="Times New Roman" pitchFamily="18" charset="0"/>
              </a:rPr>
              <a:t>陸元文</a:t>
            </a:r>
            <a:r>
              <a:rPr lang="fr-FR" altLang="zh-TW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1800" b="1" dirty="0" err="1">
                <a:latin typeface="Times New Roman" pitchFamily="18" charset="0"/>
                <a:cs typeface="Times New Roman" pitchFamily="18" charset="0"/>
              </a:rPr>
              <a:t>examination</a:t>
            </a:r>
            <a:r>
              <a:rPr lang="fr-FR" altLang="zh-CN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1800" b="1" dirty="0" err="1" smtClean="0">
                <a:latin typeface="Times New Roman" pitchFamily="18" charset="0"/>
                <a:cs typeface="Times New Roman" pitchFamily="18" charset="0"/>
              </a:rPr>
              <a:t>paper</a:t>
            </a:r>
            <a:r>
              <a:rPr lang="fr-FR" altLang="zh-CN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altLang="zh-CN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1800" dirty="0" err="1">
                <a:latin typeface="Times New Roman" pitchFamily="18" charset="0"/>
                <a:cs typeface="Times New Roman" pitchFamily="18" charset="0"/>
              </a:rPr>
              <a:t>ranked</a:t>
            </a:r>
            <a:r>
              <a:rPr lang="fr-FR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zh-CN" sz="1800" i="1" dirty="0" err="1" smtClean="0">
                <a:latin typeface="Times New Roman"/>
                <a:ea typeface="PMingLiU"/>
                <a:cs typeface="Times New Roman"/>
              </a:rPr>
              <a:t>z</a:t>
            </a:r>
            <a:r>
              <a:rPr lang="fr-FR" sz="1800" i="1" dirty="0" err="1" smtClean="0">
                <a:latin typeface="Times New Roman"/>
                <a:ea typeface="PMingLiU"/>
                <a:cs typeface="Times New Roman"/>
              </a:rPr>
              <a:t>huangyuan</a:t>
            </a:r>
            <a:r>
              <a:rPr lang="fr-FR" sz="1800" i="1" dirty="0" smtClean="0">
                <a:latin typeface="Times New Roman"/>
                <a:ea typeface="PMingLiU"/>
                <a:cs typeface="Times New Roman"/>
              </a:rPr>
              <a:t>  </a:t>
            </a:r>
            <a:r>
              <a:rPr lang="zh-TW" sz="1800" dirty="0" smtClean="0">
                <a:latin typeface="Times New Roman"/>
                <a:ea typeface="PMingLiU"/>
                <a:cs typeface="Times New Roman"/>
              </a:rPr>
              <a:t>狀元</a:t>
            </a:r>
            <a:r>
              <a:rPr lang="fr-FR" altLang="zh-TW" sz="1800" dirty="0" smtClean="0">
                <a:latin typeface="Times New Roman"/>
                <a:ea typeface="PMingLiU"/>
                <a:cs typeface="Times New Roman"/>
              </a:rPr>
              <a:t> (</a:t>
            </a:r>
            <a:r>
              <a:rPr lang="fr-FR" sz="1800" dirty="0" smtClean="0">
                <a:latin typeface="Times New Roman"/>
                <a:ea typeface="PMingLiU"/>
                <a:cs typeface="Times New Roman"/>
              </a:rPr>
              <a:t>1</a:t>
            </a:r>
            <a:r>
              <a:rPr lang="fr-FR" sz="1800" baseline="30000" dirty="0" smtClean="0">
                <a:latin typeface="Times New Roman"/>
                <a:ea typeface="PMingLiU"/>
                <a:cs typeface="Times New Roman"/>
              </a:rPr>
              <a:t>st</a:t>
            </a:r>
            <a:r>
              <a:rPr lang="fr-FR" sz="1800" dirty="0" smtClean="0">
                <a:latin typeface="Times New Roman"/>
                <a:ea typeface="PMingLiU"/>
                <a:cs typeface="Times New Roman"/>
              </a:rPr>
              <a:t> of the 1</a:t>
            </a:r>
            <a:r>
              <a:rPr lang="fr-FR" sz="1800" baseline="30000" dirty="0" smtClean="0">
                <a:latin typeface="Times New Roman"/>
                <a:ea typeface="PMingLiU"/>
                <a:cs typeface="Times New Roman"/>
              </a:rPr>
              <a:t>st</a:t>
            </a:r>
            <a:r>
              <a:rPr lang="fr-FR" sz="1800" dirty="0" smtClean="0">
                <a:latin typeface="Times New Roman"/>
                <a:ea typeface="PMingLiU"/>
                <a:cs typeface="Times New Roman"/>
              </a:rPr>
              <a:t> Class)</a:t>
            </a:r>
            <a:br>
              <a:rPr lang="fr-FR" sz="1800" dirty="0" smtClean="0">
                <a:latin typeface="Times New Roman"/>
                <a:ea typeface="PMingLiU"/>
                <a:cs typeface="Times New Roman"/>
              </a:rPr>
            </a:br>
            <a:endParaRPr lang="fr-FR" sz="1800" dirty="0"/>
          </a:p>
        </p:txBody>
      </p:sp>
      <p:pic>
        <p:nvPicPr>
          <p:cNvPr id="19458" name="Picture 2" descr="C:\Delphine\Publication copies examen\TIF\02_00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24744"/>
            <a:ext cx="3038734" cy="5476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  <a:t/>
            </a:r>
            <a:br>
              <a:rPr lang="fr-FR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</a:br>
            <a:r>
              <a:rPr lang="fr-FR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  <a:t>Lu </a:t>
            </a:r>
            <a:r>
              <a:rPr lang="fr-FR" sz="2000" b="1" dirty="0" err="1" smtClean="0">
                <a:latin typeface="Times New Roman" pitchFamily="18" charset="0"/>
                <a:ea typeface="PMingLiU"/>
                <a:cs typeface="Times New Roman" pitchFamily="18" charset="0"/>
              </a:rPr>
              <a:t>Yuanding’s</a:t>
            </a:r>
            <a:r>
              <a:rPr lang="fr-FR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  <a:t> </a:t>
            </a:r>
            <a:r>
              <a:rPr lang="zh-CN" altLang="fr-FR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  <a:t>陸元鼎 </a:t>
            </a:r>
            <a:r>
              <a:rPr lang="fr-FR" altLang="zh-CN" sz="2000" b="1" dirty="0" err="1" smtClean="0">
                <a:latin typeface="Times New Roman" pitchFamily="18" charset="0"/>
                <a:ea typeface="PMingLiU"/>
                <a:cs typeface="Times New Roman" pitchFamily="18" charset="0"/>
              </a:rPr>
              <a:t>examination</a:t>
            </a:r>
            <a:r>
              <a:rPr lang="fr-FR" altLang="zh-CN" sz="2000" b="1" dirty="0" smtClean="0">
                <a:latin typeface="Times New Roman" pitchFamily="18" charset="0"/>
                <a:ea typeface="PMingLiU"/>
                <a:cs typeface="Times New Roman" pitchFamily="18" charset="0"/>
              </a:rPr>
              <a:t> </a:t>
            </a:r>
            <a:r>
              <a:rPr lang="fr-FR" altLang="zh-CN" sz="2000" b="1" dirty="0" err="1" smtClean="0">
                <a:latin typeface="Times New Roman" pitchFamily="18" charset="0"/>
                <a:ea typeface="PMingLiU"/>
                <a:cs typeface="Times New Roman" pitchFamily="18" charset="0"/>
              </a:rPr>
              <a:t>paper</a:t>
            </a:r>
            <a:r>
              <a:rPr lang="fr-FR" altLang="zh-CN" sz="2000" dirty="0" smtClean="0">
                <a:latin typeface="Times New Roman"/>
                <a:ea typeface="PMingLiU"/>
                <a:cs typeface="Times New Roman"/>
              </a:rPr>
              <a:t/>
            </a:r>
            <a:br>
              <a:rPr lang="fr-FR" altLang="zh-CN" sz="2000" dirty="0" smtClean="0">
                <a:latin typeface="Times New Roman"/>
                <a:ea typeface="PMingLiU"/>
                <a:cs typeface="Times New Roman"/>
              </a:rPr>
            </a:br>
            <a:r>
              <a:rPr lang="fr-FR" altLang="zh-CN" sz="2000" dirty="0" smtClean="0">
                <a:latin typeface="Times New Roman"/>
                <a:ea typeface="PMingLiU"/>
                <a:cs typeface="Times New Roman"/>
              </a:rPr>
              <a:t>1874 </a:t>
            </a:r>
            <a:r>
              <a:rPr lang="fr-FR" altLang="zh-CN" sz="2000" dirty="0" err="1" smtClean="0">
                <a:latin typeface="Times New Roman"/>
                <a:ea typeface="PMingLiU"/>
                <a:cs typeface="Times New Roman"/>
              </a:rPr>
              <a:t>examination</a:t>
            </a:r>
            <a:r>
              <a:rPr lang="fr-FR" altLang="zh-CN" sz="1400" dirty="0" smtClean="0">
                <a:latin typeface="Times New Roman"/>
                <a:ea typeface="PMingLiU"/>
                <a:cs typeface="Times New Roman"/>
              </a:rPr>
              <a:t/>
            </a:r>
            <a:br>
              <a:rPr lang="fr-FR" altLang="zh-CN" sz="1400" dirty="0" smtClean="0">
                <a:latin typeface="Times New Roman"/>
                <a:ea typeface="PMingLiU"/>
                <a:cs typeface="Times New Roman"/>
              </a:rPr>
            </a:br>
            <a:r>
              <a:rPr lang="fr-FR" altLang="zh-CN" sz="2000" dirty="0" err="1" smtClean="0">
                <a:latin typeface="Times New Roman"/>
                <a:ea typeface="PMingLiU"/>
                <a:cs typeface="Times New Roman"/>
              </a:rPr>
              <a:t>ranked</a:t>
            </a:r>
            <a:r>
              <a:rPr lang="fr-FR" altLang="zh-CN" sz="2000" dirty="0" smtClean="0">
                <a:latin typeface="Times New Roman"/>
                <a:ea typeface="PMingLiU"/>
                <a:cs typeface="Times New Roman"/>
              </a:rPr>
              <a:t>  20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th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of the 3</a:t>
            </a:r>
            <a:r>
              <a:rPr lang="fr-FR" sz="2000" baseline="30000" dirty="0" smtClean="0">
                <a:latin typeface="Times New Roman"/>
                <a:ea typeface="PMingLiU"/>
                <a:cs typeface="Times New Roman"/>
              </a:rPr>
              <a:t>rd</a:t>
            </a:r>
            <a:r>
              <a:rPr lang="fr-FR" sz="2000" dirty="0" smtClean="0">
                <a:latin typeface="Times New Roman"/>
                <a:ea typeface="PMingLiU"/>
                <a:cs typeface="Times New Roman"/>
              </a:rPr>
              <a:t> Class)</a:t>
            </a:r>
            <a:r>
              <a:rPr lang="fr-FR" sz="1400" dirty="0" smtClean="0">
                <a:latin typeface="Times New Roman"/>
                <a:ea typeface="PMingLiU"/>
                <a:cs typeface="Times New Roman"/>
              </a:rPr>
              <a:t/>
            </a:r>
            <a:br>
              <a:rPr lang="fr-FR" sz="1400" dirty="0" smtClean="0">
                <a:latin typeface="Times New Roman"/>
                <a:ea typeface="PMingLiU"/>
                <a:cs typeface="Times New Roman"/>
              </a:rPr>
            </a:br>
            <a:r>
              <a:rPr lang="fr-FR" sz="1400" dirty="0" smtClean="0">
                <a:latin typeface="Times New Roman"/>
                <a:ea typeface="PMingLiU"/>
                <a:cs typeface="Times New Roman"/>
              </a:rPr>
              <a:t/>
            </a:r>
            <a:br>
              <a:rPr lang="fr-FR" sz="1400" dirty="0" smtClean="0">
                <a:latin typeface="Times New Roman"/>
                <a:ea typeface="PMingLiU"/>
                <a:cs typeface="Times New Roman"/>
              </a:rPr>
            </a:br>
            <a:endParaRPr lang="fr-FR" sz="1400" dirty="0"/>
          </a:p>
        </p:txBody>
      </p:sp>
      <p:pic>
        <p:nvPicPr>
          <p:cNvPr id="2050" name="Picture 2" descr="C:\Delphine\Publication copies examen\TIF\20_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8374075" cy="3318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Lu </a:t>
            </a:r>
            <a:r>
              <a:rPr lang="fr-FR" dirty="0" err="1" smtClean="0"/>
              <a:t>Yuanding’s</a:t>
            </a:r>
            <a:r>
              <a:rPr lang="fr-FR" dirty="0" smtClean="0"/>
              <a:t> </a:t>
            </a:r>
            <a:r>
              <a:rPr lang="zh-CN" altLang="fr-FR" dirty="0" smtClean="0"/>
              <a:t>陸元鼎 </a:t>
            </a:r>
            <a:r>
              <a:rPr lang="fr-FR" altLang="zh-CN" dirty="0" err="1" smtClean="0"/>
              <a:t>examination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paper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372200" y="1600201"/>
            <a:ext cx="2232248" cy="2764903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beginning of the paper, containing the candidate’s name, was folded  and sealed (with an official square seal 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關防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by the official in charge of keeping all the papers sealed 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彌封官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 protect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them against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fraud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elphine\Publication copies examen\TIF\20_00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3113349" cy="5196718"/>
          </a:xfrm>
          <a:prstGeom prst="rect">
            <a:avLst/>
          </a:prstGeom>
          <a:noFill/>
        </p:spPr>
      </p:pic>
      <p:pic>
        <p:nvPicPr>
          <p:cNvPr id="1027" name="Picture 3" descr="C:\Users\Delphine\Desktop\20_0001part 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1850258" cy="5309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1002</Words>
  <Application>Microsoft Office PowerPoint</Application>
  <PresentationFormat>Affichage à l'écran (4:3)</PresentationFormat>
  <Paragraphs>186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Introduction to  the Chinese Imperial Examination Papers  Held in the Institut des Hautes Études Chinoises (Institute of Advanced Chinese Studies)  of the Collège de France   Delphine Spicq</vt:lpstr>
      <vt:lpstr>   Shen Qingzao’s 沈清藻 examination paper 1775 examination,  ranked tanhua 探花 (3rd of the 1st Class )   </vt:lpstr>
      <vt:lpstr>Shen Qingzao’s paper with the examiners’  names and grades </vt:lpstr>
      <vt:lpstr>The ranking of successful candidates of the Palace Examination</vt:lpstr>
      <vt:lpstr>  Lu Yuanwen’s 陸元文 examination paper 1659 examination,  ranked zhuangyuan 狀元 (1st of the 1st Class) </vt:lpstr>
      <vt:lpstr>  Lu Yuanwen’s 陸元文 examination paper</vt:lpstr>
      <vt:lpstr> Lu Yuanwen’s 陸元文 examination paper  ranked zhuangyuan  狀元 (1st of the 1st Class) </vt:lpstr>
      <vt:lpstr> Lu Yuanding’s 陸元鼎 examination paper 1874 examination ranked  20th of the 3rd Class)  </vt:lpstr>
      <vt:lpstr>Lu Yuanding’s 陸元鼎 examination paper</vt:lpstr>
      <vt:lpstr>Names of the 33 candidates, their birth place,  the year of the examination their took and their ranking </vt:lpstr>
      <vt:lpstr>Diapositive 11</vt:lpstr>
      <vt:lpstr>  Thank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Delphine</dc:creator>
  <cp:lastModifiedBy>Delphine</cp:lastModifiedBy>
  <cp:revision>29</cp:revision>
  <dcterms:created xsi:type="dcterms:W3CDTF">2014-08-07T13:49:13Z</dcterms:created>
  <dcterms:modified xsi:type="dcterms:W3CDTF">2014-08-13T15:53:02Z</dcterms:modified>
</cp:coreProperties>
</file>