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94" r:id="rId4"/>
    <p:sldId id="308" r:id="rId5"/>
    <p:sldId id="307" r:id="rId6"/>
    <p:sldId id="297" r:id="rId7"/>
    <p:sldId id="260" r:id="rId8"/>
    <p:sldId id="295" r:id="rId9"/>
    <p:sldId id="298" r:id="rId10"/>
    <p:sldId id="299" r:id="rId11"/>
    <p:sldId id="300" r:id="rId12"/>
    <p:sldId id="301" r:id="rId13"/>
    <p:sldId id="302" r:id="rId14"/>
    <p:sldId id="303" r:id="rId15"/>
    <p:sldId id="311" r:id="rId16"/>
    <p:sldId id="305" r:id="rId17"/>
    <p:sldId id="313" r:id="rId18"/>
    <p:sldId id="309" r:id="rId19"/>
    <p:sldId id="314" r:id="rId20"/>
    <p:sldId id="315" r:id="rId21"/>
    <p:sldId id="310" r:id="rId22"/>
    <p:sldId id="316" r:id="rId23"/>
    <p:sldId id="312" r:id="rId24"/>
    <p:sldId id="306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73" d="100"/>
          <a:sy n="73" d="100"/>
        </p:scale>
        <p:origin x="75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A6A9-8A9B-4656-9B02-3BA76EA3E2C9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7D051-4DB5-4300-BDD6-1C7262B332B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63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/>
              <a:t>Seite </a:t>
            </a:r>
            <a:fld id="{6DECE6C0-BE37-44C2-912D-EE73BE794038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4563"/>
          </a:xfrm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1348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1275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4916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95846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19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31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20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9441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21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6630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22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3603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23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5544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5766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 altLang="de-DE">
                <a:solidFill>
                  <a:prstClr val="black"/>
                </a:solidFill>
              </a:rPr>
              <a:t>Seite </a:t>
            </a:r>
            <a:fld id="{C4C23CA3-6921-4F5B-852C-202EF19C8203}" type="slidenum">
              <a:rPr lang="de-DE" altLang="de-DE">
                <a:solidFill>
                  <a:prstClr val="black"/>
                </a:solidFill>
              </a:rPr>
              <a:pPr/>
              <a:t>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763" y="219075"/>
            <a:ext cx="6340475" cy="4756150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07.06.2016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46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97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20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573463"/>
            <a:ext cx="7921625" cy="792162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133600"/>
            <a:ext cx="7921625" cy="1295400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  <a:endParaRPr lang="de-DE" alt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78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--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 b="1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60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 b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78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-- Versal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988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---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340480"/>
            <a:ext cx="3884612" cy="4968840"/>
          </a:xfrm>
        </p:spPr>
        <p:txBody>
          <a:bodyPr/>
          <a:lstStyle>
            <a:lvl1pPr>
              <a:defRPr sz="25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0480"/>
            <a:ext cx="3884613" cy="4968840"/>
          </a:xfrm>
        </p:spPr>
        <p:txBody>
          <a:bodyPr/>
          <a:lstStyle>
            <a:lvl1pPr>
              <a:defRPr sz="25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213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--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340480"/>
            <a:ext cx="3884612" cy="4968840"/>
          </a:xfrm>
        </p:spPr>
        <p:txBody>
          <a:bodyPr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0480"/>
            <a:ext cx="3884613" cy="4968840"/>
          </a:xfrm>
        </p:spPr>
        <p:txBody>
          <a:bodyPr/>
          <a:lstStyle>
            <a:lvl1pPr>
              <a:defRPr sz="15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64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85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23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75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7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54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2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91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E4C7-3730-4D91-9203-36D135C58438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81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E4C7-3730-4D91-9203-36D135C58438}" type="datetimeFigureOut">
              <a:rPr lang="de-DE" smtClean="0"/>
              <a:t>27.09.2019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00838-930D-4EB5-BA00-B5CC61F858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8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40768"/>
            <a:ext cx="7921625" cy="496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11188" y="6524625"/>
            <a:ext cx="792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11188" y="1052736"/>
            <a:ext cx="792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1036" name="Picture 12" descr="Logo_SBB_3c_smal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050" y="0"/>
            <a:ext cx="25209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02" y="321960"/>
            <a:ext cx="1583246" cy="6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11188" y="6524625"/>
            <a:ext cx="266466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000000"/>
                </a:solidFill>
              </a:rPr>
              <a:t>Titel der Präsentation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40425" y="6524625"/>
            <a:ext cx="1008112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000000"/>
                </a:solidFill>
              </a:rPr>
              <a:t>15.03.2016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524701" y="6524625"/>
            <a:ext cx="1008112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000000"/>
                </a:solidFill>
              </a:rPr>
              <a:t> Folie </a:t>
            </a:r>
            <a:fld id="{F56FFE44-DA0F-4206-A855-92EBA461FF2D}" type="slidenum">
              <a:rPr lang="de-DE" sz="9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2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algn="l" rtl="0" eaLnBrk="1" fontAlgn="base" hangingPunct="1">
        <a:spcBef>
          <a:spcPct val="1000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1" fontAlgn="base" hangingPunct="1">
        <a:spcBef>
          <a:spcPct val="10000"/>
        </a:spcBef>
        <a:spcAft>
          <a:spcPct val="0"/>
        </a:spcAft>
        <a:buSzPct val="90000"/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2pPr>
      <a:lvl3pPr marL="358775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3pPr>
      <a:lvl4pPr marL="538163" indent="-177800" algn="l" rtl="0" eaLnBrk="1" fontAlgn="base" hangingPunct="1">
        <a:spcBef>
          <a:spcPct val="10000"/>
        </a:spcBef>
        <a:spcAft>
          <a:spcPct val="0"/>
        </a:spcAft>
        <a:buSzPct val="90000"/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4pPr>
      <a:lvl5pPr marL="717550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5pPr>
      <a:lvl6pPr marL="1174750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6pPr>
      <a:lvl7pPr marL="1631950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7pPr>
      <a:lvl8pPr marL="2089150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8pPr>
      <a:lvl9pPr marL="2546350" indent="-177800" algn="l" rtl="0" eaLnBrk="1" fontAlgn="base" hangingPunct="1">
        <a:spcBef>
          <a:spcPct val="10000"/>
        </a:spcBef>
        <a:spcAft>
          <a:spcPct val="0"/>
        </a:spcAft>
        <a:buFont typeface="Arial" pitchFamily="34" charset="0"/>
        <a:buChar char="‒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96552" y="1"/>
            <a:ext cx="10819826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extLst/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38341" y="4344456"/>
            <a:ext cx="7777237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2000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2614" y="1484313"/>
            <a:ext cx="5905028" cy="33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611188" y="6524625"/>
            <a:ext cx="792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4352" name="Picture 16" descr="Logo_SBB_3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1392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53724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48000" y="1665288"/>
            <a:ext cx="549433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mtClean="0">
              <a:ea typeface="宋体" charset="-122"/>
            </a:endParaRPr>
          </a:p>
          <a:p>
            <a:endParaRPr lang="zh-CN" altLang="en-US" smtClean="0">
              <a:ea typeface="宋体" charset="-122"/>
            </a:endParaRPr>
          </a:p>
          <a:p>
            <a:endParaRPr lang="zh-CN" altLang="en-US" smtClean="0">
              <a:ea typeface="宋体" charset="-122"/>
            </a:endParaRPr>
          </a:p>
          <a:p>
            <a:endParaRPr lang="zh-CN" altLang="en-US" dirty="0">
              <a:ea typeface="宋体" charset="-122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1116632" y="1625196"/>
            <a:ext cx="8743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/>
              <a:t>The </a:t>
            </a:r>
            <a:r>
              <a:rPr lang="de-DE" sz="2400" b="1" dirty="0" err="1" smtClean="0"/>
              <a:t>Typographia</a:t>
            </a:r>
            <a:r>
              <a:rPr lang="de-DE" sz="2400" b="1" dirty="0" smtClean="0"/>
              <a:t> </a:t>
            </a:r>
            <a:r>
              <a:rPr lang="de-DE" sz="2400" b="1" dirty="0" err="1"/>
              <a:t>Sinica</a:t>
            </a:r>
            <a:r>
              <a:rPr lang="de-DE" sz="2400" b="1" dirty="0"/>
              <a:t> on </a:t>
            </a:r>
            <a:r>
              <a:rPr lang="de-DE" sz="2400" b="1" dirty="0" err="1"/>
              <a:t>its</a:t>
            </a:r>
            <a:r>
              <a:rPr lang="de-DE" sz="2400" b="1" dirty="0"/>
              <a:t> </a:t>
            </a:r>
            <a:r>
              <a:rPr lang="de-DE" sz="2400" b="1" dirty="0" err="1"/>
              <a:t>way</a:t>
            </a:r>
            <a:r>
              <a:rPr lang="de-DE" sz="2400" b="1" dirty="0"/>
              <a:t> </a:t>
            </a:r>
            <a:r>
              <a:rPr lang="de-DE" sz="2400" b="1" dirty="0" err="1" smtClean="0"/>
              <a:t>from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</a:p>
          <a:p>
            <a:pPr algn="ctr"/>
            <a:r>
              <a:rPr lang="de-DE" sz="2400" b="1" dirty="0" smtClean="0"/>
              <a:t>Great </a:t>
            </a:r>
            <a:r>
              <a:rPr lang="de-DE" sz="2400" b="1" dirty="0" err="1"/>
              <a:t>Elector‘s</a:t>
            </a:r>
            <a:r>
              <a:rPr lang="de-DE" sz="2400" b="1" dirty="0"/>
              <a:t> Palace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Humboldt Forum</a:t>
            </a:r>
          </a:p>
          <a:p>
            <a:r>
              <a:rPr lang="de-DE" sz="2400" dirty="0" smtClean="0">
                <a:latin typeface="+mn-ea"/>
              </a:rPr>
              <a:t> </a:t>
            </a:r>
            <a:endParaRPr lang="de-DE" sz="2400" dirty="0">
              <a:latin typeface="+mn-ea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60032" y="4953362"/>
            <a:ext cx="4211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b="1" dirty="0"/>
          </a:p>
        </p:txBody>
      </p:sp>
      <p:sp>
        <p:nvSpPr>
          <p:cNvPr id="11" name="Rechteck 10"/>
          <p:cNvSpPr/>
          <p:nvPr/>
        </p:nvSpPr>
        <p:spPr>
          <a:xfrm>
            <a:off x="7002334" y="5780782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b="1" dirty="0"/>
          </a:p>
          <a:p>
            <a:r>
              <a:rPr lang="de-DE" sz="2400" dirty="0" smtClean="0">
                <a:latin typeface="+mn-ea"/>
              </a:rPr>
              <a:t> </a:t>
            </a:r>
            <a:endParaRPr lang="de-DE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18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-27384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83134" y="5037956"/>
            <a:ext cx="5760641" cy="13909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dirty="0"/>
              <a:t>– </a:t>
            </a:r>
            <a:r>
              <a:rPr lang="de-DE" sz="1600" dirty="0" err="1" smtClean="0"/>
              <a:t>very</a:t>
            </a:r>
            <a:r>
              <a:rPr lang="de-DE" sz="1600" dirty="0" smtClean="0"/>
              <a:t> </a:t>
            </a:r>
            <a:r>
              <a:rPr lang="de-DE" sz="1600" dirty="0" err="1" smtClean="0"/>
              <a:t>similar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electoral</a:t>
            </a:r>
            <a:r>
              <a:rPr lang="de-DE" sz="1600" dirty="0" smtClean="0"/>
              <a:t> </a:t>
            </a:r>
            <a:r>
              <a:rPr lang="de-DE" sz="1600" dirty="0" err="1" smtClean="0"/>
              <a:t>medal</a:t>
            </a:r>
            <a:r>
              <a:rPr lang="de-DE" sz="1600" dirty="0" smtClean="0"/>
              <a:t> </a:t>
            </a:r>
            <a:r>
              <a:rPr lang="de-DE" sz="1600" dirty="0" err="1" smtClean="0"/>
              <a:t>cabinets</a:t>
            </a:r>
            <a:r>
              <a:rPr lang="de-DE" sz="1600" dirty="0" smtClean="0"/>
              <a:t> – </a:t>
            </a:r>
          </a:p>
          <a:p>
            <a:pPr algn="ctr"/>
            <a:r>
              <a:rPr lang="de-DE" sz="1600" dirty="0" smtClean="0"/>
              <a:t>–  </a:t>
            </a:r>
            <a:r>
              <a:rPr lang="de-DE" sz="1600" dirty="0" err="1" smtClean="0"/>
              <a:t>made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solid </a:t>
            </a:r>
            <a:r>
              <a:rPr lang="de-DE" sz="1600" dirty="0" err="1" smtClean="0"/>
              <a:t>oak</a:t>
            </a:r>
            <a:r>
              <a:rPr lang="de-DE" sz="1600" dirty="0" smtClean="0"/>
              <a:t> </a:t>
            </a:r>
            <a:r>
              <a:rPr lang="de-DE" sz="1600" dirty="0" err="1" smtClean="0"/>
              <a:t>wood</a:t>
            </a:r>
            <a:r>
              <a:rPr lang="de-DE" sz="1600" dirty="0" smtClean="0"/>
              <a:t>  –</a:t>
            </a:r>
          </a:p>
          <a:p>
            <a:pPr algn="ctr"/>
            <a:r>
              <a:rPr lang="de-DE" sz="1600" dirty="0" smtClean="0"/>
              <a:t>– on an </a:t>
            </a:r>
            <a:r>
              <a:rPr lang="de-DE" sz="1600" dirty="0" err="1" smtClean="0"/>
              <a:t>underframe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baluster</a:t>
            </a:r>
            <a:r>
              <a:rPr lang="de-DE" sz="1600" dirty="0" smtClean="0"/>
              <a:t> </a:t>
            </a:r>
            <a:r>
              <a:rPr lang="de-DE" sz="1600" dirty="0" err="1" smtClean="0"/>
              <a:t>shaped</a:t>
            </a:r>
            <a:r>
              <a:rPr lang="de-DE" sz="1600" dirty="0" smtClean="0"/>
              <a:t> </a:t>
            </a:r>
            <a:r>
              <a:rPr lang="de-DE" sz="1600" dirty="0" err="1" smtClean="0"/>
              <a:t>feet</a:t>
            </a:r>
            <a:r>
              <a:rPr lang="de-DE" sz="1600" dirty="0" smtClean="0"/>
              <a:t> </a:t>
            </a:r>
            <a:r>
              <a:rPr lang="de-DE" sz="1600" dirty="0"/>
              <a:t>– </a:t>
            </a:r>
            <a:endParaRPr lang="de-DE" sz="1600" dirty="0" smtClean="0"/>
          </a:p>
          <a:p>
            <a:pPr algn="ctr"/>
            <a:r>
              <a:rPr lang="de-DE" sz="1600" dirty="0"/>
              <a:t>– </a:t>
            </a:r>
            <a:r>
              <a:rPr lang="de-DE" sz="1600" dirty="0" err="1" smtClean="0"/>
              <a:t>cutting</a:t>
            </a:r>
            <a:r>
              <a:rPr lang="de-DE" sz="1600" dirty="0" smtClean="0"/>
              <a:t> </a:t>
            </a:r>
            <a:r>
              <a:rPr lang="de-DE" sz="1600" dirty="0" err="1" smtClean="0"/>
              <a:t>date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wood</a:t>
            </a:r>
            <a:r>
              <a:rPr lang="de-DE" sz="1600" dirty="0" smtClean="0"/>
              <a:t> </a:t>
            </a:r>
            <a:r>
              <a:rPr lang="de-DE" sz="1600" dirty="0" err="1" smtClean="0"/>
              <a:t>used</a:t>
            </a:r>
            <a:r>
              <a:rPr lang="de-DE" sz="1600" dirty="0" smtClean="0"/>
              <a:t>: </a:t>
            </a:r>
            <a:r>
              <a:rPr lang="de-DE" sz="1600" dirty="0"/>
              <a:t>1674 </a:t>
            </a:r>
            <a:r>
              <a:rPr lang="de-DE" sz="1600" dirty="0" smtClean="0"/>
              <a:t>(</a:t>
            </a:r>
            <a:r>
              <a:rPr lang="de-DE" sz="1600" dirty="0" err="1" smtClean="0"/>
              <a:t>through</a:t>
            </a:r>
            <a:r>
              <a:rPr lang="de-DE" sz="1600" dirty="0" smtClean="0"/>
              <a:t> </a:t>
            </a:r>
            <a:r>
              <a:rPr lang="de-DE" sz="1600" dirty="0" err="1"/>
              <a:t>dendrochronological</a:t>
            </a:r>
            <a:r>
              <a:rPr lang="de-DE" sz="1600" dirty="0"/>
              <a:t> </a:t>
            </a:r>
            <a:r>
              <a:rPr lang="de-DE" sz="1600" dirty="0" err="1" smtClean="0"/>
              <a:t>analyses</a:t>
            </a:r>
            <a:r>
              <a:rPr lang="de-DE" sz="1600" dirty="0" smtClean="0"/>
              <a:t>) – </a:t>
            </a:r>
          </a:p>
          <a:p>
            <a:pPr algn="ctr"/>
            <a:r>
              <a:rPr lang="de-DE" sz="1600" dirty="0"/>
              <a:t>– </a:t>
            </a:r>
            <a:r>
              <a:rPr lang="de-DE" sz="1600" dirty="0" err="1" smtClean="0"/>
              <a:t>probably</a:t>
            </a:r>
            <a:r>
              <a:rPr lang="de-DE" sz="1600" dirty="0" smtClean="0"/>
              <a:t> </a:t>
            </a:r>
            <a:r>
              <a:rPr lang="de-DE" sz="1600" dirty="0" err="1" smtClean="0"/>
              <a:t>repeatedly</a:t>
            </a:r>
            <a:r>
              <a:rPr lang="de-DE" sz="1600" dirty="0" smtClean="0"/>
              <a:t> </a:t>
            </a:r>
            <a:r>
              <a:rPr lang="de-DE" sz="1600" dirty="0" err="1" smtClean="0"/>
              <a:t>overhauled</a:t>
            </a:r>
            <a:r>
              <a:rPr lang="de-DE" sz="1600" dirty="0" smtClean="0"/>
              <a:t> –</a:t>
            </a:r>
            <a:endParaRPr lang="de-DE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00808"/>
            <a:ext cx="410445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118" y="1700808"/>
            <a:ext cx="396044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bgerundetes Rechteck 4"/>
          <p:cNvSpPr/>
          <p:nvPr/>
        </p:nvSpPr>
        <p:spPr bwMode="auto">
          <a:xfrm>
            <a:off x="1834766" y="4941168"/>
            <a:ext cx="5509009" cy="172819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5575" y="5445224"/>
            <a:ext cx="7929271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smtClean="0">
                <a:latin typeface="Calibri" panose="020F0502020204030204" pitchFamily="34" charset="0"/>
              </a:rPr>
              <a:t>3287 </a:t>
            </a:r>
            <a:r>
              <a:rPr lang="de-DE" sz="1600" dirty="0" err="1" smtClean="0">
                <a:latin typeface="Calibri" panose="020F0502020204030204" pitchFamily="34" charset="0"/>
              </a:rPr>
              <a:t>printing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types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</a:rPr>
              <a:t>each</a:t>
            </a:r>
            <a:r>
              <a:rPr lang="de-DE" sz="1600" dirty="0" smtClean="0">
                <a:latin typeface="Calibri" panose="020F0502020204030204" pitchFamily="34" charset="0"/>
              </a:rPr>
              <a:t> ca. 2,5 </a:t>
            </a:r>
            <a:r>
              <a:rPr lang="de-DE" sz="1600" dirty="0">
                <a:latin typeface="Calibri" panose="020F0502020204030204" pitchFamily="34" charset="0"/>
              </a:rPr>
              <a:t>cm</a:t>
            </a:r>
            <a:r>
              <a:rPr lang="de-DE" sz="1600" baseline="30000" dirty="0">
                <a:latin typeface="Calibri" panose="020F0502020204030204" pitchFamily="34" charset="0"/>
              </a:rPr>
              <a:t>3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</a:rPr>
              <a:t>– </a:t>
            </a:r>
          </a:p>
          <a:p>
            <a:pPr algn="ctr"/>
            <a:endParaRPr lang="de-DE" sz="1600" dirty="0"/>
          </a:p>
          <a:p>
            <a:pPr algn="ctr"/>
            <a:endParaRPr lang="de-DE" sz="1600" dirty="0" smtClean="0"/>
          </a:p>
          <a:p>
            <a:pPr algn="ctr"/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52" y="1253889"/>
            <a:ext cx="8225695" cy="384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bgerundetes Rechteck 4"/>
          <p:cNvSpPr/>
          <p:nvPr/>
        </p:nvSpPr>
        <p:spPr bwMode="auto">
          <a:xfrm>
            <a:off x="2771800" y="5271600"/>
            <a:ext cx="3888432" cy="60567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5574" y="5237415"/>
            <a:ext cx="7929271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dirty="0" smtClean="0">
                <a:latin typeface="Calibri" panose="020F0502020204030204" pitchFamily="34" charset="0"/>
              </a:rPr>
              <a:t>– on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upper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side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were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cut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Chinese </a:t>
            </a:r>
            <a:r>
              <a:rPr lang="de-DE" sz="1600" dirty="0" err="1" smtClean="0">
                <a:latin typeface="Calibri" panose="020F0502020204030204" pitchFamily="34" charset="0"/>
              </a:rPr>
              <a:t>characters</a:t>
            </a:r>
            <a:r>
              <a:rPr lang="de-DE" sz="1600" dirty="0">
                <a:latin typeface="Calibri" panose="020F0502020204030204" pitchFamily="34" charset="0"/>
              </a:rPr>
              <a:t> –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algn="ctr"/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smtClean="0">
                <a:latin typeface="Calibri" panose="020F0502020204030204" pitchFamily="34" charset="0"/>
              </a:rPr>
              <a:t>on (</a:t>
            </a:r>
            <a:r>
              <a:rPr lang="de-DE" sz="1600" dirty="0" err="1" smtClean="0">
                <a:latin typeface="Calibri" panose="020F0502020204030204" pitchFamily="34" charset="0"/>
              </a:rPr>
              <a:t>mostly</a:t>
            </a:r>
            <a:r>
              <a:rPr lang="de-DE" sz="1600" dirty="0" smtClean="0">
                <a:latin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right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side</a:t>
            </a:r>
            <a:r>
              <a:rPr lang="de-DE" sz="1600" dirty="0" smtClean="0">
                <a:latin typeface="Calibri" panose="020F0502020204030204" pitchFamily="34" charset="0"/>
              </a:rPr>
              <a:t> Müller </a:t>
            </a:r>
            <a:r>
              <a:rPr lang="de-DE" sz="1600" dirty="0" err="1" smtClean="0">
                <a:latin typeface="Calibri" panose="020F0502020204030204" pitchFamily="34" charset="0"/>
              </a:rPr>
              <a:t>noted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numbers</a:t>
            </a:r>
            <a:r>
              <a:rPr lang="de-DE" sz="1600" dirty="0" smtClean="0">
                <a:latin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</a:rPr>
              <a:t>ink</a:t>
            </a:r>
            <a:r>
              <a:rPr lang="de-DE" sz="1600" dirty="0" smtClean="0">
                <a:latin typeface="Calibri" panose="020F0502020204030204" pitchFamily="34" charset="0"/>
              </a:rPr>
              <a:t> –</a:t>
            </a:r>
          </a:p>
          <a:p>
            <a:pPr algn="ctr"/>
            <a:endParaRPr lang="de-DE" sz="1600" dirty="0" smtClean="0">
              <a:latin typeface="Calibri" panose="020F0502020204030204" pitchFamily="34" charset="0"/>
            </a:endParaRPr>
          </a:p>
          <a:p>
            <a:pPr algn="ctr"/>
            <a:r>
              <a:rPr lang="de-DE" sz="1600" dirty="0" smtClean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no </a:t>
            </a:r>
            <a:r>
              <a:rPr lang="en-US" sz="1600" dirty="0">
                <a:latin typeface="Calibri" panose="020F0502020204030204" pitchFamily="34" charset="0"/>
              </a:rPr>
              <a:t>directly recognizable order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</a:rPr>
              <a:t>–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algn="ctr"/>
            <a:endParaRPr lang="de-DE" sz="1600" dirty="0"/>
          </a:p>
          <a:p>
            <a:pPr algn="ctr"/>
            <a:endParaRPr lang="de-DE" sz="1600" dirty="0" smtClean="0"/>
          </a:p>
          <a:p>
            <a:pPr algn="ctr"/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714" y="4390608"/>
            <a:ext cx="8928992" cy="406544"/>
          </a:xfrm>
        </p:spPr>
        <p:txBody>
          <a:bodyPr/>
          <a:lstStyle/>
          <a:p>
            <a:pPr algn="ctr"/>
            <a:r>
              <a:rPr lang="de-DE" sz="1200" dirty="0" err="1" smtClean="0">
                <a:latin typeface="Calibri" panose="020F0502020204030204" pitchFamily="34" charset="0"/>
              </a:rPr>
              <a:t>Comparing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handwriting</a:t>
            </a:r>
            <a:r>
              <a:rPr lang="de-DE" sz="1200" dirty="0" smtClean="0">
                <a:latin typeface="Calibri" panose="020F0502020204030204" pitchFamily="34" charset="0"/>
              </a:rPr>
              <a:t> on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types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with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that</a:t>
            </a:r>
            <a:r>
              <a:rPr lang="de-DE" sz="1200" dirty="0" smtClean="0">
                <a:latin typeface="Calibri" panose="020F0502020204030204" pitchFamily="34" charset="0"/>
              </a:rPr>
              <a:t> in Andreas </a:t>
            </a:r>
            <a:r>
              <a:rPr lang="de-DE" sz="1200" dirty="0" err="1" smtClean="0">
                <a:latin typeface="Calibri" panose="020F0502020204030204" pitchFamily="34" charset="0"/>
              </a:rPr>
              <a:t>Müller‘s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Mss</a:t>
            </a:r>
            <a:r>
              <a:rPr lang="de-DE" sz="1200" dirty="0" smtClean="0">
                <a:latin typeface="Calibri" panose="020F0502020204030204" pitchFamily="34" charset="0"/>
              </a:rPr>
              <a:t> (Handschriftenacta, SBB, Handschriftenabteilung</a:t>
            </a:r>
            <a:endParaRPr lang="de-DE" sz="1200" dirty="0">
              <a:latin typeface="Calibri" panose="020F0502020204030204" pitchFamily="34" charset="0"/>
            </a:endParaRPr>
          </a:p>
        </p:txBody>
      </p:sp>
      <p:pic>
        <p:nvPicPr>
          <p:cNvPr id="11" name="Grafik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26737"/>
            <a:ext cx="146050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931170"/>
            <a:ext cx="1489710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42958"/>
            <a:ext cx="4112846" cy="269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052" y="1242958"/>
            <a:ext cx="1589405" cy="153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622" y="2955300"/>
            <a:ext cx="1600835" cy="995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bgerundetes Rechteck 6"/>
          <p:cNvSpPr/>
          <p:nvPr/>
        </p:nvSpPr>
        <p:spPr bwMode="auto">
          <a:xfrm>
            <a:off x="1943708" y="5157192"/>
            <a:ext cx="5796644" cy="1296144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5290847" y="1700808"/>
            <a:ext cx="331483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1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fontAlgn="base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fontAlgn="base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fontAlgn="base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There</a:t>
            </a:r>
            <a:r>
              <a:rPr lang="de-DE" sz="1600" dirty="0" smtClean="0"/>
              <a:t> also </a:t>
            </a:r>
            <a:r>
              <a:rPr lang="de-DE" sz="1600" dirty="0" err="1" smtClean="0"/>
              <a:t>smaller</a:t>
            </a:r>
            <a:r>
              <a:rPr lang="de-DE" sz="1600" dirty="0" smtClean="0"/>
              <a:t> </a:t>
            </a:r>
            <a:r>
              <a:rPr lang="de-DE" sz="1600" dirty="0" err="1" smtClean="0"/>
              <a:t>printing</a:t>
            </a:r>
            <a:r>
              <a:rPr lang="de-DE" sz="1600" dirty="0" smtClean="0"/>
              <a:t> </a:t>
            </a:r>
            <a:r>
              <a:rPr lang="de-DE" sz="1600" dirty="0" err="1" smtClean="0"/>
              <a:t>types</a:t>
            </a:r>
            <a:r>
              <a:rPr lang="de-DE" sz="1600" dirty="0" smtClean="0"/>
              <a:t> in Chinese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Syriac</a:t>
            </a:r>
            <a:r>
              <a:rPr lang="de-DE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Chinese, </a:t>
            </a:r>
            <a:r>
              <a:rPr lang="de-DE" sz="1600" dirty="0" err="1" smtClean="0"/>
              <a:t>from</a:t>
            </a:r>
            <a:r>
              <a:rPr lang="de-DE" sz="1600" dirty="0" smtClean="0"/>
              <a:t> Müller (</a:t>
            </a:r>
            <a:r>
              <a:rPr lang="de-DE" sz="1600" dirty="0" err="1" smtClean="0"/>
              <a:t>Müller‘s</a:t>
            </a:r>
            <a:r>
              <a:rPr lang="de-DE" sz="1600" dirty="0" smtClean="0"/>
              <a:t> </a:t>
            </a:r>
            <a:r>
              <a:rPr lang="de-DE" sz="1600" dirty="0" err="1" smtClean="0"/>
              <a:t>letter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Athanasius </a:t>
            </a:r>
            <a:r>
              <a:rPr lang="de-DE" sz="1600" dirty="0"/>
              <a:t>Kircher </a:t>
            </a:r>
            <a:r>
              <a:rPr lang="de-DE" sz="1600" dirty="0" err="1" smtClean="0"/>
              <a:t>from</a:t>
            </a:r>
            <a:r>
              <a:rPr lang="de-DE" sz="1600" dirty="0" smtClean="0"/>
              <a:t> 1675, </a:t>
            </a:r>
            <a:r>
              <a:rPr lang="de-DE" sz="1600" dirty="0" err="1" smtClean="0"/>
              <a:t>inter</a:t>
            </a:r>
            <a:r>
              <a:rPr lang="de-DE" sz="1600" dirty="0" smtClean="0"/>
              <a:t> </a:t>
            </a:r>
            <a:r>
              <a:rPr lang="de-DE" sz="1600" dirty="0" err="1" smtClean="0"/>
              <a:t>alia</a:t>
            </a:r>
            <a:r>
              <a:rPr lang="de-DE" sz="1600" dirty="0" smtClean="0"/>
              <a:t> a </a:t>
            </a:r>
            <a:r>
              <a:rPr lang="de-DE" sz="1600" dirty="0" err="1" smtClean="0"/>
              <a:t>quotation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Zhongyong</a:t>
            </a:r>
            <a:r>
              <a:rPr lang="de-DE" sz="1600" dirty="0" smtClean="0"/>
              <a:t> </a:t>
            </a:r>
            <a:r>
              <a:rPr lang="zh-CN" altLang="de-DE" sz="1600" dirty="0"/>
              <a:t>中</a:t>
            </a:r>
            <a:r>
              <a:rPr lang="zh-CN" altLang="de-DE" sz="1600" dirty="0" smtClean="0"/>
              <a:t>庸</a:t>
            </a:r>
            <a:r>
              <a:rPr lang="de-DE" sz="1600" dirty="0" smtClean="0"/>
              <a:t>) </a:t>
            </a:r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Chinese, </a:t>
            </a:r>
            <a:r>
              <a:rPr lang="de-DE" sz="1600" dirty="0" err="1" smtClean="0"/>
              <a:t>from</a:t>
            </a:r>
            <a:r>
              <a:rPr lang="de-DE" sz="1600" dirty="0" smtClean="0"/>
              <a:t> Christian Mentzel (1622-1701) (</a:t>
            </a:r>
            <a:r>
              <a:rPr lang="de-DE" sz="1600" dirty="0" err="1" smtClean="0"/>
              <a:t>used</a:t>
            </a:r>
            <a:r>
              <a:rPr lang="de-DE" sz="1600" dirty="0" smtClean="0"/>
              <a:t> in </a:t>
            </a:r>
            <a:r>
              <a:rPr lang="de-DE" sz="1600" dirty="0" err="1" smtClean="0"/>
              <a:t>his</a:t>
            </a:r>
            <a:r>
              <a:rPr lang="de-DE" sz="1600" dirty="0" smtClean="0"/>
              <a:t> </a:t>
            </a:r>
            <a:r>
              <a:rPr lang="de-DE" sz="1600" i="1" dirty="0" err="1" smtClean="0"/>
              <a:t>Sylloge</a:t>
            </a:r>
            <a:r>
              <a:rPr lang="de-DE" sz="1600" i="1" dirty="0" smtClean="0"/>
              <a:t> </a:t>
            </a:r>
            <a:r>
              <a:rPr lang="de-DE" sz="1600" i="1" dirty="0" err="1"/>
              <a:t>Minutiarum</a:t>
            </a:r>
            <a:r>
              <a:rPr lang="de-DE" sz="1600" i="1" dirty="0"/>
              <a:t> </a:t>
            </a:r>
            <a:r>
              <a:rPr lang="de-DE" sz="1600" i="1" dirty="0" err="1"/>
              <a:t>lexici</a:t>
            </a:r>
            <a:r>
              <a:rPr lang="de-DE" sz="1600" i="1" dirty="0"/>
              <a:t> Latino-</a:t>
            </a:r>
            <a:r>
              <a:rPr lang="de-DE" sz="1600" i="1" dirty="0" err="1"/>
              <a:t>Sinico</a:t>
            </a:r>
            <a:r>
              <a:rPr lang="de-DE" sz="1600" i="1" dirty="0"/>
              <a:t>-</a:t>
            </a:r>
            <a:r>
              <a:rPr lang="de-DE" sz="1600" i="1" dirty="0" err="1"/>
              <a:t>Characteristici</a:t>
            </a:r>
            <a:r>
              <a:rPr lang="de-DE" sz="1600" dirty="0"/>
              <a:t>, Nürnberg </a:t>
            </a:r>
            <a:r>
              <a:rPr lang="de-DE" sz="1600" dirty="0" smtClean="0"/>
              <a:t>1685)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Syriac</a:t>
            </a:r>
            <a:r>
              <a:rPr lang="de-DE" sz="1600" dirty="0" smtClean="0"/>
              <a:t>, </a:t>
            </a:r>
            <a:r>
              <a:rPr lang="de-DE" sz="1600" dirty="0" err="1" smtClean="0"/>
              <a:t>from</a:t>
            </a:r>
            <a:r>
              <a:rPr lang="de-DE" sz="1600" dirty="0" smtClean="0"/>
              <a:t> Müller, </a:t>
            </a:r>
            <a:r>
              <a:rPr lang="de-DE" sz="1600" dirty="0" err="1" smtClean="0"/>
              <a:t>quotations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i="1" dirty="0" err="1" smtClean="0"/>
              <a:t>Nestorian</a:t>
            </a:r>
            <a:r>
              <a:rPr lang="de-DE" sz="1600" i="1" dirty="0" smtClean="0"/>
              <a:t> Stone </a:t>
            </a:r>
            <a:r>
              <a:rPr lang="de-DE" sz="1600" i="1" dirty="0" err="1" smtClean="0"/>
              <a:t>from</a:t>
            </a:r>
            <a:r>
              <a:rPr lang="de-DE" sz="1600" i="1" dirty="0" smtClean="0"/>
              <a:t> </a:t>
            </a:r>
            <a:r>
              <a:rPr lang="de-DE" sz="1600" dirty="0" smtClean="0"/>
              <a:t>781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Xi’an</a:t>
            </a:r>
            <a:r>
              <a:rPr lang="de-DE" sz="1600" dirty="0"/>
              <a:t>, </a:t>
            </a:r>
            <a:r>
              <a:rPr lang="de-DE" sz="1600" dirty="0" err="1" smtClean="0"/>
              <a:t>displayed</a:t>
            </a:r>
            <a:r>
              <a:rPr lang="de-DE" sz="1600" dirty="0" smtClean="0"/>
              <a:t> in </a:t>
            </a:r>
            <a:r>
              <a:rPr lang="de-DE" sz="1600" dirty="0"/>
              <a:t>Kirchers </a:t>
            </a:r>
            <a:r>
              <a:rPr lang="de-DE" sz="1600" i="1" dirty="0"/>
              <a:t>China </a:t>
            </a:r>
            <a:r>
              <a:rPr lang="de-DE" sz="1600" i="1" dirty="0" err="1"/>
              <a:t>monumentis</a:t>
            </a:r>
            <a:r>
              <a:rPr lang="de-DE" sz="1600" dirty="0"/>
              <a:t> …, 1667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17" name="Grafik 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25550"/>
            <a:ext cx="1514368" cy="318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 1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364" y="1225550"/>
            <a:ext cx="1556578" cy="318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467544" y="4880782"/>
            <a:ext cx="4392488" cy="1356529"/>
          </a:xfrm>
        </p:spPr>
        <p:txBody>
          <a:bodyPr/>
          <a:lstStyle/>
          <a:p>
            <a:r>
              <a:rPr lang="zh-CN" altLang="de-DE" sz="1400" b="1" dirty="0"/>
              <a:t>君子之中庸也 君子而时中 小人之中 庸也小</a:t>
            </a:r>
            <a:r>
              <a:rPr lang="de-DE" sz="1400" b="1" dirty="0"/>
              <a:t>[</a:t>
            </a:r>
            <a:r>
              <a:rPr lang="zh-CN" altLang="de-DE" sz="1400" b="1" dirty="0"/>
              <a:t>人而无忌惮也</a:t>
            </a:r>
            <a:r>
              <a:rPr lang="de-DE" sz="1400" b="1" dirty="0"/>
              <a:t>]</a:t>
            </a:r>
            <a:endParaRPr lang="de-DE" sz="1400" dirty="0"/>
          </a:p>
          <a:p>
            <a:r>
              <a:rPr lang="de-DE" sz="1400" dirty="0" smtClean="0"/>
              <a:t>… </a:t>
            </a:r>
            <a:r>
              <a:rPr lang="en-US" dirty="0"/>
              <a:t>"The superior man embodies the course of the Mean; the mean man acts contrary to the course of the Mean. The superior man's embodying the course of the Mean is because he is a superior man, and so always maintains the Mean. The mean man's acting contrary to the course of the </a:t>
            </a:r>
            <a:r>
              <a:rPr lang="en-US" dirty="0" smtClean="0"/>
              <a:t>Mean [ </a:t>
            </a:r>
            <a:r>
              <a:rPr lang="en-US" dirty="0"/>
              <a:t>is because he is a mean man, and has no </a:t>
            </a:r>
            <a:r>
              <a:rPr lang="en-US" dirty="0" smtClean="0"/>
              <a:t>caution].“ </a:t>
            </a:r>
            <a:endParaRPr lang="de-DE" dirty="0"/>
          </a:p>
        </p:txBody>
      </p:sp>
      <p:sp>
        <p:nvSpPr>
          <p:cNvPr id="3" name="Abgerundetes Rechteck 2"/>
          <p:cNvSpPr/>
          <p:nvPr/>
        </p:nvSpPr>
        <p:spPr bwMode="auto">
          <a:xfrm>
            <a:off x="323528" y="4797152"/>
            <a:ext cx="4608512" cy="1368152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148064" y="1556792"/>
            <a:ext cx="3600400" cy="4824536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2339752" y="0"/>
            <a:ext cx="4968552" cy="1268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rgbClr val="800000"/>
                </a:solidFill>
                <a:latin typeface="Calibri"/>
                <a:cs typeface="Calibri"/>
              </a:rPr>
              <a:t>3 D-</a:t>
            </a:r>
            <a:r>
              <a:rPr lang="de-DE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digitisation</a:t>
            </a:r>
            <a:r>
              <a:rPr lang="de-DE" sz="20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of</a:t>
            </a:r>
            <a:r>
              <a:rPr lang="de-DE" sz="20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the</a:t>
            </a:r>
            <a:r>
              <a:rPr lang="de-DE" sz="20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Typographia</a:t>
            </a:r>
            <a:r>
              <a:rPr lang="de-DE" sz="20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Sinica</a:t>
            </a:r>
            <a:endParaRPr lang="de-DE" sz="20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4730907" y="1494745"/>
            <a:ext cx="4104456" cy="432048"/>
          </a:xfrm>
        </p:spPr>
        <p:txBody>
          <a:bodyPr/>
          <a:lstStyle/>
          <a:p>
            <a:pPr algn="ctr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3D-digitisation: 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files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must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Internet.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·        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Chinese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characters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3D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(high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relief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rotatable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slewable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·        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2D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high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unambiguous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readability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written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        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allocation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respective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3D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unfolded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4890809" y="1398048"/>
            <a:ext cx="3744416" cy="43204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4572000" y="2204864"/>
            <a:ext cx="4536504" cy="388843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ntertitel 2"/>
          <p:cNvSpPr txBox="1">
            <a:spLocks/>
          </p:cNvSpPr>
          <p:nvPr/>
        </p:nvSpPr>
        <p:spPr bwMode="auto">
          <a:xfrm>
            <a:off x="277578" y="1511606"/>
            <a:ext cx="410445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de-DE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3D-digitisation: </a:t>
            </a:r>
          </a:p>
          <a:p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TS in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</a:p>
          <a:p>
            <a:pPr marL="285750" indent="-285750">
              <a:buFontTx/>
              <a:buChar char="-"/>
            </a:pPr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TS-set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digitised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ITR</a:t>
            </a:r>
          </a:p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Andreas Müller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consulted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library‘s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</a:p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Discovery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Müller-system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Arrangement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drawers</a:t>
            </a:r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replicas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exhibition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Humboldt-Forum:</a:t>
            </a:r>
          </a:p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palpation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handicapted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683568" y="1404219"/>
            <a:ext cx="3312368" cy="41970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-108520" y="2492896"/>
            <a:ext cx="4176464" cy="381571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766965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374862" y="5422398"/>
            <a:ext cx="4104456" cy="432048"/>
          </a:xfrm>
        </p:spPr>
        <p:txBody>
          <a:bodyPr/>
          <a:lstStyle/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2D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Testscan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(CRUSE Digital Imaging Equipment)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-14569" y="-18279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467544" y="3609727"/>
            <a:ext cx="4104456" cy="432048"/>
          </a:xfrm>
        </p:spPr>
        <p:txBody>
          <a:bodyPr/>
          <a:lstStyle/>
          <a:p>
            <a:r>
              <a:rPr lang="de-DE" sz="1400" b="1" dirty="0" err="1"/>
              <a:t>P</a:t>
            </a:r>
            <a:r>
              <a:rPr lang="de-DE" sz="1400" b="1" dirty="0" err="1" smtClean="0"/>
              <a:t>hotogrammetry</a:t>
            </a:r>
            <a:r>
              <a:rPr lang="de-DE" sz="1400" b="1" dirty="0" smtClean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O</a:t>
            </a:r>
            <a:r>
              <a:rPr lang="de-DE" sz="1400" b="1" dirty="0" smtClean="0"/>
              <a:t>ptica</a:t>
            </a:r>
            <a:r>
              <a:rPr lang="de-DE" sz="1400" dirty="0" smtClean="0"/>
              <a:t>l </a:t>
            </a:r>
            <a:r>
              <a:rPr lang="de-DE" sz="1400" b="1" dirty="0" err="1"/>
              <a:t>D</a:t>
            </a:r>
            <a:r>
              <a:rPr lang="de-DE" sz="1400" b="1" dirty="0" err="1" smtClean="0"/>
              <a:t>igitising</a:t>
            </a:r>
            <a:endParaRPr lang="de-DE" sz="1400" b="1" dirty="0" smtClean="0"/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250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x 250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pixel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type </a:t>
            </a:r>
          </a:p>
          <a:p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iterations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in 500 x 500 </a:t>
            </a:r>
          </a:p>
          <a:p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1000 x 1000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pixel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pixelshift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combination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focal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lengths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556792"/>
            <a:ext cx="8136904" cy="146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bgerundetes Rechteck 2"/>
          <p:cNvSpPr/>
          <p:nvPr/>
        </p:nvSpPr>
        <p:spPr bwMode="auto">
          <a:xfrm>
            <a:off x="210736" y="3410721"/>
            <a:ext cx="4320480" cy="2880320"/>
          </a:xfrm>
          <a:prstGeom prst="round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91780" y="6247283"/>
            <a:ext cx="3960440" cy="257305"/>
          </a:xfrm>
        </p:spPr>
        <p:txBody>
          <a:bodyPr/>
          <a:lstStyle/>
          <a:p>
            <a:pPr algn="ctr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plexiglass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72" y="332656"/>
            <a:ext cx="8542162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2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194" y="5517232"/>
            <a:ext cx="8841294" cy="257305"/>
          </a:xfrm>
        </p:spPr>
        <p:txBody>
          <a:bodyPr/>
          <a:lstStyle/>
          <a:p>
            <a:pPr algn="ctr"/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Illustrated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prepared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a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sufficient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70" y="260648"/>
            <a:ext cx="8067660" cy="480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9794" y="6203638"/>
            <a:ext cx="3719207" cy="257305"/>
          </a:xfrm>
        </p:spPr>
        <p:txBody>
          <a:bodyPr/>
          <a:lstStyle/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8" y="1224142"/>
            <a:ext cx="3647904" cy="483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565" y="1219479"/>
            <a:ext cx="3463897" cy="484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Untertitel 2"/>
          <p:cNvSpPr txBox="1">
            <a:spLocks/>
          </p:cNvSpPr>
          <p:nvPr/>
        </p:nvSpPr>
        <p:spPr bwMode="auto">
          <a:xfrm>
            <a:off x="4728255" y="6203637"/>
            <a:ext cx="3719207" cy="25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rotated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 on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03648" y="3329843"/>
            <a:ext cx="6624736" cy="319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 Spring 2017 – </a:t>
            </a:r>
            <a:r>
              <a:rPr lang="de-DE" sz="1400" dirty="0" err="1" smtClean="0">
                <a:latin typeface="Calibri" panose="020F0502020204030204" pitchFamily="34" charset="0"/>
              </a:rPr>
              <a:t>loan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request</a:t>
            </a:r>
            <a:r>
              <a:rPr lang="de-DE" sz="1400" dirty="0" smtClean="0">
                <a:latin typeface="Calibri" panose="020F0502020204030204" pitchFamily="34" charset="0"/>
              </a:rPr>
              <a:t>  </a:t>
            </a:r>
            <a:r>
              <a:rPr lang="de-DE" sz="1400" dirty="0" err="1" smtClean="0">
                <a:latin typeface="Calibri" panose="020F0502020204030204" pitchFamily="34" charset="0"/>
              </a:rPr>
              <a:t>from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Humboldt Forum </a:t>
            </a:r>
            <a:r>
              <a:rPr lang="de-DE" sz="1400" dirty="0" err="1" smtClean="0">
                <a:latin typeface="Calibri" panose="020F0502020204030204" pitchFamily="34" charset="0"/>
              </a:rPr>
              <a:t>Directorship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The Humboldt Forum is designed to bring </a:t>
            </a:r>
            <a:r>
              <a:rPr lang="en-US" sz="1400" dirty="0">
                <a:latin typeface="Calibri" panose="020F0502020204030204" pitchFamily="34" charset="0"/>
              </a:rPr>
              <a:t>together contemporary research and science with Berlin’s history and a wide array of exhibitions and accompanying </a:t>
            </a:r>
            <a:r>
              <a:rPr lang="en-US" sz="1400" dirty="0" smtClean="0">
                <a:latin typeface="Calibri" panose="020F0502020204030204" pitchFamily="34" charset="0"/>
              </a:rPr>
              <a:t>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The </a:t>
            </a:r>
            <a:r>
              <a:rPr lang="en-US" sz="1400" dirty="0">
                <a:latin typeface="Calibri" panose="020F0502020204030204" pitchFamily="34" charset="0"/>
              </a:rPr>
              <a:t>Humboldt Forum </a:t>
            </a:r>
            <a:r>
              <a:rPr lang="en-US" sz="1400" dirty="0" smtClean="0">
                <a:latin typeface="Calibri" panose="020F0502020204030204" pitchFamily="34" charset="0"/>
              </a:rPr>
              <a:t>shall be a </a:t>
            </a:r>
            <a:r>
              <a:rPr lang="en-US" sz="1400" dirty="0">
                <a:latin typeface="Calibri" panose="020F0502020204030204" pitchFamily="34" charset="0"/>
              </a:rPr>
              <a:t>dynamic location that inspires new insights into the world of yesterday, today and tomorrow. </a:t>
            </a:r>
            <a:endParaRPr lang="en-US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It is </a:t>
            </a:r>
            <a:r>
              <a:rPr lang="en-US" sz="1400" dirty="0">
                <a:latin typeface="Calibri" panose="020F0502020204030204" pitchFamily="34" charset="0"/>
              </a:rPr>
              <a:t>named after and inspired by Alexander and Wilhelm von </a:t>
            </a:r>
            <a:r>
              <a:rPr lang="en-US" sz="1400" dirty="0" smtClean="0">
                <a:latin typeface="Calibri" panose="020F0502020204030204" pitchFamily="34" charset="0"/>
              </a:rPr>
              <a:t>Humboldt.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It is inspired by </a:t>
            </a:r>
            <a:r>
              <a:rPr lang="en-US" sz="1400" dirty="0">
                <a:latin typeface="Calibri" panose="020F0502020204030204" pitchFamily="34" charset="0"/>
              </a:rPr>
              <a:t>their enthusiasm for exploring the world with open eyes and understanding it as a complex interwoven system of nature and culture.</a:t>
            </a:r>
            <a:endParaRPr lang="de-DE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151" y="250443"/>
            <a:ext cx="2825760" cy="176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64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995936" y="2066248"/>
            <a:ext cx="208823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de-DE" sz="1200" dirty="0" err="1" smtClean="0">
                <a:latin typeface="Calibri" panose="020F0502020204030204" pitchFamily="34" charset="0"/>
              </a:rPr>
              <a:t>HuF</a:t>
            </a:r>
            <a:r>
              <a:rPr lang="de-DE" sz="1200" dirty="0" smtClean="0">
                <a:latin typeface="Calibri" panose="020F0502020204030204" pitchFamily="34" charset="0"/>
              </a:rPr>
              <a:t> Belvedere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2267744" y="2810785"/>
            <a:ext cx="327692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800" b="1" kern="0" dirty="0" smtClean="0">
                <a:latin typeface="Calibri" panose="020F0502020204030204" pitchFamily="34" charset="0"/>
              </a:rPr>
              <a:t>                       Humboldt Forum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4" y="193207"/>
            <a:ext cx="3240360" cy="183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4802" y="210000"/>
            <a:ext cx="3101518" cy="183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bgerundetes Rechteck 19"/>
          <p:cNvSpPr/>
          <p:nvPr/>
        </p:nvSpPr>
        <p:spPr bwMode="auto">
          <a:xfrm>
            <a:off x="1259632" y="2708920"/>
            <a:ext cx="6984776" cy="4032448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107504" y="2054149"/>
            <a:ext cx="3123252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100" kern="0" dirty="0" smtClean="0">
                <a:latin typeface="Calibri" panose="020F0502020204030204" pitchFamily="34" charset="0"/>
              </a:rPr>
              <a:t>Alexander von Humboldt (14.09.1769-06.05.1859)</a:t>
            </a:r>
          </a:p>
        </p:txBody>
      </p:sp>
      <p:sp>
        <p:nvSpPr>
          <p:cNvPr id="22" name="Text Box 64"/>
          <p:cNvSpPr txBox="1">
            <a:spLocks noChangeArrowheads="1"/>
          </p:cNvSpPr>
          <p:nvPr/>
        </p:nvSpPr>
        <p:spPr bwMode="auto">
          <a:xfrm>
            <a:off x="6093772" y="2101286"/>
            <a:ext cx="3014732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100" kern="0" dirty="0" smtClean="0">
                <a:latin typeface="Calibri" panose="020F0502020204030204" pitchFamily="34" charset="0"/>
              </a:rPr>
              <a:t>Wilhelm von Humboldt (22.06.1767-08.04.1835)</a:t>
            </a:r>
          </a:p>
        </p:txBody>
      </p:sp>
    </p:spTree>
    <p:extLst>
      <p:ext uri="{BB962C8B-B14F-4D97-AF65-F5344CB8AC3E}">
        <p14:creationId xmlns:p14="http://schemas.microsoft.com/office/powerpoint/2010/main" val="2924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556792"/>
            <a:ext cx="777686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96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83568" y="1217568"/>
            <a:ext cx="7606803" cy="447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07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72480"/>
            <a:ext cx="3692287" cy="230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528699"/>
            <a:ext cx="4223915" cy="2726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6943" y="1114462"/>
            <a:ext cx="4435177" cy="2740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4392" y="1754249"/>
            <a:ext cx="5177547" cy="3084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7877" y="1950774"/>
            <a:ext cx="6814110" cy="424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6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-2140" y="-315416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696" y="1412776"/>
            <a:ext cx="5256584" cy="43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6156176" y="3933056"/>
            <a:ext cx="2808313" cy="1944216"/>
          </a:xfrm>
        </p:spPr>
        <p:txBody>
          <a:bodyPr/>
          <a:lstStyle/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„The </a:t>
            </a:r>
            <a:r>
              <a:rPr lang="de-DE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Typographia</a:t>
            </a:r>
            <a:r>
              <a:rPr lang="de-DE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Sinica</a:t>
            </a:r>
            <a:r>
              <a:rPr lang="de-DE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ambassador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Humboldt Forum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enormous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curiosity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empathy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cultures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…“</a:t>
            </a: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(Neil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MacGregor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618" y="1412776"/>
            <a:ext cx="3092371" cy="210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bgerundetes Rechteck 2"/>
          <p:cNvSpPr/>
          <p:nvPr/>
        </p:nvSpPr>
        <p:spPr bwMode="auto">
          <a:xfrm>
            <a:off x="6029823" y="3700640"/>
            <a:ext cx="3061017" cy="219046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7504" y="1628800"/>
            <a:ext cx="498114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endParaRPr lang="de-DE" sz="1400" dirty="0" smtClean="0"/>
          </a:p>
          <a:p>
            <a:r>
              <a:rPr lang="de-DE" sz="1800" b="1" dirty="0" smtClean="0">
                <a:latin typeface="Calibri" panose="020F0502020204030204" pitchFamily="34" charset="0"/>
              </a:rPr>
              <a:t>      </a:t>
            </a:r>
            <a:r>
              <a:rPr lang="de-DE" sz="1800" b="1" dirty="0" err="1" smtClean="0">
                <a:latin typeface="Calibri" panose="020F0502020204030204" pitchFamily="34" charset="0"/>
              </a:rPr>
              <a:t>History</a:t>
            </a:r>
            <a:r>
              <a:rPr lang="de-DE" sz="1800" b="1" dirty="0" smtClean="0">
                <a:latin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</a:rPr>
              <a:t>of</a:t>
            </a:r>
            <a:r>
              <a:rPr lang="de-DE" sz="1800" b="1" dirty="0">
                <a:latin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</a:rPr>
              <a:t>the</a:t>
            </a:r>
            <a:r>
              <a:rPr lang="de-DE" sz="1800" b="1" dirty="0">
                <a:latin typeface="Calibri" panose="020F0502020204030204" pitchFamily="34" charset="0"/>
              </a:rPr>
              <a:t>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From monastery to Berlin Palace and parade ground, and from Palace of the Republic to cultural building site – over the last 800 years the </a:t>
            </a:r>
            <a:r>
              <a:rPr lang="en-US" sz="1600" dirty="0" err="1" smtClean="0">
                <a:latin typeface="Calibri" panose="020F0502020204030204" pitchFamily="34" charset="0"/>
              </a:rPr>
              <a:t>Schlossplatz</a:t>
            </a:r>
            <a:r>
              <a:rPr lang="en-US" sz="1600" dirty="0" smtClean="0">
                <a:latin typeface="Calibri" panose="020F0502020204030204" pitchFamily="34" charset="0"/>
              </a:rPr>
              <a:t> has witnessed more social, urban, political and cultural developments than virtually any other location in 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The Humboldt Forum showcases a broad array of objects that </a:t>
            </a:r>
            <a:r>
              <a:rPr lang="en-US" sz="1600" dirty="0" smtClean="0">
                <a:latin typeface="Calibri" panose="020F0502020204030204" pitchFamily="34" charset="0"/>
              </a:rPr>
              <a:t>invite </a:t>
            </a:r>
            <a:r>
              <a:rPr lang="en-US" sz="1600" dirty="0">
                <a:latin typeface="Calibri" panose="020F0502020204030204" pitchFamily="34" charset="0"/>
              </a:rPr>
              <a:t>to explore this eventful history.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</a:rPr>
              <a:t>Typographia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Sinica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has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been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chosen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as</a:t>
            </a:r>
            <a:r>
              <a:rPr lang="de-DE" sz="1600" dirty="0" smtClean="0">
                <a:latin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</a:rPr>
              <a:t>object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from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very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early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beginnings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electoral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library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</a:rPr>
              <a:t>Besides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treasures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rarities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shall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illustrate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Great </a:t>
            </a:r>
            <a:r>
              <a:rPr lang="de-DE" sz="1600" dirty="0" err="1" smtClean="0">
                <a:latin typeface="Calibri" panose="020F0502020204030204" pitchFamily="34" charset="0"/>
              </a:rPr>
              <a:t>Elector‘s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interest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arts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sciences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his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intellectual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environment</a:t>
            </a: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399" y="110909"/>
            <a:ext cx="2757043" cy="17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4"/>
          <p:cNvSpPr txBox="1">
            <a:spLocks noChangeArrowheads="1"/>
          </p:cNvSpPr>
          <p:nvPr/>
        </p:nvSpPr>
        <p:spPr bwMode="auto">
          <a:xfrm>
            <a:off x="5898033" y="1793892"/>
            <a:ext cx="327692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kern="0" dirty="0" smtClean="0">
                <a:latin typeface="Calibri" panose="020F0502020204030204" pitchFamily="34" charset="0"/>
              </a:rPr>
              <a:t>The Stadtschloss (Berlin Palace) in </a:t>
            </a:r>
            <a:r>
              <a:rPr lang="de-DE" sz="1200" kern="0" dirty="0" err="1" smtClean="0">
                <a:latin typeface="Calibri" panose="020F0502020204030204" pitchFamily="34" charset="0"/>
              </a:rPr>
              <a:t>the</a:t>
            </a:r>
            <a:r>
              <a:rPr lang="de-DE" sz="1200" kern="0" dirty="0" smtClean="0">
                <a:latin typeface="Calibri" panose="020F0502020204030204" pitchFamily="34" charset="0"/>
              </a:rPr>
              <a:t> 1920s</a:t>
            </a:r>
          </a:p>
        </p:txBody>
      </p:sp>
      <p:pic>
        <p:nvPicPr>
          <p:cNvPr id="12" name="Grafik 11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2849" y="2222013"/>
            <a:ext cx="2743200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6027241" y="4384014"/>
            <a:ext cx="327692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kern="0" dirty="0" smtClean="0">
                <a:latin typeface="Calibri" panose="020F0502020204030204" pitchFamily="34" charset="0"/>
              </a:rPr>
              <a:t>Location </a:t>
            </a:r>
            <a:r>
              <a:rPr lang="de-DE" sz="1200" kern="0" dirty="0" err="1" smtClean="0">
                <a:latin typeface="Calibri" panose="020F0502020204030204" pitchFamily="34" charset="0"/>
              </a:rPr>
              <a:t>within</a:t>
            </a:r>
            <a:r>
              <a:rPr lang="de-DE" sz="1200" kern="0" dirty="0" smtClean="0">
                <a:latin typeface="Calibri" panose="020F0502020204030204" pitchFamily="34" charset="0"/>
              </a:rPr>
              <a:t> Berlin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11" y="4712860"/>
            <a:ext cx="2781811" cy="181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4"/>
          <p:cNvSpPr txBox="1">
            <a:spLocks noChangeArrowheads="1"/>
          </p:cNvSpPr>
          <p:nvPr/>
        </p:nvSpPr>
        <p:spPr bwMode="auto">
          <a:xfrm>
            <a:off x="6027242" y="6521806"/>
            <a:ext cx="327692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kern="0" dirty="0" smtClean="0">
                <a:latin typeface="Calibri" panose="020F0502020204030204" pitchFamily="34" charset="0"/>
              </a:rPr>
              <a:t>The Palace </a:t>
            </a:r>
            <a:r>
              <a:rPr lang="de-DE" sz="1200" kern="0" dirty="0" err="1" smtClean="0">
                <a:latin typeface="Calibri" panose="020F0502020204030204" pitchFamily="34" charset="0"/>
              </a:rPr>
              <a:t>of</a:t>
            </a:r>
            <a:r>
              <a:rPr lang="de-DE" sz="1200" kern="0" dirty="0" smtClean="0">
                <a:latin typeface="Calibri" panose="020F0502020204030204" pitchFamily="34" charset="0"/>
              </a:rPr>
              <a:t> </a:t>
            </a:r>
            <a:r>
              <a:rPr lang="de-DE" sz="1200" kern="0" dirty="0" err="1" smtClean="0">
                <a:latin typeface="Calibri" panose="020F0502020204030204" pitchFamily="34" charset="0"/>
              </a:rPr>
              <a:t>the</a:t>
            </a:r>
            <a:r>
              <a:rPr lang="de-DE" sz="1200" kern="0" dirty="0" smtClean="0">
                <a:latin typeface="Calibri" panose="020F0502020204030204" pitchFamily="34" charset="0"/>
              </a:rPr>
              <a:t> </a:t>
            </a:r>
            <a:r>
              <a:rPr lang="de-DE" sz="1200" kern="0" dirty="0" err="1" smtClean="0">
                <a:latin typeface="Calibri" panose="020F0502020204030204" pitchFamily="34" charset="0"/>
              </a:rPr>
              <a:t>Republic</a:t>
            </a:r>
            <a:r>
              <a:rPr lang="de-DE" sz="1200" kern="0" dirty="0" smtClean="0">
                <a:latin typeface="Calibri" panose="020F0502020204030204" pitchFamily="34" charset="0"/>
              </a:rPr>
              <a:t> in </a:t>
            </a:r>
            <a:r>
              <a:rPr lang="de-DE" sz="1200" kern="0" dirty="0" err="1" smtClean="0">
                <a:latin typeface="Calibri" panose="020F0502020204030204" pitchFamily="34" charset="0"/>
              </a:rPr>
              <a:t>the</a:t>
            </a:r>
            <a:r>
              <a:rPr lang="de-DE" sz="1200" kern="0" dirty="0" smtClean="0">
                <a:latin typeface="Calibri" panose="020F0502020204030204" pitchFamily="34" charset="0"/>
              </a:rPr>
              <a:t> 1980s</a:t>
            </a:r>
          </a:p>
        </p:txBody>
      </p:sp>
    </p:spTree>
    <p:extLst>
      <p:ext uri="{BB962C8B-B14F-4D97-AF65-F5344CB8AC3E}">
        <p14:creationId xmlns:p14="http://schemas.microsoft.com/office/powerpoint/2010/main" val="663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8641" y="1124745"/>
            <a:ext cx="489343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The East </a:t>
            </a:r>
            <a:r>
              <a:rPr lang="de-DE" sz="1400" dirty="0" err="1" smtClean="0">
                <a:latin typeface="Calibri" panose="020F0502020204030204" pitchFamily="34" charset="0"/>
              </a:rPr>
              <a:t>Asia</a:t>
            </a:r>
            <a:r>
              <a:rPr lang="de-DE" sz="1400" dirty="0" smtClean="0">
                <a:latin typeface="Calibri" panose="020F0502020204030204" pitchFamily="34" charset="0"/>
              </a:rPr>
              <a:t> Department </a:t>
            </a:r>
            <a:r>
              <a:rPr lang="de-DE" sz="1400" dirty="0" err="1" smtClean="0">
                <a:latin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Berlin State Library </a:t>
            </a:r>
            <a:r>
              <a:rPr lang="de-DE" sz="1400" dirty="0" err="1" smtClean="0">
                <a:latin typeface="Calibri" panose="020F0502020204030204" pitchFamily="34" charset="0"/>
              </a:rPr>
              <a:t>owes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it‘s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early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Sinica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Great </a:t>
            </a:r>
            <a:r>
              <a:rPr lang="de-DE" sz="1400" dirty="0" err="1" smtClean="0">
                <a:latin typeface="Calibri" panose="020F0502020204030204" pitchFamily="34" charset="0"/>
              </a:rPr>
              <a:t>Electors</a:t>
            </a:r>
            <a:r>
              <a:rPr lang="de-DE" sz="1400" dirty="0">
                <a:latin typeface="Calibri" panose="020F0502020204030204" pitchFamily="34" charset="0"/>
              </a:rPr>
              <a:t>‘(1620-1688) </a:t>
            </a:r>
            <a:r>
              <a:rPr lang="de-DE" sz="1400" dirty="0" err="1">
                <a:latin typeface="Calibri" panose="020F0502020204030204" pitchFamily="34" charset="0"/>
              </a:rPr>
              <a:t>thirst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knowledge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his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ambitious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trade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interests</a:t>
            </a:r>
            <a:r>
              <a:rPr lang="de-DE" sz="1400" dirty="0" smtClean="0">
                <a:latin typeface="Calibri" panose="020F0502020204030204" pitchFamily="34" charset="0"/>
              </a:rPr>
              <a:t> on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one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two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proto</a:t>
            </a:r>
            <a:r>
              <a:rPr lang="de-DE" sz="1400" dirty="0" smtClean="0">
                <a:latin typeface="Calibri" panose="020F0502020204030204" pitchFamily="34" charset="0"/>
              </a:rPr>
              <a:t> – </a:t>
            </a:r>
            <a:r>
              <a:rPr lang="de-DE" sz="1400" dirty="0" err="1" smtClean="0">
                <a:latin typeface="Calibri" panose="020F0502020204030204" pitchFamily="34" charset="0"/>
              </a:rPr>
              <a:t>sinologues</a:t>
            </a:r>
            <a:r>
              <a:rPr lang="de-DE" sz="1400" dirty="0" smtClean="0">
                <a:latin typeface="Calibri" panose="020F0502020204030204" pitchFamily="34" charset="0"/>
              </a:rPr>
              <a:t> on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other</a:t>
            </a:r>
            <a:r>
              <a:rPr lang="de-DE" sz="14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</a:rPr>
              <a:t>Following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Dutch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model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</a:rPr>
              <a:t>Great </a:t>
            </a:r>
            <a:r>
              <a:rPr lang="de-DE" sz="1400" dirty="0" err="1">
                <a:latin typeface="Calibri" panose="020F0502020204030204" pitchFamily="34" charset="0"/>
              </a:rPr>
              <a:t>Elector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intended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establish</a:t>
            </a:r>
            <a:r>
              <a:rPr lang="de-DE" sz="1400" dirty="0" smtClean="0">
                <a:latin typeface="Calibri" panose="020F0502020204030204" pitchFamily="34" charset="0"/>
              </a:rPr>
              <a:t> an East </a:t>
            </a:r>
            <a:r>
              <a:rPr lang="de-DE" sz="1400" dirty="0" err="1" smtClean="0">
                <a:latin typeface="Calibri" panose="020F0502020204030204" pitchFamily="34" charset="0"/>
              </a:rPr>
              <a:t>India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trading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company</a:t>
            </a:r>
            <a:r>
              <a:rPr lang="de-DE" sz="1400" dirty="0" smtClean="0"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The Great </a:t>
            </a:r>
            <a:r>
              <a:rPr lang="de-DE" sz="1400" dirty="0" err="1" smtClean="0">
                <a:latin typeface="Calibri" panose="020F0502020204030204" pitchFamily="34" charset="0"/>
              </a:rPr>
              <a:t>Elector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intended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participate</a:t>
            </a:r>
            <a:r>
              <a:rPr lang="de-DE" sz="1400" dirty="0" smtClean="0">
                <a:latin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lucrative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trade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</a:rPr>
              <a:t> China. His </a:t>
            </a:r>
            <a:r>
              <a:rPr lang="de-DE" sz="1400" dirty="0" err="1" smtClean="0">
                <a:latin typeface="Calibri" panose="020F0502020204030204" pitchFamily="34" charset="0"/>
              </a:rPr>
              <a:t>country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</a:rPr>
              <a:t>was </a:t>
            </a:r>
            <a:r>
              <a:rPr lang="de-DE" sz="1400" dirty="0" err="1">
                <a:latin typeface="Calibri" panose="020F0502020204030204" pitchFamily="34" charset="0"/>
              </a:rPr>
              <a:t>marked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by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the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Thirty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Year‘s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</a:rPr>
              <a:t>war,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suffered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from</a:t>
            </a:r>
            <a:r>
              <a:rPr lang="de-DE" sz="1400" dirty="0" smtClean="0">
                <a:latin typeface="Calibri" panose="020F0502020204030204" pitchFamily="34" charset="0"/>
              </a:rPr>
              <a:t> heavy </a:t>
            </a:r>
            <a:r>
              <a:rPr lang="de-DE" sz="1400" dirty="0" err="1" smtClean="0">
                <a:latin typeface="Calibri" panose="020F0502020204030204" pitchFamily="34" charset="0"/>
              </a:rPr>
              <a:t>population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losses</a:t>
            </a:r>
            <a:r>
              <a:rPr lang="de-DE" sz="1400" dirty="0" smtClean="0">
                <a:latin typeface="Calibri" panose="020F0502020204030204" pitchFamily="34" charset="0"/>
              </a:rPr>
              <a:t>. The Great </a:t>
            </a:r>
            <a:r>
              <a:rPr lang="de-DE" sz="1400" dirty="0" err="1" smtClean="0">
                <a:latin typeface="Calibri" panose="020F0502020204030204" pitchFamily="34" charset="0"/>
              </a:rPr>
              <a:t>elector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wanted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incourage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his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country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achieve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wealth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power.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</a:rPr>
              <a:t>Highly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trained</a:t>
            </a:r>
            <a:r>
              <a:rPr lang="de-DE" sz="1400" dirty="0" smtClean="0">
                <a:latin typeface="Calibri" panose="020F0502020204030204" pitchFamily="34" charset="0"/>
              </a:rPr>
              <a:t> in maritime </a:t>
            </a:r>
            <a:r>
              <a:rPr lang="de-DE" sz="1400" dirty="0" err="1" smtClean="0">
                <a:latin typeface="Calibri" panose="020F0502020204030204" pitchFamily="34" charset="0"/>
              </a:rPr>
              <a:t>shipping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trade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Dutch</a:t>
            </a:r>
            <a:r>
              <a:rPr lang="de-DE" sz="1400" dirty="0" smtClean="0">
                <a:latin typeface="Calibri" panose="020F0502020204030204" pitchFamily="34" charset="0"/>
              </a:rPr>
              <a:t> Admiral </a:t>
            </a:r>
            <a:r>
              <a:rPr lang="de-DE" sz="1400" dirty="0" err="1">
                <a:latin typeface="Calibri" panose="020F0502020204030204" pitchFamily="34" charset="0"/>
              </a:rPr>
              <a:t>Aernoult</a:t>
            </a:r>
            <a:r>
              <a:rPr lang="de-DE" sz="1400" dirty="0">
                <a:latin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</a:rPr>
              <a:t>Gijsels</a:t>
            </a:r>
            <a:r>
              <a:rPr lang="de-DE" sz="1400" dirty="0">
                <a:latin typeface="Calibri" panose="020F0502020204030204" pitchFamily="34" charset="0"/>
              </a:rPr>
              <a:t> van Lier (um 1593-1676</a:t>
            </a:r>
            <a:r>
              <a:rPr lang="de-DE" sz="1400" dirty="0" smtClean="0">
                <a:latin typeface="Calibri" panose="020F0502020204030204" pitchFamily="34" charset="0"/>
              </a:rPr>
              <a:t>) </a:t>
            </a:r>
            <a:r>
              <a:rPr lang="de-DE" sz="1400" dirty="0" err="1" smtClean="0">
                <a:latin typeface="Calibri" panose="020F0502020204030204" pitchFamily="34" charset="0"/>
              </a:rPr>
              <a:t>advised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him</a:t>
            </a:r>
            <a:r>
              <a:rPr lang="de-DE" sz="1400" dirty="0" smtClean="0">
                <a:latin typeface="Calibri" panose="020F0502020204030204" pitchFamily="34" charset="0"/>
              </a:rPr>
              <a:t> in </a:t>
            </a:r>
            <a:r>
              <a:rPr lang="de-DE" sz="1400" dirty="0" err="1" smtClean="0">
                <a:latin typeface="Calibri" panose="020F0502020204030204" pitchFamily="34" charset="0"/>
              </a:rPr>
              <a:t>his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colonial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plans</a:t>
            </a:r>
            <a:r>
              <a:rPr lang="de-DE" sz="1400" dirty="0" smtClean="0">
                <a:latin typeface="Calibri" panose="020F0502020204030204" pitchFamily="34" charset="0"/>
              </a:rPr>
              <a:t>. The Admiral </a:t>
            </a:r>
            <a:r>
              <a:rPr lang="de-DE" sz="1400" dirty="0" err="1" smtClean="0">
                <a:latin typeface="Calibri" panose="020F0502020204030204" pitchFamily="34" charset="0"/>
              </a:rPr>
              <a:t>had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been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working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Dutch</a:t>
            </a:r>
            <a:r>
              <a:rPr lang="de-DE" sz="1400" dirty="0" smtClean="0">
                <a:latin typeface="Calibri" panose="020F0502020204030204" pitchFamily="34" charset="0"/>
              </a:rPr>
              <a:t> East </a:t>
            </a:r>
            <a:r>
              <a:rPr lang="de-DE" sz="1400" dirty="0" err="1" smtClean="0">
                <a:latin typeface="Calibri" panose="020F0502020204030204" pitchFamily="34" charset="0"/>
              </a:rPr>
              <a:t>India</a:t>
            </a:r>
            <a:r>
              <a:rPr lang="de-DE" sz="1400" dirty="0" smtClean="0">
                <a:latin typeface="Calibri" panose="020F0502020204030204" pitchFamily="34" charset="0"/>
              </a:rPr>
              <a:t> Companie </a:t>
            </a:r>
            <a:r>
              <a:rPr lang="de-DE" sz="1400" dirty="0" err="1" smtClean="0">
                <a:latin typeface="Calibri" panose="020F0502020204030204" pitchFamily="34" charset="0"/>
              </a:rPr>
              <a:t>already</a:t>
            </a:r>
            <a:r>
              <a:rPr lang="de-DE" sz="1400" dirty="0" smtClean="0">
                <a:latin typeface="Calibri" panose="020F0502020204030204" pitchFamily="34" charset="0"/>
              </a:rPr>
              <a:t> at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age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sixteen</a:t>
            </a:r>
            <a:r>
              <a:rPr lang="de-DE" sz="1400" dirty="0" smtClean="0">
                <a:latin typeface="Calibri" panose="020F0502020204030204" pitchFamily="34" charset="0"/>
              </a:rPr>
              <a:t>, in 1618 he </a:t>
            </a:r>
            <a:r>
              <a:rPr lang="de-DE" sz="1400" dirty="0" err="1" smtClean="0">
                <a:latin typeface="Calibri" panose="020F0502020204030204" pitchFamily="34" charset="0"/>
              </a:rPr>
              <a:t>had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become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chief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merchant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naval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commander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counting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houses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</a:rPr>
              <a:t> Ambon </a:t>
            </a:r>
            <a:r>
              <a:rPr lang="de-DE" sz="1400" dirty="0">
                <a:latin typeface="Calibri" panose="020F0502020204030204" pitchFamily="34" charset="0"/>
              </a:rPr>
              <a:t>(Molukken</a:t>
            </a:r>
            <a:r>
              <a:rPr lang="de-DE" sz="1400" dirty="0" smtClean="0">
                <a:latin typeface="Calibri" panose="020F0502020204030204" pitchFamily="34" charset="0"/>
              </a:rPr>
              <a:t>).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11" name="Picture 7" descr="Großer Kurfürst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68" y="476672"/>
            <a:ext cx="3056744" cy="407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4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722102" y="4797152"/>
            <a:ext cx="3276923" cy="144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de-DE" sz="1200" dirty="0" smtClean="0">
                <a:latin typeface="Calibri" panose="020F0502020204030204" pitchFamily="34" charset="0"/>
              </a:rPr>
              <a:t>beneath:1685 </a:t>
            </a:r>
            <a:r>
              <a:rPr lang="de-DE" sz="1200" dirty="0">
                <a:latin typeface="Calibri" panose="020F0502020204030204" pitchFamily="34" charset="0"/>
              </a:rPr>
              <a:t>Anno </a:t>
            </a:r>
            <a:r>
              <a:rPr lang="de-DE" sz="1200" dirty="0" smtClean="0">
                <a:latin typeface="Calibri" panose="020F0502020204030204" pitchFamily="34" charset="0"/>
              </a:rPr>
              <a:t>Domini</a:t>
            </a:r>
          </a:p>
          <a:p>
            <a:r>
              <a:rPr lang="de-DE" sz="1200" dirty="0" err="1" smtClean="0">
                <a:latin typeface="Calibri" panose="020F0502020204030204" pitchFamily="34" charset="0"/>
              </a:rPr>
              <a:t>left</a:t>
            </a:r>
            <a:r>
              <a:rPr lang="de-DE" sz="1200" dirty="0" smtClean="0">
                <a:latin typeface="Calibri" panose="020F0502020204030204" pitchFamily="34" charset="0"/>
              </a:rPr>
              <a:t>: In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45th </a:t>
            </a:r>
            <a:r>
              <a:rPr lang="de-DE" sz="1200" dirty="0" err="1" smtClean="0">
                <a:latin typeface="Calibri" panose="020F0502020204030204" pitchFamily="34" charset="0"/>
              </a:rPr>
              <a:t>year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of</a:t>
            </a:r>
            <a:r>
              <a:rPr lang="de-DE" sz="1200" dirty="0" smtClean="0">
                <a:latin typeface="Calibri" panose="020F0502020204030204" pitchFamily="34" charset="0"/>
              </a:rPr>
              <a:t> Brandenburg </a:t>
            </a:r>
          </a:p>
          <a:p>
            <a:r>
              <a:rPr lang="de-DE" sz="1200" dirty="0" err="1" smtClean="0">
                <a:latin typeface="Calibri" panose="020F0502020204030204" pitchFamily="34" charset="0"/>
              </a:rPr>
              <a:t>above</a:t>
            </a:r>
            <a:r>
              <a:rPr lang="de-DE" sz="1200" dirty="0" smtClean="0">
                <a:latin typeface="Calibri" panose="020F0502020204030204" pitchFamily="34" charset="0"/>
              </a:rPr>
              <a:t>: </a:t>
            </a:r>
            <a:r>
              <a:rPr lang="de-DE" sz="1200" dirty="0" err="1" smtClean="0">
                <a:latin typeface="Calibri" panose="020F0502020204030204" pitchFamily="34" charset="0"/>
              </a:rPr>
              <a:t>portrait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of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Great </a:t>
            </a:r>
            <a:r>
              <a:rPr lang="de-DE" sz="1200" dirty="0" err="1" smtClean="0">
                <a:latin typeface="Calibri" panose="020F0502020204030204" pitchFamily="34" charset="0"/>
              </a:rPr>
              <a:t>Elector</a:t>
            </a:r>
            <a:r>
              <a:rPr lang="de-DE" sz="1200" dirty="0" smtClean="0">
                <a:latin typeface="Calibri" panose="020F0502020204030204" pitchFamily="34" charset="0"/>
              </a:rPr>
              <a:t>,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warrior</a:t>
            </a:r>
            <a:endParaRPr lang="de-DE" sz="1200" dirty="0" smtClean="0">
              <a:latin typeface="Calibri" panose="020F0502020204030204" pitchFamily="34" charset="0"/>
            </a:endParaRPr>
          </a:p>
          <a:p>
            <a:r>
              <a:rPr lang="de-DE" sz="1200" dirty="0" err="1" smtClean="0">
                <a:latin typeface="Calibri" panose="020F0502020204030204" pitchFamily="34" charset="0"/>
              </a:rPr>
              <a:t>right</a:t>
            </a:r>
            <a:r>
              <a:rPr lang="de-DE" sz="1200" dirty="0" smtClean="0">
                <a:latin typeface="Calibri" panose="020F0502020204030204" pitchFamily="34" charset="0"/>
              </a:rPr>
              <a:t>: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extremely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wise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Elector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</a:rPr>
              <a:t>Pingsi</a:t>
            </a:r>
            <a:r>
              <a:rPr lang="de-DE" sz="1200" dirty="0">
                <a:latin typeface="Calibri" panose="020F0502020204030204" pitchFamily="34" charset="0"/>
              </a:rPr>
              <a:t> </a:t>
            </a:r>
            <a:r>
              <a:rPr lang="de-DE" sz="1200" dirty="0" smtClean="0">
                <a:latin typeface="Calibri" panose="020F0502020204030204" pitchFamily="34" charset="0"/>
              </a:rPr>
              <a:t>[</a:t>
            </a:r>
            <a:r>
              <a:rPr lang="de-DE" sz="1200" dirty="0" err="1" smtClean="0">
                <a:latin typeface="Calibri" panose="020F0502020204030204" pitchFamily="34" charset="0"/>
              </a:rPr>
              <a:t>eventually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for</a:t>
            </a:r>
            <a:r>
              <a:rPr lang="de-DE" sz="1200" dirty="0" smtClean="0">
                <a:latin typeface="Calibri" panose="020F0502020204030204" pitchFamily="34" charset="0"/>
              </a:rPr>
              <a:t> Friedrich </a:t>
            </a:r>
            <a:r>
              <a:rPr lang="de-DE" sz="1200" dirty="0">
                <a:latin typeface="Calibri" panose="020F0502020204030204" pitchFamily="34" charset="0"/>
              </a:rPr>
              <a:t>Wilhelm; </a:t>
            </a:r>
            <a:r>
              <a:rPr lang="zh-CN" altLang="de-DE" sz="1200" dirty="0">
                <a:latin typeface="Calibri" panose="020F0502020204030204" pitchFamily="34" charset="0"/>
              </a:rPr>
              <a:t>平</a:t>
            </a:r>
            <a:r>
              <a:rPr lang="de-DE" sz="1200" i="1" dirty="0">
                <a:latin typeface="Calibri" panose="020F0502020204030204" pitchFamily="34" charset="0"/>
              </a:rPr>
              <a:t>ping</a:t>
            </a:r>
            <a:r>
              <a:rPr lang="de-DE" sz="1200" dirty="0">
                <a:latin typeface="Calibri" panose="020F0502020204030204" pitchFamily="34" charset="0"/>
              </a:rPr>
              <a:t>=Frieden=Fried-</a:t>
            </a:r>
            <a:r>
              <a:rPr lang="de-DE" sz="1200" dirty="0" err="1">
                <a:latin typeface="Calibri" panose="020F0502020204030204" pitchFamily="34" charset="0"/>
              </a:rPr>
              <a:t>rich</a:t>
            </a:r>
            <a:r>
              <a:rPr lang="de-DE" sz="1200" dirty="0">
                <a:latin typeface="Calibri" panose="020F0502020204030204" pitchFamily="34" charset="0"/>
              </a:rPr>
              <a:t>],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warrior</a:t>
            </a:r>
            <a:r>
              <a:rPr lang="de-DE" sz="1200" dirty="0" smtClean="0">
                <a:latin typeface="Calibri" panose="020F0502020204030204" pitchFamily="34" charset="0"/>
              </a:rPr>
              <a:t>, </a:t>
            </a:r>
            <a:r>
              <a:rPr lang="de-DE" sz="1200" dirty="0" err="1" smtClean="0">
                <a:latin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emperor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54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43608" y="2204864"/>
            <a:ext cx="34563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de-DE" sz="1600" dirty="0" smtClean="0">
                <a:latin typeface="Calibri" panose="020F0502020204030204" pitchFamily="34" charset="0"/>
              </a:rPr>
              <a:t>The Great </a:t>
            </a:r>
            <a:r>
              <a:rPr lang="de-DE" sz="1600" dirty="0" err="1" smtClean="0">
                <a:latin typeface="Calibri" panose="020F0502020204030204" pitchFamily="34" charset="0"/>
              </a:rPr>
              <a:t>Elector</a:t>
            </a:r>
            <a:r>
              <a:rPr lang="de-DE" sz="1600" dirty="0" smtClean="0">
                <a:latin typeface="Calibri" panose="020F0502020204030204" pitchFamily="34" charset="0"/>
              </a:rPr>
              <a:t> was </a:t>
            </a:r>
            <a:r>
              <a:rPr lang="de-DE" sz="1600" dirty="0" err="1" smtClean="0">
                <a:latin typeface="Calibri" panose="020F0502020204030204" pitchFamily="34" charset="0"/>
              </a:rPr>
              <a:t>interested</a:t>
            </a:r>
            <a:r>
              <a:rPr lang="de-DE" sz="1600" dirty="0" smtClean="0">
                <a:latin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</a:rPr>
              <a:t>scientific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technical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instruments</a:t>
            </a:r>
            <a:r>
              <a:rPr lang="de-DE" sz="1600" dirty="0" smtClean="0">
                <a:latin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related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findings</a:t>
            </a:r>
            <a:r>
              <a:rPr lang="de-DE" sz="1600" dirty="0" smtClean="0">
                <a:latin typeface="Calibri" panose="020F0502020204030204" pitchFamily="34" charset="0"/>
              </a:rPr>
              <a:t>.</a:t>
            </a:r>
          </a:p>
          <a:p>
            <a:pPr algn="just"/>
            <a:endParaRPr lang="de-DE" sz="1600" dirty="0" smtClean="0">
              <a:latin typeface="Calibri" panose="020F0502020204030204" pitchFamily="34" charset="0"/>
            </a:endParaRPr>
          </a:p>
          <a:p>
            <a:pPr algn="just"/>
            <a:r>
              <a:rPr lang="de-DE" sz="1600" dirty="0" smtClean="0">
                <a:latin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</a:rPr>
              <a:t>collections</a:t>
            </a:r>
            <a:r>
              <a:rPr lang="de-DE" sz="1600" dirty="0" smtClean="0">
                <a:latin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art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rarity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chambers</a:t>
            </a:r>
            <a:r>
              <a:rPr lang="de-DE" sz="1600" dirty="0" smtClean="0">
                <a:latin typeface="Calibri" panose="020F0502020204030204" pitchFamily="34" charset="0"/>
              </a:rPr>
              <a:t> at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so-</a:t>
            </a:r>
            <a:r>
              <a:rPr lang="de-DE" sz="1600" dirty="0" err="1" smtClean="0">
                <a:latin typeface="Calibri" panose="020F0502020204030204" pitchFamily="34" charset="0"/>
              </a:rPr>
              <a:t>called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pharmacy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wing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his</a:t>
            </a:r>
            <a:r>
              <a:rPr lang="de-DE" sz="1600" dirty="0" smtClean="0">
                <a:latin typeface="Calibri" panose="020F0502020204030204" pitchFamily="34" charset="0"/>
              </a:rPr>
              <a:t> Berlin Palace </a:t>
            </a:r>
            <a:r>
              <a:rPr lang="de-DE" sz="1600" dirty="0" err="1" smtClean="0">
                <a:latin typeface="Calibri" panose="020F0502020204030204" pitchFamily="34" charset="0"/>
              </a:rPr>
              <a:t>hosted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numerous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valuable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items</a:t>
            </a:r>
            <a:r>
              <a:rPr lang="de-DE" sz="1600" dirty="0" smtClean="0">
                <a:latin typeface="Calibri" panose="020F0502020204030204" pitchFamily="34" charset="0"/>
              </a:rPr>
              <a:t>, like </a:t>
            </a:r>
            <a:r>
              <a:rPr lang="de-DE" sz="1600" dirty="0" err="1" smtClean="0">
                <a:latin typeface="Calibri" panose="020F0502020204030204" pitchFamily="34" charset="0"/>
              </a:rPr>
              <a:t>natural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objects</a:t>
            </a:r>
            <a:r>
              <a:rPr lang="de-DE" sz="1600" dirty="0" smtClean="0">
                <a:latin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</a:rPr>
              <a:t>curiosities</a:t>
            </a:r>
            <a:r>
              <a:rPr lang="de-DE" sz="1600" dirty="0" smtClean="0">
                <a:latin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</a:rPr>
              <a:t>numismatic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collections</a:t>
            </a:r>
            <a:r>
              <a:rPr lang="de-DE" sz="1600" dirty="0" smtClean="0">
                <a:latin typeface="Calibri" panose="020F0502020204030204" pitchFamily="34" charset="0"/>
              </a:rPr>
              <a:t>  (</a:t>
            </a:r>
            <a:r>
              <a:rPr lang="de-DE" sz="1600" dirty="0" err="1" smtClean="0">
                <a:latin typeface="Calibri" panose="020F0502020204030204" pitchFamily="34" charset="0"/>
              </a:rPr>
              <a:t>Numismata</a:t>
            </a:r>
            <a:r>
              <a:rPr lang="de-DE" sz="1600" dirty="0" smtClean="0">
                <a:latin typeface="Calibri" panose="020F0502020204030204" pitchFamily="34" charset="0"/>
              </a:rPr>
              <a:t>), </a:t>
            </a:r>
            <a:r>
              <a:rPr lang="de-DE" sz="1600" dirty="0" err="1" smtClean="0">
                <a:latin typeface="Calibri" panose="020F0502020204030204" pitchFamily="34" charset="0"/>
              </a:rPr>
              <a:t>books</a:t>
            </a:r>
            <a:r>
              <a:rPr lang="de-DE" sz="1600" dirty="0" smtClean="0">
                <a:latin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antiquities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from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many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regions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world</a:t>
            </a:r>
            <a:r>
              <a:rPr lang="de-DE" sz="160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1517829"/>
            <a:ext cx="2810255" cy="378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4"/>
          <p:cNvSpPr txBox="1">
            <a:spLocks noChangeArrowheads="1"/>
          </p:cNvSpPr>
          <p:nvPr/>
        </p:nvSpPr>
        <p:spPr bwMode="auto">
          <a:xfrm>
            <a:off x="6012160" y="5493735"/>
            <a:ext cx="289986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kern="0" dirty="0" err="1" smtClean="0">
                <a:latin typeface="Calibri" panose="020F0502020204030204" pitchFamily="34" charset="0"/>
              </a:rPr>
              <a:t>Pharmacy</a:t>
            </a:r>
            <a:r>
              <a:rPr lang="de-DE" sz="1200" kern="0" dirty="0" smtClean="0">
                <a:latin typeface="Calibri" panose="020F0502020204030204" pitchFamily="34" charset="0"/>
              </a:rPr>
              <a:t> </a:t>
            </a:r>
            <a:r>
              <a:rPr lang="de-DE" sz="1200" kern="0" dirty="0" err="1" smtClean="0">
                <a:latin typeface="Calibri" panose="020F0502020204030204" pitchFamily="34" charset="0"/>
              </a:rPr>
              <a:t>wing</a:t>
            </a:r>
            <a:r>
              <a:rPr lang="de-DE" sz="1200" kern="0" dirty="0" smtClean="0">
                <a:latin typeface="Calibri" panose="020F0502020204030204" pitchFamily="34" charset="0"/>
              </a:rPr>
              <a:t> </a:t>
            </a:r>
            <a:r>
              <a:rPr lang="de-DE" sz="1200" kern="0" dirty="0" err="1" smtClean="0">
                <a:latin typeface="Calibri" panose="020F0502020204030204" pitchFamily="34" charset="0"/>
              </a:rPr>
              <a:t>of</a:t>
            </a:r>
            <a:r>
              <a:rPr lang="de-DE" sz="1200" kern="0" dirty="0" smtClean="0">
                <a:latin typeface="Calibri" panose="020F0502020204030204" pitchFamily="34" charset="0"/>
              </a:rPr>
              <a:t> </a:t>
            </a:r>
            <a:r>
              <a:rPr lang="de-DE" sz="1200" kern="0" dirty="0" err="1" smtClean="0">
                <a:latin typeface="Calibri" panose="020F0502020204030204" pitchFamily="34" charset="0"/>
              </a:rPr>
              <a:t>the</a:t>
            </a:r>
            <a:r>
              <a:rPr lang="de-DE" sz="1200" kern="0" dirty="0" smtClean="0">
                <a:latin typeface="Calibri" panose="020F0502020204030204" pitchFamily="34" charset="0"/>
              </a:rPr>
              <a:t> Berlin Palace, </a:t>
            </a:r>
            <a:r>
              <a:rPr lang="de-DE" altLang="zh-CN" sz="1200" dirty="0">
                <a:latin typeface="Calibri" panose="020F0502020204030204" pitchFamily="34" charset="0"/>
                <a:cs typeface="Arial" panose="020B0604020202020204" pitchFamily="34" charset="0"/>
              </a:rPr>
              <a:t>1661-1784</a:t>
            </a:r>
            <a:endParaRPr lang="de-DE" sz="1200" kern="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899592" y="1844824"/>
            <a:ext cx="3744416" cy="345638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97" y="-58573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5536" y="5748974"/>
            <a:ext cx="7920880" cy="105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valuable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specially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cabinets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amongst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particularly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remarkable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cabinets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decorated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Gérard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Dagly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(1660-1715)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asiatic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lacquer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endParaRPr lang="de-DE" altLang="zh-CN" sz="1600" kern="0" dirty="0">
              <a:latin typeface="Calibri" panose="020F0502020204030204" pitchFamily="34" charset="0"/>
              <a:ea typeface="宋体" charset="-122"/>
              <a:cs typeface="Calibri" panose="020F0502020204030204" pitchFamily="34" charset="0"/>
            </a:endParaRPr>
          </a:p>
        </p:txBody>
      </p:sp>
      <p:pic>
        <p:nvPicPr>
          <p:cNvPr id="16" name="Grafik 1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89362"/>
            <a:ext cx="4989909" cy="327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642027" y="4613813"/>
            <a:ext cx="518457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dirty="0" err="1"/>
              <a:t>Beger</a:t>
            </a:r>
            <a:r>
              <a:rPr lang="de-DE" sz="1200" dirty="0"/>
              <a:t>, Lorenz: Thesaurus </a:t>
            </a:r>
            <a:r>
              <a:rPr lang="de-DE" sz="1200" dirty="0" err="1"/>
              <a:t>Brandenburgicus</a:t>
            </a:r>
            <a:r>
              <a:rPr lang="de-DE" sz="1200" dirty="0"/>
              <a:t> </a:t>
            </a:r>
            <a:r>
              <a:rPr lang="de-DE" sz="1200" dirty="0" err="1" smtClean="0"/>
              <a:t>Selectus</a:t>
            </a:r>
            <a:r>
              <a:rPr lang="de-DE" sz="1200" dirty="0" smtClean="0"/>
              <a:t> </a:t>
            </a:r>
            <a:r>
              <a:rPr lang="de-DE" sz="1200" dirty="0"/>
              <a:t>... </a:t>
            </a:r>
            <a:r>
              <a:rPr lang="de-DE" sz="1200" dirty="0" smtClean="0"/>
              <a:t>, </a:t>
            </a:r>
            <a:r>
              <a:rPr lang="de-DE" sz="1200" dirty="0"/>
              <a:t>1696 </a:t>
            </a:r>
            <a:endParaRPr lang="de-DE" sz="1200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7"/>
          <a:stretch/>
        </p:blipFill>
        <p:spPr>
          <a:xfrm>
            <a:off x="6468631" y="535771"/>
            <a:ext cx="196529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" t="3897"/>
          <a:stretch/>
        </p:blipFill>
        <p:spPr>
          <a:xfrm>
            <a:off x="6468631" y="3456385"/>
            <a:ext cx="1998626" cy="141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bgerundetes Rechteck 6"/>
          <p:cNvSpPr/>
          <p:nvPr/>
        </p:nvSpPr>
        <p:spPr bwMode="auto">
          <a:xfrm>
            <a:off x="395536" y="5547920"/>
            <a:ext cx="7920880" cy="11934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1188" y="1556791"/>
            <a:ext cx="4932362" cy="46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A</a:t>
            </a:r>
            <a:r>
              <a:rPr lang="de-DE" sz="1600" dirty="0" err="1" smtClean="0"/>
              <a:t>round</a:t>
            </a:r>
            <a:r>
              <a:rPr lang="de-DE" sz="1600" dirty="0" smtClean="0"/>
              <a:t> 1670 </a:t>
            </a:r>
            <a:r>
              <a:rPr lang="de-DE" sz="1600" dirty="0" err="1" smtClean="0"/>
              <a:t>the</a:t>
            </a:r>
            <a:r>
              <a:rPr lang="de-DE" sz="1600" dirty="0" smtClean="0"/>
              <a:t> Great </a:t>
            </a:r>
            <a:r>
              <a:rPr lang="de-DE" sz="1600" dirty="0" err="1" smtClean="0"/>
              <a:t>Elector</a:t>
            </a:r>
            <a:r>
              <a:rPr lang="de-DE" sz="1600" dirty="0" smtClean="0"/>
              <a:t> was </a:t>
            </a:r>
            <a:r>
              <a:rPr lang="de-DE" sz="1600" dirty="0" err="1" smtClean="0"/>
              <a:t>negotiating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/>
              <a:t>Aernoult</a:t>
            </a:r>
            <a:r>
              <a:rPr lang="de-DE" sz="1600" dirty="0"/>
              <a:t> </a:t>
            </a:r>
            <a:r>
              <a:rPr lang="de-DE" sz="1600" dirty="0" err="1"/>
              <a:t>Gijsels</a:t>
            </a:r>
            <a:r>
              <a:rPr lang="de-DE" sz="1600" dirty="0"/>
              <a:t> van </a:t>
            </a:r>
            <a:r>
              <a:rPr lang="de-DE" sz="1600" dirty="0" smtClean="0"/>
              <a:t>Lier,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intend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buy</a:t>
            </a:r>
            <a:r>
              <a:rPr lang="de-DE" sz="1600" dirty="0" smtClean="0"/>
              <a:t> </a:t>
            </a:r>
            <a:r>
              <a:rPr lang="de-DE" sz="1600" dirty="0" err="1" smtClean="0"/>
              <a:t>his</a:t>
            </a:r>
            <a:r>
              <a:rPr lang="de-DE" sz="1600" dirty="0" smtClean="0"/>
              <a:t> Chinese </a:t>
            </a:r>
            <a:r>
              <a:rPr lang="de-DE" sz="1600" dirty="0" err="1" smtClean="0"/>
              <a:t>books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him</a:t>
            </a:r>
            <a:r>
              <a:rPr lang="de-DE" sz="1600" dirty="0" smtClean="0"/>
              <a:t>. </a:t>
            </a:r>
            <a:r>
              <a:rPr lang="de-DE" sz="1600" dirty="0" err="1" smtClean="0"/>
              <a:t>Later</a:t>
            </a:r>
            <a:r>
              <a:rPr lang="de-DE" sz="1600" dirty="0" smtClean="0"/>
              <a:t> on </a:t>
            </a:r>
            <a:r>
              <a:rPr lang="de-DE" sz="1600" dirty="0" err="1" smtClean="0"/>
              <a:t>acquisitions</a:t>
            </a:r>
            <a:r>
              <a:rPr lang="de-DE" sz="1600" dirty="0" smtClean="0"/>
              <a:t> </a:t>
            </a:r>
            <a:r>
              <a:rPr lang="de-DE" sz="1600" dirty="0" err="1" smtClean="0"/>
              <a:t>directly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Netherlands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/>
              <a:t>Christian </a:t>
            </a:r>
            <a:r>
              <a:rPr lang="de-DE" sz="1600" dirty="0" err="1" smtClean="0"/>
              <a:t>Raue‘s</a:t>
            </a:r>
            <a:r>
              <a:rPr lang="de-DE" sz="1600" dirty="0" smtClean="0"/>
              <a:t> </a:t>
            </a:r>
            <a:r>
              <a:rPr lang="de-DE" sz="1600" dirty="0"/>
              <a:t>(1613-1677</a:t>
            </a:r>
            <a:r>
              <a:rPr lang="de-DE" sz="1600" dirty="0" smtClean="0"/>
              <a:t>) </a:t>
            </a:r>
            <a:r>
              <a:rPr lang="de-DE" sz="1600" dirty="0" err="1" smtClean="0"/>
              <a:t>collections</a:t>
            </a:r>
            <a:r>
              <a:rPr lang="de-DE" sz="1600" dirty="0"/>
              <a:t>.</a:t>
            </a:r>
            <a:endParaRPr lang="de-DE" sz="1600" dirty="0" smtClean="0"/>
          </a:p>
          <a:p>
            <a:pPr>
              <a:buFont typeface="Wingdings" charset="2"/>
              <a:buNone/>
            </a:pPr>
            <a:endParaRPr lang="de-DE" altLang="zh-CN" sz="1600" kern="0" dirty="0">
              <a:latin typeface="Calibri" charset="0"/>
              <a:ea typeface="宋体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Involved</a:t>
            </a:r>
            <a:r>
              <a:rPr lang="de-DE" sz="1600" dirty="0" smtClean="0"/>
              <a:t> in </a:t>
            </a:r>
            <a:r>
              <a:rPr lang="de-DE" sz="1600" dirty="0" err="1" smtClean="0"/>
              <a:t>these</a:t>
            </a:r>
            <a:r>
              <a:rPr lang="de-DE" sz="1600" dirty="0" smtClean="0"/>
              <a:t> </a:t>
            </a:r>
            <a:r>
              <a:rPr lang="de-DE" sz="1600" dirty="0" err="1" smtClean="0"/>
              <a:t>negotiations</a:t>
            </a:r>
            <a:r>
              <a:rPr lang="de-DE" sz="1600" dirty="0" smtClean="0"/>
              <a:t> was Andreas Müller. He </a:t>
            </a:r>
            <a:r>
              <a:rPr lang="de-DE" sz="1600" dirty="0" err="1" smtClean="0"/>
              <a:t>studied</a:t>
            </a:r>
            <a:r>
              <a:rPr lang="de-DE" sz="1600" dirty="0" smtClean="0"/>
              <a:t> </a:t>
            </a:r>
            <a:r>
              <a:rPr lang="de-DE" sz="1600" dirty="0" err="1" smtClean="0"/>
              <a:t>oriental</a:t>
            </a:r>
            <a:r>
              <a:rPr lang="de-DE" sz="1600" dirty="0" smtClean="0"/>
              <a:t> </a:t>
            </a:r>
            <a:r>
              <a:rPr lang="de-DE" sz="1600" dirty="0" err="1" smtClean="0"/>
              <a:t>languages</a:t>
            </a:r>
            <a:r>
              <a:rPr lang="de-DE" sz="1600" dirty="0" smtClean="0"/>
              <a:t>, </a:t>
            </a:r>
            <a:r>
              <a:rPr lang="de-DE" sz="1600" dirty="0" err="1" smtClean="0"/>
              <a:t>attended</a:t>
            </a:r>
            <a:r>
              <a:rPr lang="de-DE" sz="1600" dirty="0" smtClean="0"/>
              <a:t> </a:t>
            </a:r>
            <a:r>
              <a:rPr lang="de-DE" sz="1600" dirty="0" err="1" smtClean="0"/>
              <a:t>several</a:t>
            </a:r>
            <a:r>
              <a:rPr lang="de-DE" sz="1600" dirty="0" smtClean="0"/>
              <a:t> </a:t>
            </a:r>
            <a:r>
              <a:rPr lang="de-DE" sz="1600" dirty="0" err="1" smtClean="0"/>
              <a:t>universities</a:t>
            </a:r>
            <a:r>
              <a:rPr lang="de-DE" sz="1600" dirty="0" smtClean="0"/>
              <a:t>, </a:t>
            </a:r>
            <a:r>
              <a:rPr lang="de-DE" sz="1600" dirty="0" err="1" smtClean="0"/>
              <a:t>travelled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England </a:t>
            </a:r>
            <a:r>
              <a:rPr lang="de-DE" sz="1600" dirty="0" err="1"/>
              <a:t>a</a:t>
            </a:r>
            <a:r>
              <a:rPr lang="de-DE" sz="1600" dirty="0" err="1" smtClean="0"/>
              <a:t>nd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Netherlands</a:t>
            </a:r>
            <a:r>
              <a:rPr lang="de-DE" sz="1600" dirty="0" smtClean="0"/>
              <a:t>,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exchanged</a:t>
            </a:r>
            <a:r>
              <a:rPr lang="de-DE" sz="1600" dirty="0" smtClean="0"/>
              <a:t> </a:t>
            </a:r>
            <a:r>
              <a:rPr lang="de-DE" sz="1600" dirty="0" err="1" smtClean="0"/>
              <a:t>lively</a:t>
            </a:r>
            <a:r>
              <a:rPr lang="de-DE" sz="1600" dirty="0" smtClean="0"/>
              <a:t> </a:t>
            </a:r>
            <a:r>
              <a:rPr lang="de-DE" sz="1600" dirty="0" err="1" smtClean="0"/>
              <a:t>correspondence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scholars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his</a:t>
            </a:r>
            <a:r>
              <a:rPr lang="de-DE" sz="1600" dirty="0" smtClean="0"/>
              <a:t>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Because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his</a:t>
            </a:r>
            <a:r>
              <a:rPr lang="de-DE" sz="1600" dirty="0" smtClean="0"/>
              <a:t> </a:t>
            </a:r>
            <a:r>
              <a:rPr lang="de-DE" sz="1600" dirty="0" err="1" smtClean="0"/>
              <a:t>outstanding</a:t>
            </a:r>
            <a:r>
              <a:rPr lang="de-DE" sz="1600" dirty="0" smtClean="0"/>
              <a:t> </a:t>
            </a:r>
            <a:r>
              <a:rPr lang="de-DE" sz="1600" dirty="0" err="1" smtClean="0"/>
              <a:t>knowledge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Oriental</a:t>
            </a:r>
            <a:r>
              <a:rPr lang="de-DE" sz="1600" dirty="0" smtClean="0"/>
              <a:t> </a:t>
            </a:r>
            <a:r>
              <a:rPr lang="de-DE" sz="1600" dirty="0" err="1" smtClean="0"/>
              <a:t>languages</a:t>
            </a:r>
            <a:r>
              <a:rPr lang="de-DE" sz="1600" dirty="0" smtClean="0"/>
              <a:t> Müller was </a:t>
            </a:r>
            <a:r>
              <a:rPr lang="de-DE" sz="1600" dirty="0" err="1" smtClean="0"/>
              <a:t>appointed</a:t>
            </a:r>
            <a:r>
              <a:rPr lang="de-DE" sz="1600" dirty="0" smtClean="0"/>
              <a:t> </a:t>
            </a:r>
            <a:r>
              <a:rPr lang="de-DE" sz="1600" dirty="0" err="1" smtClean="0"/>
              <a:t>provost</a:t>
            </a:r>
            <a:r>
              <a:rPr lang="de-DE" sz="1600" dirty="0" smtClean="0"/>
              <a:t> at </a:t>
            </a:r>
            <a:r>
              <a:rPr lang="de-DE" sz="1600" dirty="0" err="1" smtClean="0"/>
              <a:t>the</a:t>
            </a:r>
            <a:r>
              <a:rPr lang="de-DE" sz="1600" dirty="0" smtClean="0"/>
              <a:t> Nikolai Church in 1667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Along</a:t>
            </a:r>
            <a:r>
              <a:rPr lang="de-DE" sz="1600" dirty="0" smtClean="0"/>
              <a:t> </a:t>
            </a:r>
            <a:r>
              <a:rPr lang="de-DE" sz="1600" dirty="0" err="1" smtClean="0"/>
              <a:t>wih</a:t>
            </a:r>
            <a:r>
              <a:rPr lang="de-DE" sz="1600" dirty="0" smtClean="0"/>
              <a:t> Christian </a:t>
            </a:r>
            <a:r>
              <a:rPr lang="de-DE" sz="1600" dirty="0"/>
              <a:t>Mentzel </a:t>
            </a:r>
            <a:r>
              <a:rPr lang="de-DE" sz="1600" dirty="0" smtClean="0"/>
              <a:t>he was a </a:t>
            </a:r>
            <a:r>
              <a:rPr lang="de-DE" sz="1600" dirty="0" err="1" smtClean="0"/>
              <a:t>central</a:t>
            </a:r>
            <a:r>
              <a:rPr lang="de-DE" sz="1600" dirty="0" smtClean="0"/>
              <a:t> </a:t>
            </a:r>
            <a:r>
              <a:rPr lang="de-DE" sz="1600" dirty="0" err="1" smtClean="0"/>
              <a:t>figure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early</a:t>
            </a:r>
            <a:r>
              <a:rPr lang="de-DE" sz="1600" dirty="0" smtClean="0"/>
              <a:t> </a:t>
            </a:r>
            <a:r>
              <a:rPr lang="de-DE" sz="1600" dirty="0" err="1" smtClean="0"/>
              <a:t>Sinology</a:t>
            </a:r>
            <a:r>
              <a:rPr lang="de-DE" sz="1600" dirty="0" smtClean="0"/>
              <a:t> </a:t>
            </a:r>
            <a:r>
              <a:rPr lang="de-DE" sz="1600" dirty="0"/>
              <a:t>in </a:t>
            </a:r>
            <a:r>
              <a:rPr lang="de-DE" sz="1600" dirty="0" smtClean="0"/>
              <a:t>Germany. </a:t>
            </a:r>
            <a:endParaRPr lang="de-DE" altLang="zh-CN" sz="1600" kern="0" dirty="0" smtClean="0">
              <a:latin typeface="Calibri" charset="0"/>
              <a:ea typeface="宋体" charset="-122"/>
            </a:endParaRPr>
          </a:p>
        </p:txBody>
      </p:sp>
      <p:pic>
        <p:nvPicPr>
          <p:cNvPr id="11" name="Grafik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028" y="222109"/>
            <a:ext cx="295232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5812960" y="4465017"/>
            <a:ext cx="313346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dirty="0" smtClean="0">
                <a:latin typeface="Calibri" panose="020F0502020204030204" pitchFamily="34" charset="0"/>
              </a:rPr>
              <a:t>Andreas Müller (1630-1694</a:t>
            </a:r>
            <a:r>
              <a:rPr lang="de-DE" sz="1200" dirty="0">
                <a:latin typeface="Calibri" panose="020F0502020204030204" pitchFamily="34" charset="0"/>
              </a:rPr>
              <a:t>) </a:t>
            </a:r>
            <a:endParaRPr lang="de-DE" sz="1200" kern="0" dirty="0"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532" y="4970121"/>
            <a:ext cx="2880320" cy="144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4"/>
          <p:cNvSpPr txBox="1">
            <a:spLocks noChangeArrowheads="1"/>
          </p:cNvSpPr>
          <p:nvPr/>
        </p:nvSpPr>
        <p:spPr bwMode="auto">
          <a:xfrm>
            <a:off x="5831024" y="6445720"/>
            <a:ext cx="29523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200" dirty="0" smtClean="0">
                <a:latin typeface="Calibri" panose="020F0502020204030204" pitchFamily="34" charset="0"/>
              </a:rPr>
              <a:t>Andreas </a:t>
            </a:r>
            <a:r>
              <a:rPr lang="de-DE" sz="1200" dirty="0" err="1" smtClean="0">
                <a:latin typeface="Calibri" panose="020F0502020204030204" pitchFamily="34" charset="0"/>
              </a:rPr>
              <a:t>Müller‘s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signature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endParaRPr lang="de-DE" sz="12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4" name="Picture 2" descr="H:\sandra\Logos\CrossAsia Logo 2013\Logo\Officeprogramme und Internet\CrossAsia Logo farbi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8669"/>
            <a:ext cx="2734444" cy="10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_SBB_3c_ohneTransparen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6876" y="1556792"/>
            <a:ext cx="5495923" cy="42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His </a:t>
            </a:r>
            <a:r>
              <a:rPr lang="de-DE" sz="1400" dirty="0" err="1" smtClean="0"/>
              <a:t>position</a:t>
            </a:r>
            <a:r>
              <a:rPr lang="de-DE" sz="1400" dirty="0" smtClean="0"/>
              <a:t> in Berlin </a:t>
            </a:r>
            <a:r>
              <a:rPr lang="de-DE" sz="1400" dirty="0" err="1" smtClean="0"/>
              <a:t>offered</a:t>
            </a:r>
            <a:r>
              <a:rPr lang="de-DE" sz="1400" dirty="0" smtClean="0"/>
              <a:t> </a:t>
            </a:r>
            <a:r>
              <a:rPr lang="de-DE" sz="1400" dirty="0" err="1" smtClean="0"/>
              <a:t>him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opportunity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deal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Oriental</a:t>
            </a:r>
            <a:r>
              <a:rPr lang="de-DE" sz="1400" dirty="0" smtClean="0"/>
              <a:t> </a:t>
            </a:r>
            <a:r>
              <a:rPr lang="de-DE" sz="1400" dirty="0" err="1" smtClean="0"/>
              <a:t>Mss</a:t>
            </a:r>
            <a:r>
              <a:rPr lang="de-DE" sz="1400" dirty="0" smtClean="0"/>
              <a:t> </a:t>
            </a:r>
            <a:r>
              <a:rPr lang="de-DE" sz="1400" dirty="0" err="1" smtClean="0"/>
              <a:t>stored</a:t>
            </a:r>
            <a:r>
              <a:rPr lang="de-DE" sz="1400" dirty="0" smtClean="0"/>
              <a:t> at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Electoral</a:t>
            </a:r>
            <a:r>
              <a:rPr lang="de-DE" sz="1400" dirty="0" smtClean="0"/>
              <a:t> Library.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In a </a:t>
            </a:r>
            <a:r>
              <a:rPr lang="de-DE" sz="1400" dirty="0" err="1" smtClean="0"/>
              <a:t>dedication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thanks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1665 </a:t>
            </a:r>
            <a:r>
              <a:rPr lang="de-DE" sz="1400" dirty="0"/>
              <a:t>(</a:t>
            </a:r>
            <a:r>
              <a:rPr lang="de-DE" sz="1400" i="1" dirty="0" err="1"/>
              <a:t>Excerpta</a:t>
            </a:r>
            <a:r>
              <a:rPr lang="de-DE" sz="1400" i="1" dirty="0"/>
              <a:t> </a:t>
            </a:r>
            <a:r>
              <a:rPr lang="de-DE" sz="1400" i="1" dirty="0" err="1"/>
              <a:t>manuscripti</a:t>
            </a:r>
            <a:r>
              <a:rPr lang="de-DE" sz="1400" i="1" dirty="0"/>
              <a:t> </a:t>
            </a:r>
            <a:r>
              <a:rPr lang="de-DE" sz="1400" i="1" dirty="0" err="1"/>
              <a:t>cujusdam</a:t>
            </a:r>
            <a:r>
              <a:rPr lang="de-DE" sz="1400" i="1" dirty="0"/>
              <a:t> </a:t>
            </a:r>
            <a:r>
              <a:rPr lang="de-DE" sz="1400" i="1" dirty="0" err="1"/>
              <a:t>Turcici</a:t>
            </a:r>
            <a:r>
              <a:rPr lang="de-DE" sz="1400" dirty="0"/>
              <a:t> …) </a:t>
            </a:r>
            <a:r>
              <a:rPr lang="de-DE" sz="1400" dirty="0" smtClean="0"/>
              <a:t>Müller </a:t>
            </a:r>
            <a:r>
              <a:rPr lang="de-DE" sz="1400" dirty="0" err="1" smtClean="0"/>
              <a:t>wrote</a:t>
            </a:r>
            <a:r>
              <a:rPr lang="de-DE" sz="1400" dirty="0" smtClean="0"/>
              <a:t>, </a:t>
            </a:r>
            <a:r>
              <a:rPr lang="de-DE" sz="1400" dirty="0" err="1" smtClean="0"/>
              <a:t>that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Great </a:t>
            </a:r>
            <a:r>
              <a:rPr lang="de-DE" sz="1400" dirty="0" err="1" smtClean="0"/>
              <a:t>Elector</a:t>
            </a:r>
            <a:r>
              <a:rPr lang="de-DE" sz="1400" dirty="0" smtClean="0"/>
              <a:t> </a:t>
            </a:r>
            <a:r>
              <a:rPr lang="de-DE" sz="1400" dirty="0" err="1" smtClean="0"/>
              <a:t>allowed</a:t>
            </a:r>
            <a:r>
              <a:rPr lang="de-DE" sz="1400" dirty="0" smtClean="0"/>
              <a:t> </a:t>
            </a:r>
            <a:r>
              <a:rPr lang="de-DE" sz="1400" dirty="0" err="1" smtClean="0"/>
              <a:t>him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use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library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beginning</a:t>
            </a:r>
            <a:r>
              <a:rPr lang="de-DE" sz="1400" dirty="0"/>
              <a:t>. </a:t>
            </a: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Among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treasures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library</a:t>
            </a:r>
            <a:r>
              <a:rPr lang="de-DE" sz="1400" dirty="0" smtClean="0"/>
              <a:t> Müller </a:t>
            </a:r>
            <a:r>
              <a:rPr lang="de-DE" sz="1400" dirty="0" err="1" smtClean="0"/>
              <a:t>emphasised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Orientalia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„</a:t>
            </a:r>
            <a:r>
              <a:rPr lang="de-DE" sz="1400" dirty="0" err="1" smtClean="0"/>
              <a:t>Tschinensia</a:t>
            </a:r>
            <a:r>
              <a:rPr lang="de-DE" sz="1400" dirty="0" smtClean="0"/>
              <a:t>“–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earliest</a:t>
            </a:r>
            <a:r>
              <a:rPr lang="de-DE" sz="1400" dirty="0" smtClean="0"/>
              <a:t> </a:t>
            </a:r>
            <a:r>
              <a:rPr lang="de-DE" sz="1400" dirty="0" err="1" smtClean="0"/>
              <a:t>known</a:t>
            </a:r>
            <a:r>
              <a:rPr lang="de-DE" sz="1400" dirty="0" smtClean="0"/>
              <a:t> </a:t>
            </a:r>
            <a:r>
              <a:rPr lang="de-DE" sz="1400" dirty="0" err="1" smtClean="0"/>
              <a:t>mention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library‘s</a:t>
            </a:r>
            <a:r>
              <a:rPr lang="de-DE" sz="1400" dirty="0" smtClean="0"/>
              <a:t> </a:t>
            </a:r>
            <a:r>
              <a:rPr lang="de-DE" sz="1400" dirty="0" err="1" smtClean="0"/>
              <a:t>Sinica</a:t>
            </a:r>
            <a:r>
              <a:rPr lang="de-DE" sz="1400" dirty="0" smtClean="0"/>
              <a:t> at 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350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ago</a:t>
            </a:r>
            <a:r>
              <a:rPr lang="de-DE" sz="1400" dirty="0" smtClean="0"/>
              <a:t>, on November 18 1668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idea</a:t>
            </a:r>
            <a:r>
              <a:rPr lang="de-DE" sz="1400" dirty="0" smtClean="0"/>
              <a:t> </a:t>
            </a:r>
            <a:r>
              <a:rPr lang="de-DE" sz="1400" dirty="0" err="1" smtClean="0"/>
              <a:t>came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him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present</a:t>
            </a:r>
            <a:r>
              <a:rPr lang="de-DE" sz="1400" dirty="0" smtClean="0"/>
              <a:t> a </a:t>
            </a:r>
            <a:r>
              <a:rPr lang="de-DE" sz="1400" dirty="0" err="1" smtClean="0"/>
              <a:t>key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Chinese </a:t>
            </a:r>
            <a:r>
              <a:rPr lang="de-DE" sz="1400" dirty="0" err="1" smtClean="0"/>
              <a:t>script</a:t>
            </a:r>
            <a:r>
              <a:rPr lang="de-DE" sz="1400" dirty="0" smtClean="0"/>
              <a:t>/</a:t>
            </a:r>
            <a:r>
              <a:rPr lang="de-DE" sz="1400" dirty="0" err="1" smtClean="0"/>
              <a:t>language</a:t>
            </a:r>
            <a:r>
              <a:rPr lang="de-DE" sz="1400" dirty="0" smtClean="0"/>
              <a:t> (</a:t>
            </a:r>
            <a:r>
              <a:rPr lang="de-DE" sz="1400" dirty="0" err="1" smtClean="0"/>
              <a:t>Clavis</a:t>
            </a:r>
            <a:r>
              <a:rPr lang="de-DE" sz="1400" dirty="0" smtClean="0"/>
              <a:t> </a:t>
            </a:r>
            <a:r>
              <a:rPr lang="de-DE" sz="1400" dirty="0" err="1" smtClean="0"/>
              <a:t>Sinica</a:t>
            </a:r>
            <a:r>
              <a:rPr lang="de-DE" sz="1400" dirty="0" smtClean="0"/>
              <a:t>)  [= „ein </a:t>
            </a:r>
            <a:r>
              <a:rPr lang="de-DE" sz="1400" dirty="0" err="1"/>
              <a:t>Handgrif</a:t>
            </a:r>
            <a:r>
              <a:rPr lang="de-DE" sz="1400" dirty="0"/>
              <a:t> ein / wie die </a:t>
            </a:r>
            <a:r>
              <a:rPr lang="de-DE" sz="1400" dirty="0" err="1"/>
              <a:t>Sinesische</a:t>
            </a:r>
            <a:r>
              <a:rPr lang="de-DE" sz="1400" dirty="0"/>
              <a:t> Schrift möchte leichte gemacht </a:t>
            </a:r>
            <a:r>
              <a:rPr lang="de-DE" sz="1400" dirty="0" smtClean="0"/>
              <a:t>werden“ = a </a:t>
            </a:r>
            <a:r>
              <a:rPr lang="de-DE" sz="1400" dirty="0" err="1" smtClean="0"/>
              <a:t>method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make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Chinese </a:t>
            </a:r>
            <a:r>
              <a:rPr lang="de-DE" sz="1400" dirty="0" err="1" smtClean="0"/>
              <a:t>script</a:t>
            </a:r>
            <a:r>
              <a:rPr lang="de-DE" sz="1400" dirty="0" smtClean="0"/>
              <a:t> easy].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Plan </a:t>
            </a:r>
            <a:r>
              <a:rPr lang="de-DE" sz="1400" dirty="0" err="1" smtClean="0"/>
              <a:t>for</a:t>
            </a:r>
            <a:r>
              <a:rPr lang="de-DE" sz="1400" dirty="0" smtClean="0"/>
              <a:t> a </a:t>
            </a:r>
            <a:r>
              <a:rPr lang="de-DE" sz="1400" i="1" dirty="0" err="1" smtClean="0"/>
              <a:t>Typographia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Sinica</a:t>
            </a:r>
            <a:endParaRPr lang="de-DE" sz="1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zh-CN" sz="1400" kern="0" dirty="0">
              <a:latin typeface="Calibri" charset="0"/>
              <a:ea typeface="宋体" charset="-122"/>
            </a:endParaRPr>
          </a:p>
          <a:p>
            <a:endParaRPr lang="de-DE" altLang="zh-CN" sz="1400" kern="0" dirty="0" smtClean="0">
              <a:latin typeface="Calibri" charset="0"/>
              <a:ea typeface="宋体" charset="-122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7" y="6864100"/>
            <a:ext cx="7921625" cy="79216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32083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6372200" y="5517181"/>
            <a:ext cx="252028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Müller, Andreas: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Catalogus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Librorum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Sinicorum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Bibliothecae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Electoralis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Brandenburgicae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1683</a:t>
            </a:r>
            <a:endParaRPr 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107504" y="178669"/>
            <a:ext cx="3672408" cy="104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1188" y="1556791"/>
            <a:ext cx="5905028" cy="367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charset="2"/>
              <a:buNone/>
            </a:pPr>
            <a:endParaRPr lang="de-DE" altLang="zh-CN" sz="2400" kern="0" dirty="0" smtClean="0">
              <a:latin typeface="Calibri" charset="0"/>
              <a:ea typeface="宋体" charset="-122"/>
            </a:endParaRPr>
          </a:p>
        </p:txBody>
      </p:sp>
      <p:pic>
        <p:nvPicPr>
          <p:cNvPr id="8" name="Grafik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5" r="1847" b="5377"/>
          <a:stretch/>
        </p:blipFill>
        <p:spPr bwMode="auto">
          <a:xfrm>
            <a:off x="899592" y="481743"/>
            <a:ext cx="7217607" cy="478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9394" y="5736825"/>
            <a:ext cx="7920880" cy="46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1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358775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538163" indent="-177800" algn="l" rtl="0" eaLnBrk="1" fontAlgn="base" hangingPunct="1">
              <a:spcBef>
                <a:spcPct val="1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7175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1747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6319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891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546350" indent="-177800" algn="l" rtl="0" eaLnBrk="1" fontAlgn="base" hangingPunct="1">
              <a:spcBef>
                <a:spcPct val="10000"/>
              </a:spcBef>
              <a:spcAft>
                <a:spcPct val="0"/>
              </a:spcAft>
              <a:buFont typeface="Arial" pitchFamily="34" charset="0"/>
              <a:buChar char="‒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</a:rPr>
              <a:t>outwardly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plainly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designed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cabinet</a:t>
            </a:r>
            <a:r>
              <a:rPr lang="de-DE" sz="1600" dirty="0" smtClean="0">
                <a:latin typeface="Calibri" panose="020F0502020204030204" pitchFamily="34" charset="0"/>
              </a:rPr>
              <a:t> („Ladenschrank“)  –</a:t>
            </a:r>
          </a:p>
          <a:p>
            <a:pPr algn="ctr"/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</a:rPr>
              <a:t>plank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construction</a:t>
            </a:r>
            <a:r>
              <a:rPr lang="de-DE" sz="1600" dirty="0" smtClean="0">
                <a:latin typeface="Calibri" panose="020F0502020204030204" pitchFamily="34" charset="0"/>
              </a:rPr>
              <a:t> – </a:t>
            </a:r>
            <a:endParaRPr lang="de-DE" sz="1600" dirty="0">
              <a:latin typeface="Calibri" panose="020F0502020204030204" pitchFamily="34" charset="0"/>
            </a:endParaRPr>
          </a:p>
          <a:p>
            <a:pPr algn="ctr"/>
            <a:r>
              <a:rPr lang="de-DE" sz="1600" dirty="0">
                <a:latin typeface="Calibri" panose="020F0502020204030204" pitchFamily="34" charset="0"/>
              </a:rPr>
              <a:t>– </a:t>
            </a:r>
            <a:r>
              <a:rPr lang="de-DE" sz="1600" dirty="0" err="1" smtClean="0">
                <a:latin typeface="Calibri" panose="020F0502020204030204" pitchFamily="34" charset="0"/>
              </a:rPr>
              <a:t>ten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technically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skillfully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constructed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drawers</a:t>
            </a:r>
            <a:r>
              <a:rPr lang="de-DE" sz="1600" dirty="0" smtClean="0">
                <a:latin typeface="Calibri" panose="020F0502020204030204" pitchFamily="34" charset="0"/>
              </a:rPr>
              <a:t> – </a:t>
            </a:r>
          </a:p>
        </p:txBody>
      </p:sp>
      <p:sp>
        <p:nvSpPr>
          <p:cNvPr id="5" name="Abgerundetes Rechteck 4"/>
          <p:cNvSpPr/>
          <p:nvPr/>
        </p:nvSpPr>
        <p:spPr bwMode="auto">
          <a:xfrm>
            <a:off x="1691680" y="5593992"/>
            <a:ext cx="5616624" cy="1075368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0315 PPT-Vorlage-SBB-x-asia">
  <a:themeElements>
    <a:clrScheme name="Galathe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BB_PowerPoint_Vorla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BB_PowerPoint_Vorlage 1">
        <a:dk1>
          <a:srgbClr val="000000"/>
        </a:dk1>
        <a:lt1>
          <a:srgbClr val="FFFFFF"/>
        </a:lt1>
        <a:dk2>
          <a:srgbClr val="464646"/>
        </a:dk2>
        <a:lt2>
          <a:srgbClr val="003B79"/>
        </a:lt2>
        <a:accent1>
          <a:srgbClr val="78787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EBEBE"/>
        </a:accent5>
        <a:accent6>
          <a:srgbClr val="878787"/>
        </a:accent6>
        <a:hlink>
          <a:srgbClr val="BEBEB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Microsoft Office PowerPoint</Application>
  <PresentationFormat>On-screen Show (4:3)</PresentationFormat>
  <Paragraphs>177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Calibri</vt:lpstr>
      <vt:lpstr>Verdana</vt:lpstr>
      <vt:lpstr>Wingdings</vt:lpstr>
      <vt:lpstr>Larissa</vt:lpstr>
      <vt:lpstr>160315 PPT-Vorlage-SBB-x-asia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Stiftung Preussischer Kulturbesitz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Gumbrecht, Cordula</dc:creator>
  <cp:lastModifiedBy>Gilbert, M.Y.C.</cp:lastModifiedBy>
  <cp:revision>270</cp:revision>
  <dcterms:created xsi:type="dcterms:W3CDTF">2016-06-06T07:48:21Z</dcterms:created>
  <dcterms:modified xsi:type="dcterms:W3CDTF">2019-09-27T14:15:44Z</dcterms:modified>
</cp:coreProperties>
</file>