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58" r:id="rId4"/>
    <p:sldId id="260" r:id="rId5"/>
    <p:sldId id="263" r:id="rId6"/>
    <p:sldId id="273" r:id="rId7"/>
    <p:sldId id="264" r:id="rId8"/>
    <p:sldId id="265" r:id="rId9"/>
    <p:sldId id="281" r:id="rId10"/>
    <p:sldId id="267" r:id="rId11"/>
    <p:sldId id="270" r:id="rId12"/>
    <p:sldId id="280" r:id="rId13"/>
    <p:sldId id="279" r:id="rId14"/>
    <p:sldId id="276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D8"/>
    <a:srgbClr val="3448A2"/>
    <a:srgbClr val="1590ED"/>
    <a:srgbClr val="2A3DC6"/>
    <a:srgbClr val="107DCE"/>
    <a:srgbClr val="285FAB"/>
    <a:srgbClr val="3E58C9"/>
    <a:srgbClr val="E4433F"/>
    <a:srgbClr val="416EAF"/>
    <a:srgbClr val="286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30" autoAdjust="0"/>
    <p:restoredTop sz="94660"/>
  </p:normalViewPr>
  <p:slideViewPr>
    <p:cSldViewPr>
      <p:cViewPr varScale="1">
        <p:scale>
          <a:sx n="61" d="100"/>
          <a:sy n="61" d="100"/>
        </p:scale>
        <p:origin x="96" y="582"/>
      </p:cViewPr>
      <p:guideLst>
        <p:guide orient="horz" pos="214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73EE6-D5ED-4ED4-860E-AB20EEA09253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B5AAC-3DCF-4D19-8468-0C0F9073FE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8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69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B5AAC-3DCF-4D19-8468-0C0F9073F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6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B5AAC-3DCF-4D19-8468-0C0F9073FE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6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B5AAC-3DCF-4D19-8468-0C0F9073FE5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68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5AAC-3DCF-4D19-8468-0C0F9073FE5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67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117C-2BA0-41BD-B584-DA1F81CB7019}" type="datetimeFigureOut">
              <a:rPr lang="zh-CN" altLang="en-US" smtClean="0"/>
              <a:t>2019/9/2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5C39-E1B5-4F05-B6F3-033722B5F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10000"/>
                    </a14:imgEffect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" y="-291069"/>
            <a:ext cx="12192000" cy="49207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73" y="4149080"/>
            <a:ext cx="2564852" cy="1688943"/>
          </a:xfrm>
          <a:prstGeom prst="rect">
            <a:avLst/>
          </a:prstGeom>
          <a:effectLst/>
        </p:spPr>
      </p:pic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3719735" y="5715150"/>
            <a:ext cx="4752528" cy="24574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Oslo·September,2019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24904" y="2132856"/>
            <a:ext cx="104978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Access Strategy and Practice in Chinese Special Library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National Center for Philosophy and Social Sciences Documentation</a:t>
            </a:r>
          </a:p>
          <a:p>
            <a:pPr algn="ctr"/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23"/>
          <p:cNvSpPr>
            <a:spLocks noChangeArrowheads="1"/>
          </p:cNvSpPr>
          <p:nvPr/>
        </p:nvSpPr>
        <p:spPr bwMode="auto">
          <a:xfrm>
            <a:off x="4085195" y="3084081"/>
            <a:ext cx="543400" cy="1630194"/>
          </a:xfrm>
          <a:prstGeom prst="rect">
            <a:avLst/>
          </a:prstGeom>
          <a:solidFill>
            <a:srgbClr val="3448A2"/>
          </a:solidFill>
          <a:ln w="9525">
            <a:noFill/>
            <a:miter lim="800000"/>
          </a:ln>
        </p:spPr>
        <p:txBody>
          <a:bodyPr lIns="121920" tIns="60960" rIns="121920" bIns="6096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5" name="Rectangle 24"/>
          <p:cNvSpPr>
            <a:spLocks noChangeArrowheads="1"/>
          </p:cNvSpPr>
          <p:nvPr/>
        </p:nvSpPr>
        <p:spPr bwMode="auto">
          <a:xfrm>
            <a:off x="3467695" y="3701579"/>
            <a:ext cx="543400" cy="1012696"/>
          </a:xfrm>
          <a:prstGeom prst="rect">
            <a:avLst/>
          </a:prstGeom>
          <a:solidFill>
            <a:srgbClr val="285FAB"/>
          </a:solidFill>
          <a:ln w="9525">
            <a:noFill/>
            <a:miter lim="800000"/>
          </a:ln>
        </p:spPr>
        <p:txBody>
          <a:bodyPr lIns="121920" tIns="60960" rIns="121920" bIns="6096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6" name="Rectangle 25"/>
          <p:cNvSpPr>
            <a:spLocks noChangeArrowheads="1"/>
          </p:cNvSpPr>
          <p:nvPr/>
        </p:nvSpPr>
        <p:spPr bwMode="auto">
          <a:xfrm>
            <a:off x="2850195" y="4047378"/>
            <a:ext cx="543400" cy="666897"/>
          </a:xfrm>
          <a:prstGeom prst="rect">
            <a:avLst/>
          </a:prstGeom>
          <a:solidFill>
            <a:srgbClr val="2A3DC6"/>
          </a:solidFill>
          <a:ln w="9525">
            <a:noFill/>
            <a:miter lim="800000"/>
          </a:ln>
        </p:spPr>
        <p:txBody>
          <a:bodyPr lIns="121920" tIns="60960" rIns="121920" bIns="6096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7" name="Rectangle 26"/>
          <p:cNvSpPr>
            <a:spLocks noChangeArrowheads="1"/>
          </p:cNvSpPr>
          <p:nvPr/>
        </p:nvSpPr>
        <p:spPr bwMode="auto">
          <a:xfrm>
            <a:off x="2232695" y="3726279"/>
            <a:ext cx="543400" cy="987996"/>
          </a:xfrm>
          <a:prstGeom prst="rect">
            <a:avLst/>
          </a:prstGeom>
          <a:solidFill>
            <a:srgbClr val="1590ED"/>
          </a:solidFill>
          <a:ln w="9525">
            <a:noFill/>
            <a:miter lim="800000"/>
          </a:ln>
        </p:spPr>
        <p:txBody>
          <a:bodyPr lIns="121920" tIns="60960" rIns="121920" bIns="6096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8" name="Rectangle 27"/>
          <p:cNvSpPr>
            <a:spLocks noChangeArrowheads="1"/>
          </p:cNvSpPr>
          <p:nvPr/>
        </p:nvSpPr>
        <p:spPr bwMode="auto">
          <a:xfrm>
            <a:off x="1615196" y="4010324"/>
            <a:ext cx="531054" cy="70395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</p:spPr>
        <p:txBody>
          <a:bodyPr lIns="121920" tIns="60960" rIns="121920" bIns="6096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29942" y="2434899"/>
            <a:ext cx="3390080" cy="1414879"/>
            <a:chOff x="1429942" y="2434899"/>
            <a:chExt cx="3390080" cy="1414879"/>
          </a:xfrm>
        </p:grpSpPr>
        <p:sp>
          <p:nvSpPr>
            <p:cNvPr id="150" name="Freeform 29"/>
            <p:cNvSpPr/>
            <p:nvPr/>
          </p:nvSpPr>
          <p:spPr bwMode="auto">
            <a:xfrm>
              <a:off x="4437168" y="2434899"/>
              <a:ext cx="382854" cy="370499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9DD9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30"/>
            <p:cNvSpPr/>
            <p:nvPr/>
          </p:nvSpPr>
          <p:spPr bwMode="auto">
            <a:xfrm>
              <a:off x="1429942" y="2564904"/>
              <a:ext cx="3198654" cy="1284874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9DD9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2" name="Rectangle 89"/>
          <p:cNvSpPr/>
          <p:nvPr/>
        </p:nvSpPr>
        <p:spPr>
          <a:xfrm>
            <a:off x="1271464" y="4901142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3" name="Rectangle 143"/>
          <p:cNvSpPr/>
          <p:nvPr/>
        </p:nvSpPr>
        <p:spPr>
          <a:xfrm>
            <a:off x="1638967" y="5050365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54" name="Rectangle 144"/>
          <p:cNvSpPr/>
          <p:nvPr/>
        </p:nvSpPr>
        <p:spPr>
          <a:xfrm>
            <a:off x="2177238" y="5050365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55" name="Rectangle 145"/>
          <p:cNvSpPr/>
          <p:nvPr/>
        </p:nvSpPr>
        <p:spPr>
          <a:xfrm>
            <a:off x="2715509" y="5050365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56" name="Rectangle 146"/>
          <p:cNvSpPr/>
          <p:nvPr/>
        </p:nvSpPr>
        <p:spPr>
          <a:xfrm>
            <a:off x="3253780" y="5050365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57" name="Rectangle 147"/>
          <p:cNvSpPr/>
          <p:nvPr/>
        </p:nvSpPr>
        <p:spPr>
          <a:xfrm>
            <a:off x="3792051" y="5050365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58" name="Rectangle 148"/>
          <p:cNvSpPr/>
          <p:nvPr/>
        </p:nvSpPr>
        <p:spPr>
          <a:xfrm>
            <a:off x="4330322" y="5050365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sp>
        <p:nvSpPr>
          <p:cNvPr id="20" name="矩形 19"/>
          <p:cNvSpPr/>
          <p:nvPr/>
        </p:nvSpPr>
        <p:spPr>
          <a:xfrm>
            <a:off x="1847528" y="408177"/>
            <a:ext cx="286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Social Influence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67408" y="0"/>
            <a:ext cx="864096" cy="1087057"/>
          </a:xfrm>
          <a:prstGeom prst="roundRect">
            <a:avLst/>
          </a:prstGeom>
          <a:solidFill>
            <a:srgbClr val="285FAB"/>
          </a:solidFill>
          <a:ln>
            <a:noFill/>
          </a:ln>
          <a:effectLst>
            <a:outerShdw blurRad="88900" dist="88900" dir="5400000" algn="ct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5400" dirty="0"/>
              <a:t>2</a:t>
            </a:r>
            <a:endParaRPr lang="zh-CN" altLang="en-US" sz="54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  <p:sp>
        <p:nvSpPr>
          <p:cNvPr id="24" name="矩形 23"/>
          <p:cNvSpPr/>
          <p:nvPr/>
        </p:nvSpPr>
        <p:spPr>
          <a:xfrm>
            <a:off x="5159896" y="2079011"/>
            <a:ext cx="604867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More than </a:t>
            </a:r>
            <a:r>
              <a:rPr lang="en-US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560</a:t>
            </a:r>
            <a:r>
              <a:rPr lang="en-US" altLang="zh-CN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millions hits on the websites</a:t>
            </a:r>
          </a:p>
        </p:txBody>
      </p:sp>
      <p:sp>
        <p:nvSpPr>
          <p:cNvPr id="23" name="五角星 22"/>
          <p:cNvSpPr/>
          <p:nvPr/>
        </p:nvSpPr>
        <p:spPr>
          <a:xfrm>
            <a:off x="5375920" y="2276872"/>
            <a:ext cx="216024" cy="2503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59896" y="2782669"/>
            <a:ext cx="604867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More than  </a:t>
            </a:r>
            <a:r>
              <a:rPr lang="en-US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28 </a:t>
            </a:r>
            <a:r>
              <a:rPr lang="en-US" altLang="zh-CN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millions full-text download</a:t>
            </a:r>
          </a:p>
        </p:txBody>
      </p:sp>
      <p:sp>
        <p:nvSpPr>
          <p:cNvPr id="26" name="五角星 25"/>
          <p:cNvSpPr/>
          <p:nvPr/>
        </p:nvSpPr>
        <p:spPr>
          <a:xfrm>
            <a:off x="5375920" y="2996952"/>
            <a:ext cx="216024" cy="2503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159896" y="3429000"/>
            <a:ext cx="659291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More than </a:t>
            </a:r>
            <a:r>
              <a:rPr lang="en-US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1,200</a:t>
            </a:r>
            <a:r>
              <a:rPr lang="zh-CN" alt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00</a:t>
            </a:r>
            <a:r>
              <a:rPr lang="zh-CN" altLang="en-US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individual registered users </a:t>
            </a:r>
            <a:endParaRPr lang="zh-CN" altLang="en-US" sz="2400" kern="1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26"/>
          <p:cNvSpPr/>
          <p:nvPr/>
        </p:nvSpPr>
        <p:spPr>
          <a:xfrm>
            <a:off x="5375920" y="3645024"/>
            <a:ext cx="216024" cy="2503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159897" y="3956538"/>
            <a:ext cx="6454742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24,000 </a:t>
            </a:r>
            <a:r>
              <a:rPr lang="zh-CN" altLang="en-US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institutional </a:t>
            </a:r>
            <a:r>
              <a:rPr lang="en-US" altLang="zh-CN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users including universities,      academic institutions and </a:t>
            </a:r>
            <a:r>
              <a:rPr lang="en-US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600 </a:t>
            </a:r>
            <a:r>
              <a:rPr lang="en-US" altLang="zh-CN" sz="2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institutions from overseas</a:t>
            </a:r>
            <a:endParaRPr lang="zh-CN" altLang="en-US" sz="2400" kern="1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五角星 30"/>
          <p:cNvSpPr/>
          <p:nvPr/>
        </p:nvSpPr>
        <p:spPr>
          <a:xfrm>
            <a:off x="5375920" y="4221088"/>
            <a:ext cx="216024" cy="2503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2282461" y="2708920"/>
            <a:ext cx="754408" cy="734570"/>
          </a:xfrm>
          <a:prstGeom prst="triangle">
            <a:avLst/>
          </a:prstGeom>
          <a:solidFill>
            <a:srgbClr val="44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87710" y="3583880"/>
            <a:ext cx="754408" cy="734570"/>
          </a:xfrm>
          <a:prstGeom prst="triangle">
            <a:avLst/>
          </a:prstGeom>
          <a:solidFill>
            <a:srgbClr val="44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934" y="2709486"/>
            <a:ext cx="12167066" cy="1605080"/>
            <a:chOff x="24934" y="2709486"/>
            <a:chExt cx="12167066" cy="1605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24934" y="2812474"/>
              <a:ext cx="12167066" cy="1297183"/>
            </a:xfrm>
            <a:prstGeom prst="rect">
              <a:avLst/>
            </a:prstGeom>
            <a:solidFill>
              <a:srgbClr val="285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r>
                <a: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Overseas promotion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62928" y="2709486"/>
              <a:ext cx="2199997" cy="1605080"/>
            </a:xfrm>
            <a:prstGeom prst="parallelogram">
              <a:avLst>
                <a:gd name="adj" fmla="val 48207"/>
              </a:avLst>
            </a:prstGeom>
            <a:solidFill>
              <a:srgbClr val="1590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995085" y="2927728"/>
            <a:ext cx="120845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7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452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  <p:sp>
        <p:nvSpPr>
          <p:cNvPr id="16" name="圆角矩形 15"/>
          <p:cNvSpPr/>
          <p:nvPr/>
        </p:nvSpPr>
        <p:spPr>
          <a:xfrm>
            <a:off x="767408" y="0"/>
            <a:ext cx="864096" cy="1087057"/>
          </a:xfrm>
          <a:prstGeom prst="roundRect">
            <a:avLst/>
          </a:prstGeom>
          <a:solidFill>
            <a:srgbClr val="285FAB"/>
          </a:solidFill>
          <a:ln>
            <a:noFill/>
          </a:ln>
          <a:effectLst>
            <a:outerShdw blurRad="88900" dist="88900" dir="5400000" algn="ct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5400" dirty="0"/>
              <a:t>3</a:t>
            </a:r>
            <a:endParaRPr lang="zh-CN" altLang="en-US" sz="5400" dirty="0"/>
          </a:p>
        </p:txBody>
      </p:sp>
      <p:sp>
        <p:nvSpPr>
          <p:cNvPr id="17" name="矩形 16"/>
          <p:cNvSpPr/>
          <p:nvPr/>
        </p:nvSpPr>
        <p:spPr>
          <a:xfrm>
            <a:off x="1847528" y="408177"/>
            <a:ext cx="51155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Overseas Promotion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海外推广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5589240"/>
            <a:ext cx="108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In May of 2018, under the invitation of European College, I had visited European Council Library, European College library and Library of Leuven University</a:t>
            </a:r>
            <a:endParaRPr lang="zh-CN" altLang="en-US" sz="1600" b="1" kern="1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9" y="1268760"/>
            <a:ext cx="51124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33" y="1268760"/>
            <a:ext cx="50718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9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72063" y="4797152"/>
            <a:ext cx="4971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the March of this year,  we  have attended the AAS conference in </a:t>
            </a:r>
            <a:r>
              <a:rPr lang="en-US" altLang="zh-CN" sz="1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Denvor</a:t>
            </a:r>
            <a:r>
              <a:rPr lang="en-US" altLang="zh-CN" sz="1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communicated with many friends who are at present.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3575720" y="902556"/>
            <a:ext cx="4585677" cy="4902708"/>
          </a:xfrm>
          <a:custGeom>
            <a:avLst/>
            <a:gdLst>
              <a:gd name="connsiteX0" fmla="*/ 5622587 w 5622587"/>
              <a:gd name="connsiteY0" fmla="*/ 0 h 3852153"/>
              <a:gd name="connsiteX1" fmla="*/ 2937753 w 5622587"/>
              <a:gd name="connsiteY1" fmla="*/ 719847 h 3852153"/>
              <a:gd name="connsiteX2" fmla="*/ 5330757 w 5622587"/>
              <a:gd name="connsiteY2" fmla="*/ 2120630 h 3852153"/>
              <a:gd name="connsiteX3" fmla="*/ 0 w 5622587"/>
              <a:gd name="connsiteY3" fmla="*/ 3852153 h 385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2587" h="3852153">
                <a:moveTo>
                  <a:pt x="5622587" y="0"/>
                </a:moveTo>
                <a:cubicBezTo>
                  <a:pt x="4304489" y="183204"/>
                  <a:pt x="2986391" y="366409"/>
                  <a:pt x="2937753" y="719847"/>
                </a:cubicBezTo>
                <a:cubicBezTo>
                  <a:pt x="2889115" y="1073285"/>
                  <a:pt x="5820383" y="1598579"/>
                  <a:pt x="5330757" y="2120630"/>
                </a:cubicBezTo>
                <a:cubicBezTo>
                  <a:pt x="4841131" y="2642681"/>
                  <a:pt x="1381328" y="3424136"/>
                  <a:pt x="0" y="3852153"/>
                </a:cubicBezTo>
              </a:path>
            </a:pathLst>
          </a:custGeom>
          <a:noFill/>
          <a:ln w="254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80000">
                  <a:srgbClr val="00B0F0"/>
                </a:gs>
                <a:gs pos="100000">
                  <a:srgbClr val="285FA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112224" y="3398493"/>
            <a:ext cx="179326" cy="162768"/>
          </a:xfrm>
          <a:prstGeom prst="ellipse">
            <a:avLst/>
          </a:prstGeom>
          <a:solidFill>
            <a:srgbClr val="00B0F0">
              <a:alpha val="79000"/>
            </a:srgb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159896" y="4274344"/>
            <a:ext cx="179326" cy="162768"/>
          </a:xfrm>
          <a:prstGeom prst="ellipse">
            <a:avLst/>
          </a:prstGeom>
          <a:solidFill>
            <a:srgbClr val="00B0F0">
              <a:alpha val="92000"/>
            </a:srgb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335016" y="4470421"/>
            <a:ext cx="179326" cy="162768"/>
          </a:xfrm>
          <a:prstGeom prst="ellipse">
            <a:avLst/>
          </a:prstGeom>
          <a:solidFill>
            <a:schemeClr val="bg1">
              <a:alpha val="90000"/>
            </a:schemeClr>
          </a:soli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776505" y="5723880"/>
            <a:ext cx="179326" cy="162768"/>
          </a:xfrm>
          <a:prstGeom prst="ellipse">
            <a:avLst/>
          </a:prstGeom>
          <a:solidFill>
            <a:schemeClr val="bg1">
              <a:alpha val="92000"/>
            </a:schemeClr>
          </a:soli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184186" y="1413330"/>
            <a:ext cx="179326" cy="162768"/>
          </a:xfrm>
          <a:prstGeom prst="ellipse">
            <a:avLst/>
          </a:prstGeom>
          <a:solidFill>
            <a:schemeClr val="bg1">
              <a:alpha val="92000"/>
            </a:schemeClr>
          </a:solidFill>
          <a:ln w="34925">
            <a:solidFill>
              <a:srgbClr val="00B0F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  <p:sp>
        <p:nvSpPr>
          <p:cNvPr id="16" name="圆角矩形 15"/>
          <p:cNvSpPr/>
          <p:nvPr/>
        </p:nvSpPr>
        <p:spPr>
          <a:xfrm>
            <a:off x="767408" y="0"/>
            <a:ext cx="864096" cy="1087057"/>
          </a:xfrm>
          <a:prstGeom prst="roundRect">
            <a:avLst/>
          </a:prstGeom>
          <a:solidFill>
            <a:srgbClr val="285FAB"/>
          </a:solidFill>
          <a:ln>
            <a:noFill/>
          </a:ln>
          <a:effectLst>
            <a:outerShdw blurRad="88900" dist="88900" dir="5400000" algn="ct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5400" dirty="0"/>
              <a:t>3</a:t>
            </a:r>
            <a:endParaRPr lang="zh-CN" altLang="en-US" sz="5400" dirty="0"/>
          </a:p>
        </p:txBody>
      </p:sp>
      <p:sp>
        <p:nvSpPr>
          <p:cNvPr id="17" name="矩形 16"/>
          <p:cNvSpPr/>
          <p:nvPr/>
        </p:nvSpPr>
        <p:spPr>
          <a:xfrm>
            <a:off x="1847528" y="408177"/>
            <a:ext cx="51155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Overseas Promotion</a:t>
            </a: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海外推广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0" y="1469744"/>
            <a:ext cx="5224156" cy="342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241340"/>
            <a:ext cx="3602899" cy="270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005063"/>
            <a:ext cx="12192000" cy="28529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矩形 11"/>
          <p:cNvSpPr/>
          <p:nvPr/>
        </p:nvSpPr>
        <p:spPr>
          <a:xfrm>
            <a:off x="904875" y="2297430"/>
            <a:ext cx="1002284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National Center for Philosophy and Social Sciences Documentation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http://www.ncpssd.org/</a:t>
            </a:r>
          </a:p>
          <a:p>
            <a:pPr algn="ctr">
              <a:lnSpc>
                <a:spcPct val="150000"/>
              </a:lnSpc>
            </a:pP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National Social Sciences Database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http://www.nssd.org/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62" y="651238"/>
            <a:ext cx="9664318" cy="1520725"/>
          </a:xfrm>
          <a:prstGeom prst="rect">
            <a:avLst/>
          </a:prstGeom>
          <a:effectLst>
            <a:outerShdw blurRad="139700" dist="139700" dir="5400000" algn="tl" rotWithShape="0">
              <a:schemeClr val="bg1">
                <a:lumMod val="65000"/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  <p:sp>
        <p:nvSpPr>
          <p:cNvPr id="5" name="矩形 4"/>
          <p:cNvSpPr/>
          <p:nvPr/>
        </p:nvSpPr>
        <p:spPr>
          <a:xfrm>
            <a:off x="4808855" y="2258695"/>
            <a:ext cx="31502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Thank You!</a:t>
            </a: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10000"/>
                    </a14:imgEffect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53" y="2638279"/>
            <a:ext cx="12192000" cy="4727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72310" y="1812290"/>
            <a:ext cx="2232025" cy="18002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10000"/>
                    </a14:imgEffect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079" y="1786224"/>
            <a:ext cx="12192000" cy="4727599"/>
          </a:xfrm>
          <a:prstGeom prst="rect">
            <a:avLst/>
          </a:prstGeom>
        </p:spPr>
      </p:pic>
      <p:sp>
        <p:nvSpPr>
          <p:cNvPr id="24" name="MH_Entry_4"/>
          <p:cNvSpPr/>
          <p:nvPr>
            <p:custDataLst>
              <p:tags r:id="rId1"/>
            </p:custDataLst>
          </p:nvPr>
        </p:nvSpPr>
        <p:spPr>
          <a:xfrm>
            <a:off x="5878195" y="3234332"/>
            <a:ext cx="3317875" cy="38933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en-US" altLang="zh-CN" sz="253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Overseas promotion</a:t>
            </a:r>
          </a:p>
        </p:txBody>
      </p:sp>
      <p:sp>
        <p:nvSpPr>
          <p:cNvPr id="17" name="MH_Number_1"/>
          <p:cNvSpPr/>
          <p:nvPr>
            <p:custDataLst>
              <p:tags r:id="rId2"/>
            </p:custDataLst>
          </p:nvPr>
        </p:nvSpPr>
        <p:spPr>
          <a:xfrm>
            <a:off x="5117465" y="1711960"/>
            <a:ext cx="379730" cy="296545"/>
          </a:xfrm>
          <a:prstGeom prst="ellipse">
            <a:avLst/>
          </a:prstGeom>
          <a:solidFill>
            <a:srgbClr val="285FAB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1"/>
          <p:cNvSpPr/>
          <p:nvPr>
            <p:custDataLst>
              <p:tags r:id="rId3"/>
            </p:custDataLst>
          </p:nvPr>
        </p:nvSpPr>
        <p:spPr>
          <a:xfrm>
            <a:off x="5688330" y="1724025"/>
            <a:ext cx="4717415" cy="38862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53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 of CASS</a:t>
            </a:r>
            <a:endParaRPr lang="en-US" altLang="zh-CN" sz="253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Number_2"/>
          <p:cNvSpPr/>
          <p:nvPr>
            <p:custDataLst>
              <p:tags r:id="rId4"/>
            </p:custDataLst>
          </p:nvPr>
        </p:nvSpPr>
        <p:spPr>
          <a:xfrm>
            <a:off x="5117465" y="2513330"/>
            <a:ext cx="403860" cy="340995"/>
          </a:xfrm>
          <a:prstGeom prst="ellipse">
            <a:avLst/>
          </a:prstGeom>
          <a:solidFill>
            <a:srgbClr val="3448A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MH_Entry_2"/>
          <p:cNvSpPr/>
          <p:nvPr>
            <p:custDataLst>
              <p:tags r:id="rId5"/>
            </p:custDataLst>
          </p:nvPr>
        </p:nvSpPr>
        <p:spPr>
          <a:xfrm>
            <a:off x="5688330" y="2465705"/>
            <a:ext cx="5357495" cy="38862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53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53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Basic Information</a:t>
            </a:r>
            <a:endParaRPr lang="zh-CN" altLang="en-US" sz="12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Number_3"/>
          <p:cNvSpPr/>
          <p:nvPr>
            <p:custDataLst>
              <p:tags r:id="rId6"/>
            </p:custDataLst>
          </p:nvPr>
        </p:nvSpPr>
        <p:spPr>
          <a:xfrm>
            <a:off x="5141897" y="3232698"/>
            <a:ext cx="379667" cy="379667"/>
          </a:xfrm>
          <a:prstGeom prst="ellipse">
            <a:avLst/>
          </a:prstGeom>
          <a:solidFill>
            <a:srgbClr val="1590ED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  <p:sp>
        <p:nvSpPr>
          <p:cNvPr id="2" name="文本框 1"/>
          <p:cNvSpPr txBox="1"/>
          <p:nvPr/>
        </p:nvSpPr>
        <p:spPr>
          <a:xfrm>
            <a:off x="2143760" y="2422629"/>
            <a:ext cx="268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ontents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2282461" y="2708920"/>
            <a:ext cx="754408" cy="734570"/>
          </a:xfrm>
          <a:prstGeom prst="triangle">
            <a:avLst/>
          </a:prstGeom>
          <a:solidFill>
            <a:srgbClr val="44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87710" y="3583880"/>
            <a:ext cx="754408" cy="734570"/>
          </a:xfrm>
          <a:prstGeom prst="triangle">
            <a:avLst/>
          </a:prstGeom>
          <a:solidFill>
            <a:srgbClr val="44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934" y="2709486"/>
            <a:ext cx="12167066" cy="1605080"/>
            <a:chOff x="24934" y="2709486"/>
            <a:chExt cx="12167066" cy="1605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24934" y="2812474"/>
              <a:ext cx="12167066" cy="1297183"/>
            </a:xfrm>
            <a:prstGeom prst="rect">
              <a:avLst/>
            </a:prstGeom>
            <a:solidFill>
              <a:srgbClr val="285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Introduction of CASS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62928" y="2709486"/>
              <a:ext cx="2199997" cy="1605080"/>
            </a:xfrm>
            <a:prstGeom prst="parallelogram">
              <a:avLst>
                <a:gd name="adj" fmla="val 48207"/>
              </a:avLst>
            </a:prstGeom>
            <a:solidFill>
              <a:srgbClr val="1590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995085" y="2927728"/>
            <a:ext cx="120845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7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8577" y="502792"/>
            <a:ext cx="4980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of CASS library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67408" y="-459432"/>
            <a:ext cx="864096" cy="1546489"/>
          </a:xfrm>
          <a:prstGeom prst="roundRect">
            <a:avLst/>
          </a:prstGeom>
          <a:solidFill>
            <a:srgbClr val="285FAB"/>
          </a:solidFill>
          <a:ln>
            <a:noFill/>
          </a:ln>
          <a:effectLst>
            <a:outerShdw blurRad="88900" dist="88900" dir="5400000" algn="ct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5400" dirty="0"/>
              <a:t>1</a:t>
            </a:r>
            <a:endParaRPr lang="zh-CN" altLang="en-US" sz="5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086" y="382315"/>
            <a:ext cx="2942368" cy="462995"/>
          </a:xfrm>
          <a:prstGeom prst="rect">
            <a:avLst/>
          </a:prstGeom>
          <a:effectLst/>
        </p:spPr>
      </p:pic>
      <p:sp>
        <p:nvSpPr>
          <p:cNvPr id="14" name="圆角矩形 13"/>
          <p:cNvSpPr/>
          <p:nvPr/>
        </p:nvSpPr>
        <p:spPr>
          <a:xfrm>
            <a:off x="4831102" y="4065034"/>
            <a:ext cx="6778876" cy="1878565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圆角矩形 14"/>
          <p:cNvSpPr/>
          <p:nvPr/>
        </p:nvSpPr>
        <p:spPr>
          <a:xfrm>
            <a:off x="4808778" y="2991127"/>
            <a:ext cx="6600195" cy="70624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圆角矩形 17"/>
          <p:cNvSpPr/>
          <p:nvPr/>
        </p:nvSpPr>
        <p:spPr>
          <a:xfrm>
            <a:off x="4782258" y="1657261"/>
            <a:ext cx="6647741" cy="70624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标题 1"/>
          <p:cNvSpPr txBox="1"/>
          <p:nvPr/>
        </p:nvSpPr>
        <p:spPr>
          <a:xfrm>
            <a:off x="810898" y="1400890"/>
            <a:ext cx="8229600" cy="679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>
              <a:latin typeface="+mj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65" y="1530212"/>
            <a:ext cx="3300403" cy="464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矩形 20"/>
          <p:cNvSpPr/>
          <p:nvPr/>
        </p:nvSpPr>
        <p:spPr>
          <a:xfrm>
            <a:off x="4782258" y="1552996"/>
            <a:ext cx="6647741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Full name – Chinese Academy of  Social Science Library (Survey and Data Information Center )</a:t>
            </a:r>
          </a:p>
        </p:txBody>
      </p:sp>
      <p:sp>
        <p:nvSpPr>
          <p:cNvPr id="22" name="矩形 21"/>
          <p:cNvSpPr/>
          <p:nvPr/>
        </p:nvSpPr>
        <p:spPr>
          <a:xfrm>
            <a:off x="4761232" y="2872080"/>
            <a:ext cx="6668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special library and information center attached to Chinese Academy of Social Sciences that be founded in 1957 </a:t>
            </a:r>
          </a:p>
        </p:txBody>
      </p:sp>
      <p:sp>
        <p:nvSpPr>
          <p:cNvPr id="23" name="矩形 22"/>
          <p:cNvSpPr/>
          <p:nvPr/>
        </p:nvSpPr>
        <p:spPr>
          <a:xfrm>
            <a:off x="4787504" y="4017738"/>
            <a:ext cx="6784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 comprehensive information service organization integrating traditional document services and modern data and information services with high-end think-tank services as well as information infrastructure services.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2282461" y="2708920"/>
            <a:ext cx="754408" cy="734570"/>
          </a:xfrm>
          <a:prstGeom prst="triangle">
            <a:avLst/>
          </a:prstGeom>
          <a:solidFill>
            <a:srgbClr val="44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87710" y="3583880"/>
            <a:ext cx="754408" cy="734570"/>
          </a:xfrm>
          <a:prstGeom prst="triangle">
            <a:avLst/>
          </a:prstGeom>
          <a:solidFill>
            <a:srgbClr val="44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234" y="2709486"/>
            <a:ext cx="12167066" cy="1605080"/>
            <a:chOff x="12234" y="2709486"/>
            <a:chExt cx="12167066" cy="1605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12234" y="2780724"/>
              <a:ext cx="12167066" cy="1297183"/>
            </a:xfrm>
            <a:prstGeom prst="rect">
              <a:avLst/>
            </a:prstGeom>
            <a:solidFill>
              <a:srgbClr val="285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r>
                <a: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                         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462928" y="2709486"/>
              <a:ext cx="2199997" cy="1605080"/>
            </a:xfrm>
            <a:prstGeom prst="parallelogram">
              <a:avLst>
                <a:gd name="adj" fmla="val 48207"/>
              </a:avLst>
            </a:prstGeom>
            <a:solidFill>
              <a:srgbClr val="1590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995085" y="2927728"/>
            <a:ext cx="120845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7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  <p:sp>
        <p:nvSpPr>
          <p:cNvPr id="2" name="文本框 1"/>
          <p:cNvSpPr txBox="1"/>
          <p:nvPr/>
        </p:nvSpPr>
        <p:spPr>
          <a:xfrm>
            <a:off x="5015880" y="3168015"/>
            <a:ext cx="578235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National Social Sciences Database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67408" y="-459432"/>
            <a:ext cx="864096" cy="1546489"/>
          </a:xfrm>
          <a:prstGeom prst="roundRect">
            <a:avLst/>
          </a:prstGeom>
          <a:solidFill>
            <a:srgbClr val="285FAB"/>
          </a:solidFill>
          <a:ln>
            <a:noFill/>
          </a:ln>
          <a:effectLst>
            <a:outerShdw blurRad="88900" dist="88900" dir="5400000" algn="ct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5400" dirty="0"/>
              <a:t>2</a:t>
            </a:r>
            <a:endParaRPr lang="zh-CN" altLang="en-US" sz="5400" dirty="0"/>
          </a:p>
        </p:txBody>
      </p:sp>
      <p:sp>
        <p:nvSpPr>
          <p:cNvPr id="4" name="矩形 3"/>
          <p:cNvSpPr/>
          <p:nvPr/>
        </p:nvSpPr>
        <p:spPr>
          <a:xfrm>
            <a:off x="1952303" y="441197"/>
            <a:ext cx="483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 of National Social Sciences Database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" r="10439" b="-75"/>
          <a:stretch>
            <a:fillRect/>
          </a:stretch>
        </p:blipFill>
        <p:spPr>
          <a:xfrm>
            <a:off x="339587" y="1412776"/>
            <a:ext cx="4104456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50000"/>
                <a:alpha val="65000"/>
              </a:scheme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2" r="22982"/>
          <a:stretch>
            <a:fillRect/>
          </a:stretch>
        </p:blipFill>
        <p:spPr>
          <a:xfrm>
            <a:off x="3359696" y="1772816"/>
            <a:ext cx="4320480" cy="4869160"/>
          </a:xfrm>
          <a:prstGeom prst="rect">
            <a:avLst/>
          </a:prstGeom>
          <a:effectLst>
            <a:outerShdw blurRad="292100" dist="1397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  <p:sp>
        <p:nvSpPr>
          <p:cNvPr id="15" name="矩形 14"/>
          <p:cNvSpPr/>
          <p:nvPr/>
        </p:nvSpPr>
        <p:spPr>
          <a:xfrm>
            <a:off x="7848872" y="2598003"/>
            <a:ext cx="3215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July of 2013, the National Social Sciences Database started to provide online services</a:t>
            </a:r>
            <a:r>
              <a:rPr lang="en-US" altLang="zh-CN" sz="14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          </a:t>
            </a:r>
            <a:endParaRPr lang="zh-CN" altLang="en-US" sz="1400" kern="1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72536" y="4542219"/>
            <a:ext cx="3192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 2016, NSSD had became the most important part of NCPSSD</a:t>
            </a:r>
            <a:endParaRPr lang="zh-CN" altLang="en-US" sz="1600" kern="1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70284" y="3789040"/>
            <a:ext cx="6294268" cy="1130573"/>
            <a:chOff x="5143146" y="2713868"/>
            <a:chExt cx="5924431" cy="1130573"/>
          </a:xfrm>
        </p:grpSpPr>
        <p:sp>
          <p:nvSpPr>
            <p:cNvPr id="43" name="TextBox 162"/>
            <p:cNvSpPr txBox="1"/>
            <p:nvPr/>
          </p:nvSpPr>
          <p:spPr>
            <a:xfrm>
              <a:off x="5713619" y="2713868"/>
              <a:ext cx="5353958" cy="5909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Covering subjects of humanities and social sciences ,such as politics,economy,laws,philosophy,history，etc.</a:t>
              </a:r>
              <a:r>
                <a:rPr lang="en-US" altLang="zh-CN" sz="1400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Freeform 121"/>
            <p:cNvSpPr>
              <a:spLocks noChangeArrowheads="1"/>
            </p:cNvSpPr>
            <p:nvPr/>
          </p:nvSpPr>
          <p:spPr bwMode="auto">
            <a:xfrm rot="10800000">
              <a:off x="5143146" y="3597705"/>
              <a:ext cx="278915" cy="246736"/>
            </a:xfrm>
            <a:custGeom>
              <a:avLst/>
              <a:gdLst>
                <a:gd name="T0" fmla="*/ 589 w 634"/>
                <a:gd name="T1" fmla="*/ 15 h 560"/>
                <a:gd name="T2" fmla="*/ 589 w 634"/>
                <a:gd name="T3" fmla="*/ 15 h 560"/>
                <a:gd name="T4" fmla="*/ 397 w 634"/>
                <a:gd name="T5" fmla="*/ 147 h 560"/>
                <a:gd name="T6" fmla="*/ 397 w 634"/>
                <a:gd name="T7" fmla="*/ 44 h 560"/>
                <a:gd name="T8" fmla="*/ 354 w 634"/>
                <a:gd name="T9" fmla="*/ 15 h 560"/>
                <a:gd name="T10" fmla="*/ 15 w 634"/>
                <a:gd name="T11" fmla="*/ 250 h 560"/>
                <a:gd name="T12" fmla="*/ 15 w 634"/>
                <a:gd name="T13" fmla="*/ 309 h 560"/>
                <a:gd name="T14" fmla="*/ 354 w 634"/>
                <a:gd name="T15" fmla="*/ 559 h 560"/>
                <a:gd name="T16" fmla="*/ 397 w 634"/>
                <a:gd name="T17" fmla="*/ 515 h 560"/>
                <a:gd name="T18" fmla="*/ 397 w 634"/>
                <a:gd name="T19" fmla="*/ 412 h 560"/>
                <a:gd name="T20" fmla="*/ 589 w 634"/>
                <a:gd name="T21" fmla="*/ 559 h 560"/>
                <a:gd name="T22" fmla="*/ 633 w 634"/>
                <a:gd name="T23" fmla="*/ 515 h 560"/>
                <a:gd name="T24" fmla="*/ 633 w 634"/>
                <a:gd name="T25" fmla="*/ 44 h 560"/>
                <a:gd name="T26" fmla="*/ 589 w 634"/>
                <a:gd name="T27" fmla="*/ 15 h 560"/>
                <a:gd name="T28" fmla="*/ 604 w 634"/>
                <a:gd name="T29" fmla="*/ 500 h 560"/>
                <a:gd name="T30" fmla="*/ 604 w 634"/>
                <a:gd name="T31" fmla="*/ 500 h 560"/>
                <a:gd name="T32" fmla="*/ 368 w 634"/>
                <a:gd name="T33" fmla="*/ 338 h 560"/>
                <a:gd name="T34" fmla="*/ 368 w 634"/>
                <a:gd name="T35" fmla="*/ 500 h 560"/>
                <a:gd name="T36" fmla="*/ 44 w 634"/>
                <a:gd name="T37" fmla="*/ 279 h 560"/>
                <a:gd name="T38" fmla="*/ 368 w 634"/>
                <a:gd name="T39" fmla="*/ 59 h 560"/>
                <a:gd name="T40" fmla="*/ 368 w 634"/>
                <a:gd name="T41" fmla="*/ 236 h 560"/>
                <a:gd name="T42" fmla="*/ 604 w 634"/>
                <a:gd name="T43" fmla="*/ 59 h 560"/>
                <a:gd name="T44" fmla="*/ 604 w 634"/>
                <a:gd name="T45" fmla="*/ 50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4" h="560">
                  <a:moveTo>
                    <a:pt x="589" y="15"/>
                  </a:moveTo>
                  <a:lnTo>
                    <a:pt x="589" y="15"/>
                  </a:lnTo>
                  <a:cubicBezTo>
                    <a:pt x="397" y="147"/>
                    <a:pt x="397" y="147"/>
                    <a:pt x="397" y="147"/>
                  </a:cubicBezTo>
                  <a:cubicBezTo>
                    <a:pt x="397" y="44"/>
                    <a:pt x="397" y="44"/>
                    <a:pt x="397" y="44"/>
                  </a:cubicBezTo>
                  <a:cubicBezTo>
                    <a:pt x="397" y="0"/>
                    <a:pt x="383" y="0"/>
                    <a:pt x="354" y="15"/>
                  </a:cubicBezTo>
                  <a:cubicBezTo>
                    <a:pt x="15" y="250"/>
                    <a:pt x="15" y="250"/>
                    <a:pt x="15" y="250"/>
                  </a:cubicBezTo>
                  <a:cubicBezTo>
                    <a:pt x="0" y="265"/>
                    <a:pt x="0" y="294"/>
                    <a:pt x="15" y="309"/>
                  </a:cubicBezTo>
                  <a:cubicBezTo>
                    <a:pt x="354" y="559"/>
                    <a:pt x="354" y="559"/>
                    <a:pt x="354" y="559"/>
                  </a:cubicBezTo>
                  <a:cubicBezTo>
                    <a:pt x="368" y="559"/>
                    <a:pt x="397" y="559"/>
                    <a:pt x="397" y="515"/>
                  </a:cubicBezTo>
                  <a:cubicBezTo>
                    <a:pt x="397" y="412"/>
                    <a:pt x="397" y="412"/>
                    <a:pt x="397" y="412"/>
                  </a:cubicBezTo>
                  <a:cubicBezTo>
                    <a:pt x="589" y="559"/>
                    <a:pt x="589" y="559"/>
                    <a:pt x="589" y="559"/>
                  </a:cubicBezTo>
                  <a:cubicBezTo>
                    <a:pt x="604" y="559"/>
                    <a:pt x="633" y="559"/>
                    <a:pt x="633" y="515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0"/>
                    <a:pt x="618" y="0"/>
                    <a:pt x="589" y="15"/>
                  </a:cubicBezTo>
                  <a:close/>
                  <a:moveTo>
                    <a:pt x="604" y="500"/>
                  </a:moveTo>
                  <a:lnTo>
                    <a:pt x="604" y="500"/>
                  </a:lnTo>
                  <a:cubicBezTo>
                    <a:pt x="368" y="338"/>
                    <a:pt x="368" y="338"/>
                    <a:pt x="368" y="338"/>
                  </a:cubicBezTo>
                  <a:lnTo>
                    <a:pt x="368" y="500"/>
                  </a:lnTo>
                  <a:cubicBezTo>
                    <a:pt x="44" y="279"/>
                    <a:pt x="44" y="279"/>
                    <a:pt x="44" y="279"/>
                  </a:cubicBezTo>
                  <a:cubicBezTo>
                    <a:pt x="368" y="59"/>
                    <a:pt x="368" y="59"/>
                    <a:pt x="368" y="59"/>
                  </a:cubicBezTo>
                  <a:cubicBezTo>
                    <a:pt x="368" y="103"/>
                    <a:pt x="368" y="236"/>
                    <a:pt x="368" y="236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4" y="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91969B"/>
                </a:solidFill>
                <a:latin typeface="Lato Ligh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39816" y="4509120"/>
            <a:ext cx="6193813" cy="1437502"/>
            <a:chOff x="8563883" y="1278610"/>
            <a:chExt cx="2656036" cy="3538280"/>
          </a:xfrm>
        </p:grpSpPr>
        <p:sp>
          <p:nvSpPr>
            <p:cNvPr id="46" name="TextBox 165"/>
            <p:cNvSpPr txBox="1"/>
            <p:nvPr/>
          </p:nvSpPr>
          <p:spPr>
            <a:xfrm>
              <a:off x="8960915" y="1278610"/>
              <a:ext cx="2259004" cy="145452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700 journals dating back to the first issue while the earlist first issue is 1920.</a:t>
              </a:r>
              <a:endPara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21"/>
            <p:cNvSpPr>
              <a:spLocks noChangeArrowheads="1"/>
            </p:cNvSpPr>
            <p:nvPr/>
          </p:nvSpPr>
          <p:spPr bwMode="auto">
            <a:xfrm rot="10800000">
              <a:off x="8563883" y="4570153"/>
              <a:ext cx="278915" cy="246737"/>
            </a:xfrm>
            <a:custGeom>
              <a:avLst/>
              <a:gdLst>
                <a:gd name="T0" fmla="*/ 589 w 634"/>
                <a:gd name="T1" fmla="*/ 15 h 560"/>
                <a:gd name="T2" fmla="*/ 589 w 634"/>
                <a:gd name="T3" fmla="*/ 15 h 560"/>
                <a:gd name="T4" fmla="*/ 397 w 634"/>
                <a:gd name="T5" fmla="*/ 147 h 560"/>
                <a:gd name="T6" fmla="*/ 397 w 634"/>
                <a:gd name="T7" fmla="*/ 44 h 560"/>
                <a:gd name="T8" fmla="*/ 354 w 634"/>
                <a:gd name="T9" fmla="*/ 15 h 560"/>
                <a:gd name="T10" fmla="*/ 15 w 634"/>
                <a:gd name="T11" fmla="*/ 250 h 560"/>
                <a:gd name="T12" fmla="*/ 15 w 634"/>
                <a:gd name="T13" fmla="*/ 309 h 560"/>
                <a:gd name="T14" fmla="*/ 354 w 634"/>
                <a:gd name="T15" fmla="*/ 559 h 560"/>
                <a:gd name="T16" fmla="*/ 397 w 634"/>
                <a:gd name="T17" fmla="*/ 515 h 560"/>
                <a:gd name="T18" fmla="*/ 397 w 634"/>
                <a:gd name="T19" fmla="*/ 412 h 560"/>
                <a:gd name="T20" fmla="*/ 589 w 634"/>
                <a:gd name="T21" fmla="*/ 559 h 560"/>
                <a:gd name="T22" fmla="*/ 633 w 634"/>
                <a:gd name="T23" fmla="*/ 515 h 560"/>
                <a:gd name="T24" fmla="*/ 633 w 634"/>
                <a:gd name="T25" fmla="*/ 44 h 560"/>
                <a:gd name="T26" fmla="*/ 589 w 634"/>
                <a:gd name="T27" fmla="*/ 15 h 560"/>
                <a:gd name="T28" fmla="*/ 604 w 634"/>
                <a:gd name="T29" fmla="*/ 500 h 560"/>
                <a:gd name="T30" fmla="*/ 604 w 634"/>
                <a:gd name="T31" fmla="*/ 500 h 560"/>
                <a:gd name="T32" fmla="*/ 368 w 634"/>
                <a:gd name="T33" fmla="*/ 338 h 560"/>
                <a:gd name="T34" fmla="*/ 368 w 634"/>
                <a:gd name="T35" fmla="*/ 500 h 560"/>
                <a:gd name="T36" fmla="*/ 44 w 634"/>
                <a:gd name="T37" fmla="*/ 279 h 560"/>
                <a:gd name="T38" fmla="*/ 368 w 634"/>
                <a:gd name="T39" fmla="*/ 59 h 560"/>
                <a:gd name="T40" fmla="*/ 368 w 634"/>
                <a:gd name="T41" fmla="*/ 236 h 560"/>
                <a:gd name="T42" fmla="*/ 604 w 634"/>
                <a:gd name="T43" fmla="*/ 59 h 560"/>
                <a:gd name="T44" fmla="*/ 604 w 634"/>
                <a:gd name="T45" fmla="*/ 50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4" h="560">
                  <a:moveTo>
                    <a:pt x="589" y="15"/>
                  </a:moveTo>
                  <a:lnTo>
                    <a:pt x="589" y="15"/>
                  </a:lnTo>
                  <a:cubicBezTo>
                    <a:pt x="397" y="147"/>
                    <a:pt x="397" y="147"/>
                    <a:pt x="397" y="147"/>
                  </a:cubicBezTo>
                  <a:cubicBezTo>
                    <a:pt x="397" y="44"/>
                    <a:pt x="397" y="44"/>
                    <a:pt x="397" y="44"/>
                  </a:cubicBezTo>
                  <a:cubicBezTo>
                    <a:pt x="397" y="0"/>
                    <a:pt x="383" y="0"/>
                    <a:pt x="354" y="15"/>
                  </a:cubicBezTo>
                  <a:cubicBezTo>
                    <a:pt x="15" y="250"/>
                    <a:pt x="15" y="250"/>
                    <a:pt x="15" y="250"/>
                  </a:cubicBezTo>
                  <a:cubicBezTo>
                    <a:pt x="0" y="265"/>
                    <a:pt x="0" y="294"/>
                    <a:pt x="15" y="309"/>
                  </a:cubicBezTo>
                  <a:cubicBezTo>
                    <a:pt x="354" y="559"/>
                    <a:pt x="354" y="559"/>
                    <a:pt x="354" y="559"/>
                  </a:cubicBezTo>
                  <a:cubicBezTo>
                    <a:pt x="368" y="559"/>
                    <a:pt x="397" y="559"/>
                    <a:pt x="397" y="515"/>
                  </a:cubicBezTo>
                  <a:cubicBezTo>
                    <a:pt x="397" y="412"/>
                    <a:pt x="397" y="412"/>
                    <a:pt x="397" y="412"/>
                  </a:cubicBezTo>
                  <a:cubicBezTo>
                    <a:pt x="589" y="559"/>
                    <a:pt x="589" y="559"/>
                    <a:pt x="589" y="559"/>
                  </a:cubicBezTo>
                  <a:cubicBezTo>
                    <a:pt x="604" y="559"/>
                    <a:pt x="633" y="559"/>
                    <a:pt x="633" y="515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0"/>
                    <a:pt x="618" y="0"/>
                    <a:pt x="589" y="15"/>
                  </a:cubicBezTo>
                  <a:close/>
                  <a:moveTo>
                    <a:pt x="604" y="500"/>
                  </a:moveTo>
                  <a:lnTo>
                    <a:pt x="604" y="500"/>
                  </a:lnTo>
                  <a:cubicBezTo>
                    <a:pt x="368" y="338"/>
                    <a:pt x="368" y="338"/>
                    <a:pt x="368" y="338"/>
                  </a:cubicBezTo>
                  <a:lnTo>
                    <a:pt x="368" y="500"/>
                  </a:lnTo>
                  <a:cubicBezTo>
                    <a:pt x="44" y="279"/>
                    <a:pt x="44" y="279"/>
                    <a:pt x="44" y="279"/>
                  </a:cubicBezTo>
                  <a:cubicBezTo>
                    <a:pt x="368" y="59"/>
                    <a:pt x="368" y="59"/>
                    <a:pt x="368" y="59"/>
                  </a:cubicBezTo>
                  <a:cubicBezTo>
                    <a:pt x="368" y="103"/>
                    <a:pt x="368" y="236"/>
                    <a:pt x="368" y="236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4" y="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91969B"/>
                </a:solidFill>
                <a:latin typeface="Lato Ligh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4822" y="3068960"/>
            <a:ext cx="6259730" cy="886397"/>
            <a:chOff x="8563883" y="2510880"/>
            <a:chExt cx="6259730" cy="1280948"/>
          </a:xfrm>
        </p:grpSpPr>
        <p:sp>
          <p:nvSpPr>
            <p:cNvPr id="37" name="TextBox 156"/>
            <p:cNvSpPr txBox="1"/>
            <p:nvPr/>
          </p:nvSpPr>
          <p:spPr>
            <a:xfrm>
              <a:off x="9123560" y="2510880"/>
              <a:ext cx="5700053" cy="12809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60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More than 10 million full-text articles and the number is constantly growing</a:t>
              </a:r>
            </a:p>
            <a:p>
              <a:endParaRPr lang="en-US" altLang="zh-CN" dirty="0">
                <a:sym typeface="Arial" panose="020B0604020202020204" pitchFamily="34" charset="0"/>
              </a:endParaRPr>
            </a:p>
          </p:txBody>
        </p:sp>
        <p:sp>
          <p:nvSpPr>
            <p:cNvPr id="169" name="Freeform 121"/>
            <p:cNvSpPr>
              <a:spLocks noChangeArrowheads="1"/>
            </p:cNvSpPr>
            <p:nvPr/>
          </p:nvSpPr>
          <p:spPr bwMode="auto">
            <a:xfrm rot="10800000">
              <a:off x="8563883" y="2593153"/>
              <a:ext cx="278915" cy="246737"/>
            </a:xfrm>
            <a:custGeom>
              <a:avLst/>
              <a:gdLst>
                <a:gd name="T0" fmla="*/ 589 w 634"/>
                <a:gd name="T1" fmla="*/ 15 h 560"/>
                <a:gd name="T2" fmla="*/ 589 w 634"/>
                <a:gd name="T3" fmla="*/ 15 h 560"/>
                <a:gd name="T4" fmla="*/ 397 w 634"/>
                <a:gd name="T5" fmla="*/ 147 h 560"/>
                <a:gd name="T6" fmla="*/ 397 w 634"/>
                <a:gd name="T7" fmla="*/ 44 h 560"/>
                <a:gd name="T8" fmla="*/ 354 w 634"/>
                <a:gd name="T9" fmla="*/ 15 h 560"/>
                <a:gd name="T10" fmla="*/ 15 w 634"/>
                <a:gd name="T11" fmla="*/ 250 h 560"/>
                <a:gd name="T12" fmla="*/ 15 w 634"/>
                <a:gd name="T13" fmla="*/ 309 h 560"/>
                <a:gd name="T14" fmla="*/ 354 w 634"/>
                <a:gd name="T15" fmla="*/ 559 h 560"/>
                <a:gd name="T16" fmla="*/ 397 w 634"/>
                <a:gd name="T17" fmla="*/ 515 h 560"/>
                <a:gd name="T18" fmla="*/ 397 w 634"/>
                <a:gd name="T19" fmla="*/ 412 h 560"/>
                <a:gd name="T20" fmla="*/ 589 w 634"/>
                <a:gd name="T21" fmla="*/ 559 h 560"/>
                <a:gd name="T22" fmla="*/ 633 w 634"/>
                <a:gd name="T23" fmla="*/ 515 h 560"/>
                <a:gd name="T24" fmla="*/ 633 w 634"/>
                <a:gd name="T25" fmla="*/ 44 h 560"/>
                <a:gd name="T26" fmla="*/ 589 w 634"/>
                <a:gd name="T27" fmla="*/ 15 h 560"/>
                <a:gd name="T28" fmla="*/ 604 w 634"/>
                <a:gd name="T29" fmla="*/ 500 h 560"/>
                <a:gd name="T30" fmla="*/ 604 w 634"/>
                <a:gd name="T31" fmla="*/ 500 h 560"/>
                <a:gd name="T32" fmla="*/ 368 w 634"/>
                <a:gd name="T33" fmla="*/ 338 h 560"/>
                <a:gd name="T34" fmla="*/ 368 w 634"/>
                <a:gd name="T35" fmla="*/ 500 h 560"/>
                <a:gd name="T36" fmla="*/ 44 w 634"/>
                <a:gd name="T37" fmla="*/ 279 h 560"/>
                <a:gd name="T38" fmla="*/ 368 w 634"/>
                <a:gd name="T39" fmla="*/ 59 h 560"/>
                <a:gd name="T40" fmla="*/ 368 w 634"/>
                <a:gd name="T41" fmla="*/ 236 h 560"/>
                <a:gd name="T42" fmla="*/ 604 w 634"/>
                <a:gd name="T43" fmla="*/ 59 h 560"/>
                <a:gd name="T44" fmla="*/ 604 w 634"/>
                <a:gd name="T45" fmla="*/ 50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4" h="560">
                  <a:moveTo>
                    <a:pt x="589" y="15"/>
                  </a:moveTo>
                  <a:lnTo>
                    <a:pt x="589" y="15"/>
                  </a:lnTo>
                  <a:cubicBezTo>
                    <a:pt x="397" y="147"/>
                    <a:pt x="397" y="147"/>
                    <a:pt x="397" y="147"/>
                  </a:cubicBezTo>
                  <a:cubicBezTo>
                    <a:pt x="397" y="44"/>
                    <a:pt x="397" y="44"/>
                    <a:pt x="397" y="44"/>
                  </a:cubicBezTo>
                  <a:cubicBezTo>
                    <a:pt x="397" y="0"/>
                    <a:pt x="383" y="0"/>
                    <a:pt x="354" y="15"/>
                  </a:cubicBezTo>
                  <a:cubicBezTo>
                    <a:pt x="15" y="250"/>
                    <a:pt x="15" y="250"/>
                    <a:pt x="15" y="250"/>
                  </a:cubicBezTo>
                  <a:cubicBezTo>
                    <a:pt x="0" y="265"/>
                    <a:pt x="0" y="294"/>
                    <a:pt x="15" y="309"/>
                  </a:cubicBezTo>
                  <a:cubicBezTo>
                    <a:pt x="354" y="559"/>
                    <a:pt x="354" y="559"/>
                    <a:pt x="354" y="559"/>
                  </a:cubicBezTo>
                  <a:cubicBezTo>
                    <a:pt x="368" y="559"/>
                    <a:pt x="397" y="559"/>
                    <a:pt x="397" y="515"/>
                  </a:cubicBezTo>
                  <a:cubicBezTo>
                    <a:pt x="397" y="412"/>
                    <a:pt x="397" y="412"/>
                    <a:pt x="397" y="412"/>
                  </a:cubicBezTo>
                  <a:cubicBezTo>
                    <a:pt x="589" y="559"/>
                    <a:pt x="589" y="559"/>
                    <a:pt x="589" y="559"/>
                  </a:cubicBezTo>
                  <a:cubicBezTo>
                    <a:pt x="604" y="559"/>
                    <a:pt x="633" y="559"/>
                    <a:pt x="633" y="515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0"/>
                    <a:pt x="618" y="0"/>
                    <a:pt x="589" y="15"/>
                  </a:cubicBezTo>
                  <a:close/>
                  <a:moveTo>
                    <a:pt x="604" y="500"/>
                  </a:moveTo>
                  <a:lnTo>
                    <a:pt x="604" y="500"/>
                  </a:lnTo>
                  <a:cubicBezTo>
                    <a:pt x="368" y="338"/>
                    <a:pt x="368" y="338"/>
                    <a:pt x="368" y="338"/>
                  </a:cubicBezTo>
                  <a:lnTo>
                    <a:pt x="368" y="500"/>
                  </a:lnTo>
                  <a:cubicBezTo>
                    <a:pt x="44" y="279"/>
                    <a:pt x="44" y="279"/>
                    <a:pt x="44" y="279"/>
                  </a:cubicBezTo>
                  <a:cubicBezTo>
                    <a:pt x="368" y="59"/>
                    <a:pt x="368" y="59"/>
                    <a:pt x="368" y="59"/>
                  </a:cubicBezTo>
                  <a:cubicBezTo>
                    <a:pt x="368" y="103"/>
                    <a:pt x="368" y="236"/>
                    <a:pt x="368" y="236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4" y="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91969B"/>
                </a:solidFill>
                <a:latin typeface="Lato Ligh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847528" y="408177"/>
            <a:ext cx="3712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Introduction of Contents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767408" y="-459432"/>
            <a:ext cx="864096" cy="1546489"/>
          </a:xfrm>
          <a:prstGeom prst="roundRect">
            <a:avLst/>
          </a:prstGeom>
          <a:solidFill>
            <a:srgbClr val="285FAB"/>
          </a:solidFill>
          <a:ln>
            <a:noFill/>
          </a:ln>
          <a:effectLst>
            <a:outerShdw blurRad="88900" dist="88900" dir="5400000" algn="ct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5400" dirty="0"/>
              <a:t>2</a:t>
            </a:r>
            <a:endParaRPr lang="zh-CN" altLang="en-US" sz="54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69" y="2405006"/>
            <a:ext cx="1129670" cy="15689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30" y="3024860"/>
            <a:ext cx="990734" cy="1376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55" y="3712870"/>
            <a:ext cx="1018346" cy="1414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5" y="2306067"/>
            <a:ext cx="1052274" cy="14614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75" y="2895985"/>
            <a:ext cx="1098927" cy="15262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41" y="4508866"/>
            <a:ext cx="1088943" cy="15124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301799"/>
            <a:ext cx="1033708" cy="14357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77" y="3548706"/>
            <a:ext cx="1020119" cy="14168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13" y="4234079"/>
            <a:ext cx="969573" cy="134662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78" y="4659231"/>
            <a:ext cx="933830" cy="129698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  <p:grpSp>
        <p:nvGrpSpPr>
          <p:cNvPr id="4" name="组合 3"/>
          <p:cNvGrpSpPr/>
          <p:nvPr/>
        </p:nvGrpSpPr>
        <p:grpSpPr>
          <a:xfrm>
            <a:off x="4719504" y="2205026"/>
            <a:ext cx="5967536" cy="565155"/>
            <a:chOff x="4888459" y="2408060"/>
            <a:chExt cx="5967536" cy="565155"/>
          </a:xfrm>
        </p:grpSpPr>
        <p:sp>
          <p:nvSpPr>
            <p:cNvPr id="31" name="TextBox 150"/>
            <p:cNvSpPr txBox="1"/>
            <p:nvPr/>
          </p:nvSpPr>
          <p:spPr>
            <a:xfrm>
              <a:off x="5455396" y="2408060"/>
              <a:ext cx="5400599" cy="5651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Over 2000 excellent academic journals, including more than 600 Chinese core journals and 80 academic journals from CASS</a:t>
              </a:r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4888459" y="2576436"/>
              <a:ext cx="350919" cy="340871"/>
              <a:chOff x="5481214" y="2369119"/>
              <a:chExt cx="460596" cy="44740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Oval 171"/>
              <p:cNvSpPr>
                <a:spLocks noChangeAspect="1"/>
              </p:cNvSpPr>
              <p:nvPr/>
            </p:nvSpPr>
            <p:spPr>
              <a:xfrm>
                <a:off x="5481214" y="2369119"/>
                <a:ext cx="460596" cy="447409"/>
              </a:xfrm>
              <a:prstGeom prst="ellipse">
                <a:avLst/>
              </a:prstGeom>
              <a:solidFill>
                <a:srgbClr val="0F6F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121"/>
              <p:cNvSpPr>
                <a:spLocks noChangeArrowheads="1"/>
              </p:cNvSpPr>
              <p:nvPr/>
            </p:nvSpPr>
            <p:spPr bwMode="auto">
              <a:xfrm rot="10800000">
                <a:off x="5586673" y="2474375"/>
                <a:ext cx="338574" cy="240612"/>
              </a:xfrm>
              <a:custGeom>
                <a:avLst/>
                <a:gdLst>
                  <a:gd name="T0" fmla="*/ 589 w 634"/>
                  <a:gd name="T1" fmla="*/ 15 h 560"/>
                  <a:gd name="T2" fmla="*/ 589 w 634"/>
                  <a:gd name="T3" fmla="*/ 15 h 560"/>
                  <a:gd name="T4" fmla="*/ 397 w 634"/>
                  <a:gd name="T5" fmla="*/ 147 h 560"/>
                  <a:gd name="T6" fmla="*/ 397 w 634"/>
                  <a:gd name="T7" fmla="*/ 44 h 560"/>
                  <a:gd name="T8" fmla="*/ 354 w 634"/>
                  <a:gd name="T9" fmla="*/ 15 h 560"/>
                  <a:gd name="T10" fmla="*/ 15 w 634"/>
                  <a:gd name="T11" fmla="*/ 250 h 560"/>
                  <a:gd name="T12" fmla="*/ 15 w 634"/>
                  <a:gd name="T13" fmla="*/ 309 h 560"/>
                  <a:gd name="T14" fmla="*/ 354 w 634"/>
                  <a:gd name="T15" fmla="*/ 559 h 560"/>
                  <a:gd name="T16" fmla="*/ 397 w 634"/>
                  <a:gd name="T17" fmla="*/ 515 h 560"/>
                  <a:gd name="T18" fmla="*/ 397 w 634"/>
                  <a:gd name="T19" fmla="*/ 412 h 560"/>
                  <a:gd name="T20" fmla="*/ 589 w 634"/>
                  <a:gd name="T21" fmla="*/ 559 h 560"/>
                  <a:gd name="T22" fmla="*/ 633 w 634"/>
                  <a:gd name="T23" fmla="*/ 515 h 560"/>
                  <a:gd name="T24" fmla="*/ 633 w 634"/>
                  <a:gd name="T25" fmla="*/ 44 h 560"/>
                  <a:gd name="T26" fmla="*/ 589 w 634"/>
                  <a:gd name="T27" fmla="*/ 15 h 560"/>
                  <a:gd name="T28" fmla="*/ 604 w 634"/>
                  <a:gd name="T29" fmla="*/ 500 h 560"/>
                  <a:gd name="T30" fmla="*/ 604 w 634"/>
                  <a:gd name="T31" fmla="*/ 500 h 560"/>
                  <a:gd name="T32" fmla="*/ 368 w 634"/>
                  <a:gd name="T33" fmla="*/ 338 h 560"/>
                  <a:gd name="T34" fmla="*/ 368 w 634"/>
                  <a:gd name="T35" fmla="*/ 500 h 560"/>
                  <a:gd name="T36" fmla="*/ 44 w 634"/>
                  <a:gd name="T37" fmla="*/ 279 h 560"/>
                  <a:gd name="T38" fmla="*/ 368 w 634"/>
                  <a:gd name="T39" fmla="*/ 59 h 560"/>
                  <a:gd name="T40" fmla="*/ 368 w 634"/>
                  <a:gd name="T41" fmla="*/ 236 h 560"/>
                  <a:gd name="T42" fmla="*/ 604 w 634"/>
                  <a:gd name="T43" fmla="*/ 59 h 560"/>
                  <a:gd name="T44" fmla="*/ 604 w 634"/>
                  <a:gd name="T45" fmla="*/ 50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4" h="560">
                    <a:moveTo>
                      <a:pt x="589" y="15"/>
                    </a:moveTo>
                    <a:lnTo>
                      <a:pt x="589" y="15"/>
                    </a:lnTo>
                    <a:cubicBezTo>
                      <a:pt x="397" y="147"/>
                      <a:pt x="397" y="147"/>
                      <a:pt x="397" y="147"/>
                    </a:cubicBezTo>
                    <a:cubicBezTo>
                      <a:pt x="397" y="44"/>
                      <a:pt x="397" y="44"/>
                      <a:pt x="397" y="44"/>
                    </a:cubicBezTo>
                    <a:cubicBezTo>
                      <a:pt x="397" y="0"/>
                      <a:pt x="383" y="0"/>
                      <a:pt x="354" y="15"/>
                    </a:cubicBezTo>
                    <a:cubicBezTo>
                      <a:pt x="15" y="250"/>
                      <a:pt x="15" y="250"/>
                      <a:pt x="15" y="250"/>
                    </a:cubicBezTo>
                    <a:cubicBezTo>
                      <a:pt x="0" y="265"/>
                      <a:pt x="0" y="294"/>
                      <a:pt x="15" y="309"/>
                    </a:cubicBezTo>
                    <a:cubicBezTo>
                      <a:pt x="354" y="559"/>
                      <a:pt x="354" y="559"/>
                      <a:pt x="354" y="559"/>
                    </a:cubicBezTo>
                    <a:cubicBezTo>
                      <a:pt x="368" y="559"/>
                      <a:pt x="397" y="559"/>
                      <a:pt x="397" y="515"/>
                    </a:cubicBezTo>
                    <a:cubicBezTo>
                      <a:pt x="397" y="412"/>
                      <a:pt x="397" y="412"/>
                      <a:pt x="397" y="412"/>
                    </a:cubicBezTo>
                    <a:cubicBezTo>
                      <a:pt x="589" y="559"/>
                      <a:pt x="589" y="559"/>
                      <a:pt x="589" y="559"/>
                    </a:cubicBezTo>
                    <a:cubicBezTo>
                      <a:pt x="604" y="559"/>
                      <a:pt x="633" y="559"/>
                      <a:pt x="633" y="515"/>
                    </a:cubicBezTo>
                    <a:cubicBezTo>
                      <a:pt x="633" y="44"/>
                      <a:pt x="633" y="44"/>
                      <a:pt x="633" y="44"/>
                    </a:cubicBezTo>
                    <a:cubicBezTo>
                      <a:pt x="633" y="0"/>
                      <a:pt x="618" y="0"/>
                      <a:pt x="589" y="15"/>
                    </a:cubicBezTo>
                    <a:close/>
                    <a:moveTo>
                      <a:pt x="604" y="500"/>
                    </a:moveTo>
                    <a:lnTo>
                      <a:pt x="604" y="500"/>
                    </a:lnTo>
                    <a:cubicBezTo>
                      <a:pt x="368" y="338"/>
                      <a:pt x="368" y="338"/>
                      <a:pt x="368" y="338"/>
                    </a:cubicBezTo>
                    <a:lnTo>
                      <a:pt x="368" y="500"/>
                    </a:lnTo>
                    <a:cubicBezTo>
                      <a:pt x="44" y="279"/>
                      <a:pt x="44" y="279"/>
                      <a:pt x="44" y="279"/>
                    </a:cubicBezTo>
                    <a:cubicBezTo>
                      <a:pt x="368" y="59"/>
                      <a:pt x="368" y="59"/>
                      <a:pt x="368" y="59"/>
                    </a:cubicBezTo>
                    <a:cubicBezTo>
                      <a:pt x="368" y="103"/>
                      <a:pt x="368" y="236"/>
                      <a:pt x="368" y="236"/>
                    </a:cubicBezTo>
                    <a:cubicBezTo>
                      <a:pt x="604" y="59"/>
                      <a:pt x="604" y="59"/>
                      <a:pt x="604" y="59"/>
                    </a:cubicBezTo>
                    <a:lnTo>
                      <a:pt x="604" y="5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3765">
                  <a:defRPr/>
                </a:pPr>
                <a:endParaRPr lang="en-US" dirty="0">
                  <a:solidFill>
                    <a:srgbClr val="91969B"/>
                  </a:solidFill>
                  <a:latin typeface="Lato Light"/>
                </a:endParaRPr>
              </a:p>
            </p:txBody>
          </p:sp>
        </p:grpSp>
      </p:grpSp>
      <p:sp>
        <p:nvSpPr>
          <p:cNvPr id="50" name="Oval 171"/>
          <p:cNvSpPr>
            <a:spLocks noChangeAspect="1"/>
          </p:cNvSpPr>
          <p:nvPr/>
        </p:nvSpPr>
        <p:spPr>
          <a:xfrm>
            <a:off x="4727848" y="3140968"/>
            <a:ext cx="350919" cy="340871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121"/>
          <p:cNvSpPr>
            <a:spLocks noChangeArrowheads="1"/>
          </p:cNvSpPr>
          <p:nvPr/>
        </p:nvSpPr>
        <p:spPr bwMode="auto">
          <a:xfrm rot="10800000">
            <a:off x="4799856" y="3245682"/>
            <a:ext cx="257953" cy="183317"/>
          </a:xfrm>
          <a:custGeom>
            <a:avLst/>
            <a:gdLst>
              <a:gd name="T0" fmla="*/ 589 w 634"/>
              <a:gd name="T1" fmla="*/ 15 h 560"/>
              <a:gd name="T2" fmla="*/ 589 w 634"/>
              <a:gd name="T3" fmla="*/ 15 h 560"/>
              <a:gd name="T4" fmla="*/ 397 w 634"/>
              <a:gd name="T5" fmla="*/ 147 h 560"/>
              <a:gd name="T6" fmla="*/ 397 w 634"/>
              <a:gd name="T7" fmla="*/ 44 h 560"/>
              <a:gd name="T8" fmla="*/ 354 w 634"/>
              <a:gd name="T9" fmla="*/ 15 h 560"/>
              <a:gd name="T10" fmla="*/ 15 w 634"/>
              <a:gd name="T11" fmla="*/ 250 h 560"/>
              <a:gd name="T12" fmla="*/ 15 w 634"/>
              <a:gd name="T13" fmla="*/ 309 h 560"/>
              <a:gd name="T14" fmla="*/ 354 w 634"/>
              <a:gd name="T15" fmla="*/ 559 h 560"/>
              <a:gd name="T16" fmla="*/ 397 w 634"/>
              <a:gd name="T17" fmla="*/ 515 h 560"/>
              <a:gd name="T18" fmla="*/ 397 w 634"/>
              <a:gd name="T19" fmla="*/ 412 h 560"/>
              <a:gd name="T20" fmla="*/ 589 w 634"/>
              <a:gd name="T21" fmla="*/ 559 h 560"/>
              <a:gd name="T22" fmla="*/ 633 w 634"/>
              <a:gd name="T23" fmla="*/ 515 h 560"/>
              <a:gd name="T24" fmla="*/ 633 w 634"/>
              <a:gd name="T25" fmla="*/ 44 h 560"/>
              <a:gd name="T26" fmla="*/ 589 w 634"/>
              <a:gd name="T27" fmla="*/ 15 h 560"/>
              <a:gd name="T28" fmla="*/ 604 w 634"/>
              <a:gd name="T29" fmla="*/ 500 h 560"/>
              <a:gd name="T30" fmla="*/ 604 w 634"/>
              <a:gd name="T31" fmla="*/ 500 h 560"/>
              <a:gd name="T32" fmla="*/ 368 w 634"/>
              <a:gd name="T33" fmla="*/ 338 h 560"/>
              <a:gd name="T34" fmla="*/ 368 w 634"/>
              <a:gd name="T35" fmla="*/ 500 h 560"/>
              <a:gd name="T36" fmla="*/ 44 w 634"/>
              <a:gd name="T37" fmla="*/ 279 h 560"/>
              <a:gd name="T38" fmla="*/ 368 w 634"/>
              <a:gd name="T39" fmla="*/ 59 h 560"/>
              <a:gd name="T40" fmla="*/ 368 w 634"/>
              <a:gd name="T41" fmla="*/ 236 h 560"/>
              <a:gd name="T42" fmla="*/ 604 w 634"/>
              <a:gd name="T43" fmla="*/ 59 h 560"/>
              <a:gd name="T44" fmla="*/ 604 w 634"/>
              <a:gd name="T45" fmla="*/ 50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4" h="560">
                <a:moveTo>
                  <a:pt x="589" y="15"/>
                </a:moveTo>
                <a:lnTo>
                  <a:pt x="589" y="15"/>
                </a:lnTo>
                <a:cubicBezTo>
                  <a:pt x="397" y="147"/>
                  <a:pt x="397" y="147"/>
                  <a:pt x="397" y="147"/>
                </a:cubicBezTo>
                <a:cubicBezTo>
                  <a:pt x="397" y="44"/>
                  <a:pt x="397" y="44"/>
                  <a:pt x="397" y="44"/>
                </a:cubicBezTo>
                <a:cubicBezTo>
                  <a:pt x="397" y="0"/>
                  <a:pt x="383" y="0"/>
                  <a:pt x="354" y="15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0" y="265"/>
                  <a:pt x="0" y="294"/>
                  <a:pt x="15" y="309"/>
                </a:cubicBezTo>
                <a:cubicBezTo>
                  <a:pt x="354" y="559"/>
                  <a:pt x="354" y="559"/>
                  <a:pt x="354" y="559"/>
                </a:cubicBezTo>
                <a:cubicBezTo>
                  <a:pt x="368" y="559"/>
                  <a:pt x="397" y="559"/>
                  <a:pt x="397" y="515"/>
                </a:cubicBezTo>
                <a:cubicBezTo>
                  <a:pt x="397" y="412"/>
                  <a:pt x="397" y="412"/>
                  <a:pt x="397" y="412"/>
                </a:cubicBezTo>
                <a:cubicBezTo>
                  <a:pt x="589" y="559"/>
                  <a:pt x="589" y="559"/>
                  <a:pt x="589" y="559"/>
                </a:cubicBezTo>
                <a:cubicBezTo>
                  <a:pt x="604" y="559"/>
                  <a:pt x="633" y="559"/>
                  <a:pt x="633" y="515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18" y="0"/>
                  <a:pt x="589" y="15"/>
                </a:cubicBezTo>
                <a:close/>
                <a:moveTo>
                  <a:pt x="604" y="500"/>
                </a:moveTo>
                <a:lnTo>
                  <a:pt x="604" y="500"/>
                </a:lnTo>
                <a:cubicBezTo>
                  <a:pt x="368" y="338"/>
                  <a:pt x="368" y="338"/>
                  <a:pt x="368" y="338"/>
                </a:cubicBezTo>
                <a:lnTo>
                  <a:pt x="368" y="500"/>
                </a:lnTo>
                <a:cubicBezTo>
                  <a:pt x="44" y="279"/>
                  <a:pt x="44" y="279"/>
                  <a:pt x="44" y="27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103"/>
                  <a:pt x="368" y="236"/>
                  <a:pt x="368" y="236"/>
                </a:cubicBezTo>
                <a:cubicBezTo>
                  <a:pt x="604" y="59"/>
                  <a:pt x="604" y="59"/>
                  <a:pt x="604" y="59"/>
                </a:cubicBezTo>
                <a:lnTo>
                  <a:pt x="604" y="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3765">
              <a:defRPr/>
            </a:pPr>
            <a:endParaRPr lang="en-US" dirty="0">
              <a:solidFill>
                <a:srgbClr val="91969B"/>
              </a:solidFill>
              <a:latin typeface="Lato Light"/>
            </a:endParaRPr>
          </a:p>
        </p:txBody>
      </p:sp>
      <p:sp>
        <p:nvSpPr>
          <p:cNvPr id="53" name="Oval 171"/>
          <p:cNvSpPr>
            <a:spLocks noChangeAspect="1"/>
          </p:cNvSpPr>
          <p:nvPr/>
        </p:nvSpPr>
        <p:spPr>
          <a:xfrm>
            <a:off x="4736969" y="3861048"/>
            <a:ext cx="350919" cy="340871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121"/>
          <p:cNvSpPr>
            <a:spLocks noChangeArrowheads="1"/>
          </p:cNvSpPr>
          <p:nvPr/>
        </p:nvSpPr>
        <p:spPr bwMode="auto">
          <a:xfrm rot="10800000">
            <a:off x="4799857" y="3933056"/>
            <a:ext cx="257953" cy="183317"/>
          </a:xfrm>
          <a:custGeom>
            <a:avLst/>
            <a:gdLst>
              <a:gd name="T0" fmla="*/ 589 w 634"/>
              <a:gd name="T1" fmla="*/ 15 h 560"/>
              <a:gd name="T2" fmla="*/ 589 w 634"/>
              <a:gd name="T3" fmla="*/ 15 h 560"/>
              <a:gd name="T4" fmla="*/ 397 w 634"/>
              <a:gd name="T5" fmla="*/ 147 h 560"/>
              <a:gd name="T6" fmla="*/ 397 w 634"/>
              <a:gd name="T7" fmla="*/ 44 h 560"/>
              <a:gd name="T8" fmla="*/ 354 w 634"/>
              <a:gd name="T9" fmla="*/ 15 h 560"/>
              <a:gd name="T10" fmla="*/ 15 w 634"/>
              <a:gd name="T11" fmla="*/ 250 h 560"/>
              <a:gd name="T12" fmla="*/ 15 w 634"/>
              <a:gd name="T13" fmla="*/ 309 h 560"/>
              <a:gd name="T14" fmla="*/ 354 w 634"/>
              <a:gd name="T15" fmla="*/ 559 h 560"/>
              <a:gd name="T16" fmla="*/ 397 w 634"/>
              <a:gd name="T17" fmla="*/ 515 h 560"/>
              <a:gd name="T18" fmla="*/ 397 w 634"/>
              <a:gd name="T19" fmla="*/ 412 h 560"/>
              <a:gd name="T20" fmla="*/ 589 w 634"/>
              <a:gd name="T21" fmla="*/ 559 h 560"/>
              <a:gd name="T22" fmla="*/ 633 w 634"/>
              <a:gd name="T23" fmla="*/ 515 h 560"/>
              <a:gd name="T24" fmla="*/ 633 w 634"/>
              <a:gd name="T25" fmla="*/ 44 h 560"/>
              <a:gd name="T26" fmla="*/ 589 w 634"/>
              <a:gd name="T27" fmla="*/ 15 h 560"/>
              <a:gd name="T28" fmla="*/ 604 w 634"/>
              <a:gd name="T29" fmla="*/ 500 h 560"/>
              <a:gd name="T30" fmla="*/ 604 w 634"/>
              <a:gd name="T31" fmla="*/ 500 h 560"/>
              <a:gd name="T32" fmla="*/ 368 w 634"/>
              <a:gd name="T33" fmla="*/ 338 h 560"/>
              <a:gd name="T34" fmla="*/ 368 w 634"/>
              <a:gd name="T35" fmla="*/ 500 h 560"/>
              <a:gd name="T36" fmla="*/ 44 w 634"/>
              <a:gd name="T37" fmla="*/ 279 h 560"/>
              <a:gd name="T38" fmla="*/ 368 w 634"/>
              <a:gd name="T39" fmla="*/ 59 h 560"/>
              <a:gd name="T40" fmla="*/ 368 w 634"/>
              <a:gd name="T41" fmla="*/ 236 h 560"/>
              <a:gd name="T42" fmla="*/ 604 w 634"/>
              <a:gd name="T43" fmla="*/ 59 h 560"/>
              <a:gd name="T44" fmla="*/ 604 w 634"/>
              <a:gd name="T45" fmla="*/ 50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4" h="560">
                <a:moveTo>
                  <a:pt x="589" y="15"/>
                </a:moveTo>
                <a:lnTo>
                  <a:pt x="589" y="15"/>
                </a:lnTo>
                <a:cubicBezTo>
                  <a:pt x="397" y="147"/>
                  <a:pt x="397" y="147"/>
                  <a:pt x="397" y="147"/>
                </a:cubicBezTo>
                <a:cubicBezTo>
                  <a:pt x="397" y="44"/>
                  <a:pt x="397" y="44"/>
                  <a:pt x="397" y="44"/>
                </a:cubicBezTo>
                <a:cubicBezTo>
                  <a:pt x="397" y="0"/>
                  <a:pt x="383" y="0"/>
                  <a:pt x="354" y="15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0" y="265"/>
                  <a:pt x="0" y="294"/>
                  <a:pt x="15" y="309"/>
                </a:cubicBezTo>
                <a:cubicBezTo>
                  <a:pt x="354" y="559"/>
                  <a:pt x="354" y="559"/>
                  <a:pt x="354" y="559"/>
                </a:cubicBezTo>
                <a:cubicBezTo>
                  <a:pt x="368" y="559"/>
                  <a:pt x="397" y="559"/>
                  <a:pt x="397" y="515"/>
                </a:cubicBezTo>
                <a:cubicBezTo>
                  <a:pt x="397" y="412"/>
                  <a:pt x="397" y="412"/>
                  <a:pt x="397" y="412"/>
                </a:cubicBezTo>
                <a:cubicBezTo>
                  <a:pt x="589" y="559"/>
                  <a:pt x="589" y="559"/>
                  <a:pt x="589" y="559"/>
                </a:cubicBezTo>
                <a:cubicBezTo>
                  <a:pt x="604" y="559"/>
                  <a:pt x="633" y="559"/>
                  <a:pt x="633" y="515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18" y="0"/>
                  <a:pt x="589" y="15"/>
                </a:cubicBezTo>
                <a:close/>
                <a:moveTo>
                  <a:pt x="604" y="500"/>
                </a:moveTo>
                <a:lnTo>
                  <a:pt x="604" y="500"/>
                </a:lnTo>
                <a:cubicBezTo>
                  <a:pt x="368" y="338"/>
                  <a:pt x="368" y="338"/>
                  <a:pt x="368" y="338"/>
                </a:cubicBezTo>
                <a:lnTo>
                  <a:pt x="368" y="500"/>
                </a:lnTo>
                <a:cubicBezTo>
                  <a:pt x="44" y="279"/>
                  <a:pt x="44" y="279"/>
                  <a:pt x="44" y="27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103"/>
                  <a:pt x="368" y="236"/>
                  <a:pt x="368" y="236"/>
                </a:cubicBezTo>
                <a:cubicBezTo>
                  <a:pt x="604" y="59"/>
                  <a:pt x="604" y="59"/>
                  <a:pt x="604" y="59"/>
                </a:cubicBezTo>
                <a:lnTo>
                  <a:pt x="604" y="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3765">
              <a:defRPr/>
            </a:pPr>
            <a:endParaRPr lang="en-US" dirty="0">
              <a:solidFill>
                <a:srgbClr val="91969B"/>
              </a:solidFill>
              <a:latin typeface="Lato Light"/>
            </a:endParaRPr>
          </a:p>
        </p:txBody>
      </p:sp>
      <p:sp>
        <p:nvSpPr>
          <p:cNvPr id="56" name="Oval 171"/>
          <p:cNvSpPr>
            <a:spLocks noChangeAspect="1"/>
          </p:cNvSpPr>
          <p:nvPr/>
        </p:nvSpPr>
        <p:spPr>
          <a:xfrm>
            <a:off x="4727848" y="4509120"/>
            <a:ext cx="350919" cy="340871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121"/>
          <p:cNvSpPr>
            <a:spLocks noChangeArrowheads="1"/>
          </p:cNvSpPr>
          <p:nvPr/>
        </p:nvSpPr>
        <p:spPr bwMode="auto">
          <a:xfrm rot="10800000">
            <a:off x="4799857" y="4581128"/>
            <a:ext cx="257953" cy="183317"/>
          </a:xfrm>
          <a:custGeom>
            <a:avLst/>
            <a:gdLst>
              <a:gd name="T0" fmla="*/ 589 w 634"/>
              <a:gd name="T1" fmla="*/ 15 h 560"/>
              <a:gd name="T2" fmla="*/ 589 w 634"/>
              <a:gd name="T3" fmla="*/ 15 h 560"/>
              <a:gd name="T4" fmla="*/ 397 w 634"/>
              <a:gd name="T5" fmla="*/ 147 h 560"/>
              <a:gd name="T6" fmla="*/ 397 w 634"/>
              <a:gd name="T7" fmla="*/ 44 h 560"/>
              <a:gd name="T8" fmla="*/ 354 w 634"/>
              <a:gd name="T9" fmla="*/ 15 h 560"/>
              <a:gd name="T10" fmla="*/ 15 w 634"/>
              <a:gd name="T11" fmla="*/ 250 h 560"/>
              <a:gd name="T12" fmla="*/ 15 w 634"/>
              <a:gd name="T13" fmla="*/ 309 h 560"/>
              <a:gd name="T14" fmla="*/ 354 w 634"/>
              <a:gd name="T15" fmla="*/ 559 h 560"/>
              <a:gd name="T16" fmla="*/ 397 w 634"/>
              <a:gd name="T17" fmla="*/ 515 h 560"/>
              <a:gd name="T18" fmla="*/ 397 w 634"/>
              <a:gd name="T19" fmla="*/ 412 h 560"/>
              <a:gd name="T20" fmla="*/ 589 w 634"/>
              <a:gd name="T21" fmla="*/ 559 h 560"/>
              <a:gd name="T22" fmla="*/ 633 w 634"/>
              <a:gd name="T23" fmla="*/ 515 h 560"/>
              <a:gd name="T24" fmla="*/ 633 w 634"/>
              <a:gd name="T25" fmla="*/ 44 h 560"/>
              <a:gd name="T26" fmla="*/ 589 w 634"/>
              <a:gd name="T27" fmla="*/ 15 h 560"/>
              <a:gd name="T28" fmla="*/ 604 w 634"/>
              <a:gd name="T29" fmla="*/ 500 h 560"/>
              <a:gd name="T30" fmla="*/ 604 w 634"/>
              <a:gd name="T31" fmla="*/ 500 h 560"/>
              <a:gd name="T32" fmla="*/ 368 w 634"/>
              <a:gd name="T33" fmla="*/ 338 h 560"/>
              <a:gd name="T34" fmla="*/ 368 w 634"/>
              <a:gd name="T35" fmla="*/ 500 h 560"/>
              <a:gd name="T36" fmla="*/ 44 w 634"/>
              <a:gd name="T37" fmla="*/ 279 h 560"/>
              <a:gd name="T38" fmla="*/ 368 w 634"/>
              <a:gd name="T39" fmla="*/ 59 h 560"/>
              <a:gd name="T40" fmla="*/ 368 w 634"/>
              <a:gd name="T41" fmla="*/ 236 h 560"/>
              <a:gd name="T42" fmla="*/ 604 w 634"/>
              <a:gd name="T43" fmla="*/ 59 h 560"/>
              <a:gd name="T44" fmla="*/ 604 w 634"/>
              <a:gd name="T45" fmla="*/ 50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4" h="560">
                <a:moveTo>
                  <a:pt x="589" y="15"/>
                </a:moveTo>
                <a:lnTo>
                  <a:pt x="589" y="15"/>
                </a:lnTo>
                <a:cubicBezTo>
                  <a:pt x="397" y="147"/>
                  <a:pt x="397" y="147"/>
                  <a:pt x="397" y="147"/>
                </a:cubicBezTo>
                <a:cubicBezTo>
                  <a:pt x="397" y="44"/>
                  <a:pt x="397" y="44"/>
                  <a:pt x="397" y="44"/>
                </a:cubicBezTo>
                <a:cubicBezTo>
                  <a:pt x="397" y="0"/>
                  <a:pt x="383" y="0"/>
                  <a:pt x="354" y="15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0" y="265"/>
                  <a:pt x="0" y="294"/>
                  <a:pt x="15" y="309"/>
                </a:cubicBezTo>
                <a:cubicBezTo>
                  <a:pt x="354" y="559"/>
                  <a:pt x="354" y="559"/>
                  <a:pt x="354" y="559"/>
                </a:cubicBezTo>
                <a:cubicBezTo>
                  <a:pt x="368" y="559"/>
                  <a:pt x="397" y="559"/>
                  <a:pt x="397" y="515"/>
                </a:cubicBezTo>
                <a:cubicBezTo>
                  <a:pt x="397" y="412"/>
                  <a:pt x="397" y="412"/>
                  <a:pt x="397" y="412"/>
                </a:cubicBezTo>
                <a:cubicBezTo>
                  <a:pt x="589" y="559"/>
                  <a:pt x="589" y="559"/>
                  <a:pt x="589" y="559"/>
                </a:cubicBezTo>
                <a:cubicBezTo>
                  <a:pt x="604" y="559"/>
                  <a:pt x="633" y="559"/>
                  <a:pt x="633" y="515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18" y="0"/>
                  <a:pt x="589" y="15"/>
                </a:cubicBezTo>
                <a:close/>
                <a:moveTo>
                  <a:pt x="604" y="500"/>
                </a:moveTo>
                <a:lnTo>
                  <a:pt x="604" y="500"/>
                </a:lnTo>
                <a:cubicBezTo>
                  <a:pt x="368" y="338"/>
                  <a:pt x="368" y="338"/>
                  <a:pt x="368" y="338"/>
                </a:cubicBezTo>
                <a:lnTo>
                  <a:pt x="368" y="500"/>
                </a:lnTo>
                <a:cubicBezTo>
                  <a:pt x="44" y="279"/>
                  <a:pt x="44" y="279"/>
                  <a:pt x="44" y="27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103"/>
                  <a:pt x="368" y="236"/>
                  <a:pt x="368" y="236"/>
                </a:cubicBezTo>
                <a:cubicBezTo>
                  <a:pt x="604" y="59"/>
                  <a:pt x="604" y="59"/>
                  <a:pt x="604" y="59"/>
                </a:cubicBezTo>
                <a:lnTo>
                  <a:pt x="604" y="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3765">
              <a:defRPr/>
            </a:pPr>
            <a:endParaRPr lang="en-US" dirty="0">
              <a:solidFill>
                <a:srgbClr val="91969B"/>
              </a:solidFill>
              <a:latin typeface="Lato Ligh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56584" y="5157192"/>
            <a:ext cx="6096000" cy="657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All the journals and articles are formally authorized by journal editorial departments which signed works use agreement.</a:t>
            </a:r>
          </a:p>
        </p:txBody>
      </p:sp>
      <p:sp>
        <p:nvSpPr>
          <p:cNvPr id="41" name="Oval 171"/>
          <p:cNvSpPr>
            <a:spLocks noChangeAspect="1"/>
          </p:cNvSpPr>
          <p:nvPr/>
        </p:nvSpPr>
        <p:spPr>
          <a:xfrm>
            <a:off x="4736969" y="5248369"/>
            <a:ext cx="350919" cy="340871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121"/>
          <p:cNvSpPr>
            <a:spLocks noChangeArrowheads="1"/>
          </p:cNvSpPr>
          <p:nvPr/>
        </p:nvSpPr>
        <p:spPr bwMode="auto">
          <a:xfrm rot="10800000">
            <a:off x="4829935" y="5333914"/>
            <a:ext cx="257953" cy="183317"/>
          </a:xfrm>
          <a:custGeom>
            <a:avLst/>
            <a:gdLst>
              <a:gd name="T0" fmla="*/ 589 w 634"/>
              <a:gd name="T1" fmla="*/ 15 h 560"/>
              <a:gd name="T2" fmla="*/ 589 w 634"/>
              <a:gd name="T3" fmla="*/ 15 h 560"/>
              <a:gd name="T4" fmla="*/ 397 w 634"/>
              <a:gd name="T5" fmla="*/ 147 h 560"/>
              <a:gd name="T6" fmla="*/ 397 w 634"/>
              <a:gd name="T7" fmla="*/ 44 h 560"/>
              <a:gd name="T8" fmla="*/ 354 w 634"/>
              <a:gd name="T9" fmla="*/ 15 h 560"/>
              <a:gd name="T10" fmla="*/ 15 w 634"/>
              <a:gd name="T11" fmla="*/ 250 h 560"/>
              <a:gd name="T12" fmla="*/ 15 w 634"/>
              <a:gd name="T13" fmla="*/ 309 h 560"/>
              <a:gd name="T14" fmla="*/ 354 w 634"/>
              <a:gd name="T15" fmla="*/ 559 h 560"/>
              <a:gd name="T16" fmla="*/ 397 w 634"/>
              <a:gd name="T17" fmla="*/ 515 h 560"/>
              <a:gd name="T18" fmla="*/ 397 w 634"/>
              <a:gd name="T19" fmla="*/ 412 h 560"/>
              <a:gd name="T20" fmla="*/ 589 w 634"/>
              <a:gd name="T21" fmla="*/ 559 h 560"/>
              <a:gd name="T22" fmla="*/ 633 w 634"/>
              <a:gd name="T23" fmla="*/ 515 h 560"/>
              <a:gd name="T24" fmla="*/ 633 w 634"/>
              <a:gd name="T25" fmla="*/ 44 h 560"/>
              <a:gd name="T26" fmla="*/ 589 w 634"/>
              <a:gd name="T27" fmla="*/ 15 h 560"/>
              <a:gd name="T28" fmla="*/ 604 w 634"/>
              <a:gd name="T29" fmla="*/ 500 h 560"/>
              <a:gd name="T30" fmla="*/ 604 w 634"/>
              <a:gd name="T31" fmla="*/ 500 h 560"/>
              <a:gd name="T32" fmla="*/ 368 w 634"/>
              <a:gd name="T33" fmla="*/ 338 h 560"/>
              <a:gd name="T34" fmla="*/ 368 w 634"/>
              <a:gd name="T35" fmla="*/ 500 h 560"/>
              <a:gd name="T36" fmla="*/ 44 w 634"/>
              <a:gd name="T37" fmla="*/ 279 h 560"/>
              <a:gd name="T38" fmla="*/ 368 w 634"/>
              <a:gd name="T39" fmla="*/ 59 h 560"/>
              <a:gd name="T40" fmla="*/ 368 w 634"/>
              <a:gd name="T41" fmla="*/ 236 h 560"/>
              <a:gd name="T42" fmla="*/ 604 w 634"/>
              <a:gd name="T43" fmla="*/ 59 h 560"/>
              <a:gd name="T44" fmla="*/ 604 w 634"/>
              <a:gd name="T45" fmla="*/ 50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4" h="560">
                <a:moveTo>
                  <a:pt x="589" y="15"/>
                </a:moveTo>
                <a:lnTo>
                  <a:pt x="589" y="15"/>
                </a:lnTo>
                <a:cubicBezTo>
                  <a:pt x="397" y="147"/>
                  <a:pt x="397" y="147"/>
                  <a:pt x="397" y="147"/>
                </a:cubicBezTo>
                <a:cubicBezTo>
                  <a:pt x="397" y="44"/>
                  <a:pt x="397" y="44"/>
                  <a:pt x="397" y="44"/>
                </a:cubicBezTo>
                <a:cubicBezTo>
                  <a:pt x="397" y="0"/>
                  <a:pt x="383" y="0"/>
                  <a:pt x="354" y="15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0" y="265"/>
                  <a:pt x="0" y="294"/>
                  <a:pt x="15" y="309"/>
                </a:cubicBezTo>
                <a:cubicBezTo>
                  <a:pt x="354" y="559"/>
                  <a:pt x="354" y="559"/>
                  <a:pt x="354" y="559"/>
                </a:cubicBezTo>
                <a:cubicBezTo>
                  <a:pt x="368" y="559"/>
                  <a:pt x="397" y="559"/>
                  <a:pt x="397" y="515"/>
                </a:cubicBezTo>
                <a:cubicBezTo>
                  <a:pt x="397" y="412"/>
                  <a:pt x="397" y="412"/>
                  <a:pt x="397" y="412"/>
                </a:cubicBezTo>
                <a:cubicBezTo>
                  <a:pt x="589" y="559"/>
                  <a:pt x="589" y="559"/>
                  <a:pt x="589" y="559"/>
                </a:cubicBezTo>
                <a:cubicBezTo>
                  <a:pt x="604" y="559"/>
                  <a:pt x="633" y="559"/>
                  <a:pt x="633" y="515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18" y="0"/>
                  <a:pt x="589" y="15"/>
                </a:cubicBezTo>
                <a:close/>
                <a:moveTo>
                  <a:pt x="604" y="500"/>
                </a:moveTo>
                <a:lnTo>
                  <a:pt x="604" y="500"/>
                </a:lnTo>
                <a:cubicBezTo>
                  <a:pt x="368" y="338"/>
                  <a:pt x="368" y="338"/>
                  <a:pt x="368" y="338"/>
                </a:cubicBezTo>
                <a:lnTo>
                  <a:pt x="368" y="500"/>
                </a:lnTo>
                <a:cubicBezTo>
                  <a:pt x="44" y="279"/>
                  <a:pt x="44" y="279"/>
                  <a:pt x="44" y="27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103"/>
                  <a:pt x="368" y="236"/>
                  <a:pt x="368" y="236"/>
                </a:cubicBezTo>
                <a:cubicBezTo>
                  <a:pt x="604" y="59"/>
                  <a:pt x="604" y="59"/>
                  <a:pt x="604" y="59"/>
                </a:cubicBezTo>
                <a:lnTo>
                  <a:pt x="604" y="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3765">
              <a:defRPr/>
            </a:pPr>
            <a:endParaRPr lang="en-US" dirty="0">
              <a:solidFill>
                <a:srgbClr val="91969B"/>
              </a:solidFill>
              <a:latin typeface="La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068307" y="1314063"/>
            <a:ext cx="7748270" cy="4557395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kern="1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5" name="Straight Line buttom"/>
          <p:cNvCxnSpPr/>
          <p:nvPr/>
        </p:nvCxnSpPr>
        <p:spPr>
          <a:xfrm>
            <a:off x="4807034" y="3712792"/>
            <a:ext cx="5400600" cy="3505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Line buttom"/>
          <p:cNvCxnSpPr/>
          <p:nvPr/>
        </p:nvCxnSpPr>
        <p:spPr>
          <a:xfrm>
            <a:off x="7320136" y="1844824"/>
            <a:ext cx="0" cy="367240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-528736" y="1986818"/>
            <a:ext cx="5544617" cy="3208112"/>
            <a:chOff x="-46237" y="1738833"/>
            <a:chExt cx="6106888" cy="353344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-46237" y="1738833"/>
              <a:ext cx="6106888" cy="353344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5" r="10503" b="60134"/>
            <a:stretch>
              <a:fillRect/>
            </a:stretch>
          </p:blipFill>
          <p:spPr>
            <a:xfrm>
              <a:off x="1199456" y="2276872"/>
              <a:ext cx="3691693" cy="2306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矩形 10"/>
          <p:cNvSpPr/>
          <p:nvPr/>
        </p:nvSpPr>
        <p:spPr>
          <a:xfrm>
            <a:off x="4655840" y="2276872"/>
            <a:ext cx="263853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Full-text free online reading, download</a:t>
            </a:r>
          </a:p>
        </p:txBody>
      </p:sp>
      <p:sp>
        <p:nvSpPr>
          <p:cNvPr id="12" name="矩形 11"/>
          <p:cNvSpPr/>
          <p:nvPr/>
        </p:nvSpPr>
        <p:spPr>
          <a:xfrm>
            <a:off x="7926877" y="2223032"/>
            <a:ext cx="3065667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Retrieving and browsing journals and articles in various ways</a:t>
            </a:r>
          </a:p>
        </p:txBody>
      </p:sp>
      <p:sp>
        <p:nvSpPr>
          <p:cNvPr id="13" name="矩形 12"/>
          <p:cNvSpPr/>
          <p:nvPr/>
        </p:nvSpPr>
        <p:spPr>
          <a:xfrm>
            <a:off x="4727848" y="3717032"/>
            <a:ext cx="3166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Statistical analysis</a:t>
            </a:r>
            <a:r>
              <a:rPr lang="zh-CN" altLang="en-US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</a:t>
            </a:r>
          </a:p>
          <a:p>
            <a:pPr>
              <a:lnSpc>
                <a:spcPct val="150000"/>
              </a:lnSpc>
            </a:pPr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multi-mode sorting for retrieval results </a:t>
            </a:r>
          </a:p>
        </p:txBody>
      </p:sp>
      <p:sp>
        <p:nvSpPr>
          <p:cNvPr id="14" name="矩形 13"/>
          <p:cNvSpPr/>
          <p:nvPr/>
        </p:nvSpPr>
        <p:spPr>
          <a:xfrm>
            <a:off x="7896200" y="3717032"/>
            <a:ext cx="2720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Information subscription</a:t>
            </a:r>
          </a:p>
          <a:p>
            <a:pPr>
              <a:lnSpc>
                <a:spcPct val="150000"/>
              </a:lnSpc>
            </a:pPr>
            <a:r>
              <a:rPr lang="en-GB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Subscribes to push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464152" y="2348880"/>
            <a:ext cx="444661" cy="444778"/>
            <a:chOff x="7743254" y="1734933"/>
            <a:chExt cx="510145" cy="510279"/>
          </a:xfrm>
        </p:grpSpPr>
        <p:sp>
          <p:nvSpPr>
            <p:cNvPr id="31" name="椭圆 30"/>
            <p:cNvSpPr/>
            <p:nvPr/>
          </p:nvSpPr>
          <p:spPr>
            <a:xfrm>
              <a:off x="7751489" y="1734933"/>
              <a:ext cx="501910" cy="510279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27"/>
            <p:cNvSpPr>
              <a:spLocks noChangeArrowheads="1"/>
            </p:cNvSpPr>
            <p:nvPr/>
          </p:nvSpPr>
          <p:spPr bwMode="auto">
            <a:xfrm>
              <a:off x="7743254" y="1734933"/>
              <a:ext cx="510145" cy="510279"/>
            </a:xfrm>
            <a:custGeom>
              <a:avLst/>
              <a:gdLst>
                <a:gd name="T0" fmla="*/ 441 w 634"/>
                <a:gd name="T1" fmla="*/ 294 h 634"/>
                <a:gd name="T2" fmla="*/ 441 w 634"/>
                <a:gd name="T3" fmla="*/ 294 h 634"/>
                <a:gd name="T4" fmla="*/ 338 w 634"/>
                <a:gd name="T5" fmla="*/ 191 h 634"/>
                <a:gd name="T6" fmla="*/ 309 w 634"/>
                <a:gd name="T7" fmla="*/ 191 h 634"/>
                <a:gd name="T8" fmla="*/ 309 w 634"/>
                <a:gd name="T9" fmla="*/ 221 h 634"/>
                <a:gd name="T10" fmla="*/ 383 w 634"/>
                <a:gd name="T11" fmla="*/ 294 h 634"/>
                <a:gd name="T12" fmla="*/ 176 w 634"/>
                <a:gd name="T13" fmla="*/ 294 h 634"/>
                <a:gd name="T14" fmla="*/ 162 w 634"/>
                <a:gd name="T15" fmla="*/ 309 h 634"/>
                <a:gd name="T16" fmla="*/ 176 w 634"/>
                <a:gd name="T17" fmla="*/ 338 h 634"/>
                <a:gd name="T18" fmla="*/ 383 w 634"/>
                <a:gd name="T19" fmla="*/ 338 h 634"/>
                <a:gd name="T20" fmla="*/ 309 w 634"/>
                <a:gd name="T21" fmla="*/ 412 h 634"/>
                <a:gd name="T22" fmla="*/ 309 w 634"/>
                <a:gd name="T23" fmla="*/ 442 h 634"/>
                <a:gd name="T24" fmla="*/ 338 w 634"/>
                <a:gd name="T25" fmla="*/ 442 h 634"/>
                <a:gd name="T26" fmla="*/ 441 w 634"/>
                <a:gd name="T27" fmla="*/ 338 h 634"/>
                <a:gd name="T28" fmla="*/ 441 w 634"/>
                <a:gd name="T29" fmla="*/ 309 h 634"/>
                <a:gd name="T30" fmla="*/ 441 w 634"/>
                <a:gd name="T31" fmla="*/ 294 h 634"/>
                <a:gd name="T32" fmla="*/ 309 w 634"/>
                <a:gd name="T33" fmla="*/ 0 h 634"/>
                <a:gd name="T34" fmla="*/ 309 w 634"/>
                <a:gd name="T35" fmla="*/ 0 h 634"/>
                <a:gd name="T36" fmla="*/ 0 w 634"/>
                <a:gd name="T37" fmla="*/ 309 h 634"/>
                <a:gd name="T38" fmla="*/ 309 w 634"/>
                <a:gd name="T39" fmla="*/ 633 h 634"/>
                <a:gd name="T40" fmla="*/ 633 w 634"/>
                <a:gd name="T41" fmla="*/ 309 h 634"/>
                <a:gd name="T42" fmla="*/ 309 w 634"/>
                <a:gd name="T43" fmla="*/ 0 h 634"/>
                <a:gd name="T44" fmla="*/ 309 w 634"/>
                <a:gd name="T45" fmla="*/ 589 h 634"/>
                <a:gd name="T46" fmla="*/ 309 w 634"/>
                <a:gd name="T47" fmla="*/ 589 h 634"/>
                <a:gd name="T48" fmla="*/ 44 w 634"/>
                <a:gd name="T49" fmla="*/ 309 h 634"/>
                <a:gd name="T50" fmla="*/ 309 w 634"/>
                <a:gd name="T51" fmla="*/ 44 h 634"/>
                <a:gd name="T52" fmla="*/ 588 w 634"/>
                <a:gd name="T53" fmla="*/ 309 h 634"/>
                <a:gd name="T54" fmla="*/ 309 w 634"/>
                <a:gd name="T55" fmla="*/ 5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4" h="634">
                  <a:moveTo>
                    <a:pt x="441" y="294"/>
                  </a:moveTo>
                  <a:lnTo>
                    <a:pt x="441" y="294"/>
                  </a:lnTo>
                  <a:cubicBezTo>
                    <a:pt x="338" y="191"/>
                    <a:pt x="338" y="191"/>
                    <a:pt x="338" y="191"/>
                  </a:cubicBezTo>
                  <a:cubicBezTo>
                    <a:pt x="324" y="176"/>
                    <a:pt x="309" y="176"/>
                    <a:pt x="309" y="191"/>
                  </a:cubicBezTo>
                  <a:cubicBezTo>
                    <a:pt x="294" y="191"/>
                    <a:pt x="294" y="206"/>
                    <a:pt x="309" y="221"/>
                  </a:cubicBezTo>
                  <a:cubicBezTo>
                    <a:pt x="383" y="294"/>
                    <a:pt x="383" y="294"/>
                    <a:pt x="383" y="294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62" y="294"/>
                    <a:pt x="162" y="309"/>
                    <a:pt x="162" y="309"/>
                  </a:cubicBezTo>
                  <a:cubicBezTo>
                    <a:pt x="162" y="324"/>
                    <a:pt x="162" y="338"/>
                    <a:pt x="176" y="338"/>
                  </a:cubicBezTo>
                  <a:cubicBezTo>
                    <a:pt x="383" y="338"/>
                    <a:pt x="383" y="338"/>
                    <a:pt x="383" y="338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294" y="427"/>
                    <a:pt x="294" y="442"/>
                    <a:pt x="309" y="442"/>
                  </a:cubicBezTo>
                  <a:cubicBezTo>
                    <a:pt x="309" y="456"/>
                    <a:pt x="324" y="456"/>
                    <a:pt x="338" y="442"/>
                  </a:cubicBezTo>
                  <a:cubicBezTo>
                    <a:pt x="441" y="338"/>
                    <a:pt x="441" y="338"/>
                    <a:pt x="441" y="338"/>
                  </a:cubicBezTo>
                  <a:cubicBezTo>
                    <a:pt x="441" y="324"/>
                    <a:pt x="441" y="324"/>
                    <a:pt x="441" y="309"/>
                  </a:cubicBezTo>
                  <a:lnTo>
                    <a:pt x="441" y="294"/>
                  </a:ln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147" y="0"/>
                    <a:pt x="0" y="147"/>
                    <a:pt x="0" y="309"/>
                  </a:cubicBezTo>
                  <a:cubicBezTo>
                    <a:pt x="0" y="485"/>
                    <a:pt x="147" y="633"/>
                    <a:pt x="309" y="633"/>
                  </a:cubicBezTo>
                  <a:cubicBezTo>
                    <a:pt x="485" y="633"/>
                    <a:pt x="633" y="485"/>
                    <a:pt x="633" y="309"/>
                  </a:cubicBezTo>
                  <a:cubicBezTo>
                    <a:pt x="633" y="147"/>
                    <a:pt x="485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44" y="471"/>
                    <a:pt x="44" y="309"/>
                  </a:cubicBezTo>
                  <a:cubicBezTo>
                    <a:pt x="44" y="162"/>
                    <a:pt x="162" y="44"/>
                    <a:pt x="309" y="44"/>
                  </a:cubicBezTo>
                  <a:cubicBezTo>
                    <a:pt x="471" y="44"/>
                    <a:pt x="588" y="162"/>
                    <a:pt x="588" y="309"/>
                  </a:cubicBezTo>
                  <a:cubicBezTo>
                    <a:pt x="588" y="471"/>
                    <a:pt x="471" y="589"/>
                    <a:pt x="309" y="58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9DD9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91969B"/>
                </a:solidFill>
                <a:latin typeface="Lato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151784" y="2348880"/>
            <a:ext cx="444661" cy="444778"/>
            <a:chOff x="7743254" y="1734933"/>
            <a:chExt cx="510145" cy="510279"/>
          </a:xfrm>
        </p:grpSpPr>
        <p:sp>
          <p:nvSpPr>
            <p:cNvPr id="37" name="椭圆 36"/>
            <p:cNvSpPr/>
            <p:nvPr/>
          </p:nvSpPr>
          <p:spPr>
            <a:xfrm>
              <a:off x="7751489" y="1734933"/>
              <a:ext cx="501910" cy="510279"/>
            </a:xfrm>
            <a:prstGeom prst="ellipse">
              <a:avLst/>
            </a:prstGeom>
            <a:solidFill>
              <a:srgbClr val="285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27"/>
            <p:cNvSpPr>
              <a:spLocks noChangeArrowheads="1"/>
            </p:cNvSpPr>
            <p:nvPr/>
          </p:nvSpPr>
          <p:spPr bwMode="auto">
            <a:xfrm>
              <a:off x="7743254" y="1734933"/>
              <a:ext cx="510145" cy="510279"/>
            </a:xfrm>
            <a:custGeom>
              <a:avLst/>
              <a:gdLst>
                <a:gd name="T0" fmla="*/ 441 w 634"/>
                <a:gd name="T1" fmla="*/ 294 h 634"/>
                <a:gd name="T2" fmla="*/ 441 w 634"/>
                <a:gd name="T3" fmla="*/ 294 h 634"/>
                <a:gd name="T4" fmla="*/ 338 w 634"/>
                <a:gd name="T5" fmla="*/ 191 h 634"/>
                <a:gd name="T6" fmla="*/ 309 w 634"/>
                <a:gd name="T7" fmla="*/ 191 h 634"/>
                <a:gd name="T8" fmla="*/ 309 w 634"/>
                <a:gd name="T9" fmla="*/ 221 h 634"/>
                <a:gd name="T10" fmla="*/ 383 w 634"/>
                <a:gd name="T11" fmla="*/ 294 h 634"/>
                <a:gd name="T12" fmla="*/ 176 w 634"/>
                <a:gd name="T13" fmla="*/ 294 h 634"/>
                <a:gd name="T14" fmla="*/ 162 w 634"/>
                <a:gd name="T15" fmla="*/ 309 h 634"/>
                <a:gd name="T16" fmla="*/ 176 w 634"/>
                <a:gd name="T17" fmla="*/ 338 h 634"/>
                <a:gd name="T18" fmla="*/ 383 w 634"/>
                <a:gd name="T19" fmla="*/ 338 h 634"/>
                <a:gd name="T20" fmla="*/ 309 w 634"/>
                <a:gd name="T21" fmla="*/ 412 h 634"/>
                <a:gd name="T22" fmla="*/ 309 w 634"/>
                <a:gd name="T23" fmla="*/ 442 h 634"/>
                <a:gd name="T24" fmla="*/ 338 w 634"/>
                <a:gd name="T25" fmla="*/ 442 h 634"/>
                <a:gd name="T26" fmla="*/ 441 w 634"/>
                <a:gd name="T27" fmla="*/ 338 h 634"/>
                <a:gd name="T28" fmla="*/ 441 w 634"/>
                <a:gd name="T29" fmla="*/ 309 h 634"/>
                <a:gd name="T30" fmla="*/ 441 w 634"/>
                <a:gd name="T31" fmla="*/ 294 h 634"/>
                <a:gd name="T32" fmla="*/ 309 w 634"/>
                <a:gd name="T33" fmla="*/ 0 h 634"/>
                <a:gd name="T34" fmla="*/ 309 w 634"/>
                <a:gd name="T35" fmla="*/ 0 h 634"/>
                <a:gd name="T36" fmla="*/ 0 w 634"/>
                <a:gd name="T37" fmla="*/ 309 h 634"/>
                <a:gd name="T38" fmla="*/ 309 w 634"/>
                <a:gd name="T39" fmla="*/ 633 h 634"/>
                <a:gd name="T40" fmla="*/ 633 w 634"/>
                <a:gd name="T41" fmla="*/ 309 h 634"/>
                <a:gd name="T42" fmla="*/ 309 w 634"/>
                <a:gd name="T43" fmla="*/ 0 h 634"/>
                <a:gd name="T44" fmla="*/ 309 w 634"/>
                <a:gd name="T45" fmla="*/ 589 h 634"/>
                <a:gd name="T46" fmla="*/ 309 w 634"/>
                <a:gd name="T47" fmla="*/ 589 h 634"/>
                <a:gd name="T48" fmla="*/ 44 w 634"/>
                <a:gd name="T49" fmla="*/ 309 h 634"/>
                <a:gd name="T50" fmla="*/ 309 w 634"/>
                <a:gd name="T51" fmla="*/ 44 h 634"/>
                <a:gd name="T52" fmla="*/ 588 w 634"/>
                <a:gd name="T53" fmla="*/ 309 h 634"/>
                <a:gd name="T54" fmla="*/ 309 w 634"/>
                <a:gd name="T55" fmla="*/ 5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4" h="634">
                  <a:moveTo>
                    <a:pt x="441" y="294"/>
                  </a:moveTo>
                  <a:lnTo>
                    <a:pt x="441" y="294"/>
                  </a:lnTo>
                  <a:cubicBezTo>
                    <a:pt x="338" y="191"/>
                    <a:pt x="338" y="191"/>
                    <a:pt x="338" y="191"/>
                  </a:cubicBezTo>
                  <a:cubicBezTo>
                    <a:pt x="324" y="176"/>
                    <a:pt x="309" y="176"/>
                    <a:pt x="309" y="191"/>
                  </a:cubicBezTo>
                  <a:cubicBezTo>
                    <a:pt x="294" y="191"/>
                    <a:pt x="294" y="206"/>
                    <a:pt x="309" y="221"/>
                  </a:cubicBezTo>
                  <a:cubicBezTo>
                    <a:pt x="383" y="294"/>
                    <a:pt x="383" y="294"/>
                    <a:pt x="383" y="294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62" y="294"/>
                    <a:pt x="162" y="309"/>
                    <a:pt x="162" y="309"/>
                  </a:cubicBezTo>
                  <a:cubicBezTo>
                    <a:pt x="162" y="324"/>
                    <a:pt x="162" y="338"/>
                    <a:pt x="176" y="338"/>
                  </a:cubicBezTo>
                  <a:cubicBezTo>
                    <a:pt x="383" y="338"/>
                    <a:pt x="383" y="338"/>
                    <a:pt x="383" y="338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294" y="427"/>
                    <a:pt x="294" y="442"/>
                    <a:pt x="309" y="442"/>
                  </a:cubicBezTo>
                  <a:cubicBezTo>
                    <a:pt x="309" y="456"/>
                    <a:pt x="324" y="456"/>
                    <a:pt x="338" y="442"/>
                  </a:cubicBezTo>
                  <a:cubicBezTo>
                    <a:pt x="441" y="338"/>
                    <a:pt x="441" y="338"/>
                    <a:pt x="441" y="338"/>
                  </a:cubicBezTo>
                  <a:cubicBezTo>
                    <a:pt x="441" y="324"/>
                    <a:pt x="441" y="324"/>
                    <a:pt x="441" y="309"/>
                  </a:cubicBezTo>
                  <a:lnTo>
                    <a:pt x="441" y="294"/>
                  </a:ln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147" y="0"/>
                    <a:pt x="0" y="147"/>
                    <a:pt x="0" y="309"/>
                  </a:cubicBezTo>
                  <a:cubicBezTo>
                    <a:pt x="0" y="485"/>
                    <a:pt x="147" y="633"/>
                    <a:pt x="309" y="633"/>
                  </a:cubicBezTo>
                  <a:cubicBezTo>
                    <a:pt x="485" y="633"/>
                    <a:pt x="633" y="485"/>
                    <a:pt x="633" y="309"/>
                  </a:cubicBezTo>
                  <a:cubicBezTo>
                    <a:pt x="633" y="147"/>
                    <a:pt x="485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44" y="471"/>
                    <a:pt x="44" y="309"/>
                  </a:cubicBezTo>
                  <a:cubicBezTo>
                    <a:pt x="44" y="162"/>
                    <a:pt x="162" y="44"/>
                    <a:pt x="309" y="44"/>
                  </a:cubicBezTo>
                  <a:cubicBezTo>
                    <a:pt x="471" y="44"/>
                    <a:pt x="588" y="162"/>
                    <a:pt x="588" y="309"/>
                  </a:cubicBezTo>
                  <a:cubicBezTo>
                    <a:pt x="588" y="471"/>
                    <a:pt x="471" y="589"/>
                    <a:pt x="309" y="58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85FAB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91969B"/>
                </a:solidFill>
                <a:latin typeface="Lato Ligh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464152" y="3848318"/>
            <a:ext cx="444661" cy="444778"/>
            <a:chOff x="7743254" y="1734933"/>
            <a:chExt cx="510145" cy="510279"/>
          </a:xfrm>
        </p:grpSpPr>
        <p:sp>
          <p:nvSpPr>
            <p:cNvPr id="40" name="椭圆 39"/>
            <p:cNvSpPr/>
            <p:nvPr/>
          </p:nvSpPr>
          <p:spPr>
            <a:xfrm>
              <a:off x="7751489" y="1734933"/>
              <a:ext cx="501910" cy="510279"/>
            </a:xfrm>
            <a:prstGeom prst="ellipse">
              <a:avLst/>
            </a:prstGeom>
            <a:solidFill>
              <a:srgbClr val="285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27"/>
            <p:cNvSpPr>
              <a:spLocks noChangeArrowheads="1"/>
            </p:cNvSpPr>
            <p:nvPr/>
          </p:nvSpPr>
          <p:spPr bwMode="auto">
            <a:xfrm>
              <a:off x="7743254" y="1734933"/>
              <a:ext cx="510145" cy="510279"/>
            </a:xfrm>
            <a:custGeom>
              <a:avLst/>
              <a:gdLst>
                <a:gd name="T0" fmla="*/ 441 w 634"/>
                <a:gd name="T1" fmla="*/ 294 h 634"/>
                <a:gd name="T2" fmla="*/ 441 w 634"/>
                <a:gd name="T3" fmla="*/ 294 h 634"/>
                <a:gd name="T4" fmla="*/ 338 w 634"/>
                <a:gd name="T5" fmla="*/ 191 h 634"/>
                <a:gd name="T6" fmla="*/ 309 w 634"/>
                <a:gd name="T7" fmla="*/ 191 h 634"/>
                <a:gd name="T8" fmla="*/ 309 w 634"/>
                <a:gd name="T9" fmla="*/ 221 h 634"/>
                <a:gd name="T10" fmla="*/ 383 w 634"/>
                <a:gd name="T11" fmla="*/ 294 h 634"/>
                <a:gd name="T12" fmla="*/ 176 w 634"/>
                <a:gd name="T13" fmla="*/ 294 h 634"/>
                <a:gd name="T14" fmla="*/ 162 w 634"/>
                <a:gd name="T15" fmla="*/ 309 h 634"/>
                <a:gd name="T16" fmla="*/ 176 w 634"/>
                <a:gd name="T17" fmla="*/ 338 h 634"/>
                <a:gd name="T18" fmla="*/ 383 w 634"/>
                <a:gd name="T19" fmla="*/ 338 h 634"/>
                <a:gd name="T20" fmla="*/ 309 w 634"/>
                <a:gd name="T21" fmla="*/ 412 h 634"/>
                <a:gd name="T22" fmla="*/ 309 w 634"/>
                <a:gd name="T23" fmla="*/ 442 h 634"/>
                <a:gd name="T24" fmla="*/ 338 w 634"/>
                <a:gd name="T25" fmla="*/ 442 h 634"/>
                <a:gd name="T26" fmla="*/ 441 w 634"/>
                <a:gd name="T27" fmla="*/ 338 h 634"/>
                <a:gd name="T28" fmla="*/ 441 w 634"/>
                <a:gd name="T29" fmla="*/ 309 h 634"/>
                <a:gd name="T30" fmla="*/ 441 w 634"/>
                <a:gd name="T31" fmla="*/ 294 h 634"/>
                <a:gd name="T32" fmla="*/ 309 w 634"/>
                <a:gd name="T33" fmla="*/ 0 h 634"/>
                <a:gd name="T34" fmla="*/ 309 w 634"/>
                <a:gd name="T35" fmla="*/ 0 h 634"/>
                <a:gd name="T36" fmla="*/ 0 w 634"/>
                <a:gd name="T37" fmla="*/ 309 h 634"/>
                <a:gd name="T38" fmla="*/ 309 w 634"/>
                <a:gd name="T39" fmla="*/ 633 h 634"/>
                <a:gd name="T40" fmla="*/ 633 w 634"/>
                <a:gd name="T41" fmla="*/ 309 h 634"/>
                <a:gd name="T42" fmla="*/ 309 w 634"/>
                <a:gd name="T43" fmla="*/ 0 h 634"/>
                <a:gd name="T44" fmla="*/ 309 w 634"/>
                <a:gd name="T45" fmla="*/ 589 h 634"/>
                <a:gd name="T46" fmla="*/ 309 w 634"/>
                <a:gd name="T47" fmla="*/ 589 h 634"/>
                <a:gd name="T48" fmla="*/ 44 w 634"/>
                <a:gd name="T49" fmla="*/ 309 h 634"/>
                <a:gd name="T50" fmla="*/ 309 w 634"/>
                <a:gd name="T51" fmla="*/ 44 h 634"/>
                <a:gd name="T52" fmla="*/ 588 w 634"/>
                <a:gd name="T53" fmla="*/ 309 h 634"/>
                <a:gd name="T54" fmla="*/ 309 w 634"/>
                <a:gd name="T55" fmla="*/ 5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4" h="634">
                  <a:moveTo>
                    <a:pt x="441" y="294"/>
                  </a:moveTo>
                  <a:lnTo>
                    <a:pt x="441" y="294"/>
                  </a:lnTo>
                  <a:cubicBezTo>
                    <a:pt x="338" y="191"/>
                    <a:pt x="338" y="191"/>
                    <a:pt x="338" y="191"/>
                  </a:cubicBezTo>
                  <a:cubicBezTo>
                    <a:pt x="324" y="176"/>
                    <a:pt x="309" y="176"/>
                    <a:pt x="309" y="191"/>
                  </a:cubicBezTo>
                  <a:cubicBezTo>
                    <a:pt x="294" y="191"/>
                    <a:pt x="294" y="206"/>
                    <a:pt x="309" y="221"/>
                  </a:cubicBezTo>
                  <a:cubicBezTo>
                    <a:pt x="383" y="294"/>
                    <a:pt x="383" y="294"/>
                    <a:pt x="383" y="294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62" y="294"/>
                    <a:pt x="162" y="309"/>
                    <a:pt x="162" y="309"/>
                  </a:cubicBezTo>
                  <a:cubicBezTo>
                    <a:pt x="162" y="324"/>
                    <a:pt x="162" y="338"/>
                    <a:pt x="176" y="338"/>
                  </a:cubicBezTo>
                  <a:cubicBezTo>
                    <a:pt x="383" y="338"/>
                    <a:pt x="383" y="338"/>
                    <a:pt x="383" y="338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294" y="427"/>
                    <a:pt x="294" y="442"/>
                    <a:pt x="309" y="442"/>
                  </a:cubicBezTo>
                  <a:cubicBezTo>
                    <a:pt x="309" y="456"/>
                    <a:pt x="324" y="456"/>
                    <a:pt x="338" y="442"/>
                  </a:cubicBezTo>
                  <a:cubicBezTo>
                    <a:pt x="441" y="338"/>
                    <a:pt x="441" y="338"/>
                    <a:pt x="441" y="338"/>
                  </a:cubicBezTo>
                  <a:cubicBezTo>
                    <a:pt x="441" y="324"/>
                    <a:pt x="441" y="324"/>
                    <a:pt x="441" y="309"/>
                  </a:cubicBezTo>
                  <a:lnTo>
                    <a:pt x="441" y="294"/>
                  </a:ln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147" y="0"/>
                    <a:pt x="0" y="147"/>
                    <a:pt x="0" y="309"/>
                  </a:cubicBezTo>
                  <a:cubicBezTo>
                    <a:pt x="0" y="485"/>
                    <a:pt x="147" y="633"/>
                    <a:pt x="309" y="633"/>
                  </a:cubicBezTo>
                  <a:cubicBezTo>
                    <a:pt x="485" y="633"/>
                    <a:pt x="633" y="485"/>
                    <a:pt x="633" y="309"/>
                  </a:cubicBezTo>
                  <a:cubicBezTo>
                    <a:pt x="633" y="147"/>
                    <a:pt x="485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44" y="471"/>
                    <a:pt x="44" y="309"/>
                  </a:cubicBezTo>
                  <a:cubicBezTo>
                    <a:pt x="44" y="162"/>
                    <a:pt x="162" y="44"/>
                    <a:pt x="309" y="44"/>
                  </a:cubicBezTo>
                  <a:cubicBezTo>
                    <a:pt x="471" y="44"/>
                    <a:pt x="588" y="162"/>
                    <a:pt x="588" y="309"/>
                  </a:cubicBezTo>
                  <a:cubicBezTo>
                    <a:pt x="588" y="471"/>
                    <a:pt x="471" y="589"/>
                    <a:pt x="309" y="58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85FAB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91969B"/>
                </a:solidFill>
                <a:latin typeface="Lato Light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4223792" y="3861048"/>
            <a:ext cx="437515" cy="444500"/>
          </a:xfrm>
          <a:prstGeom prst="ellipse">
            <a:avLst/>
          </a:prstGeom>
          <a:solidFill>
            <a:srgbClr val="00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27"/>
          <p:cNvSpPr>
            <a:spLocks noChangeArrowheads="1"/>
          </p:cNvSpPr>
          <p:nvPr/>
        </p:nvSpPr>
        <p:spPr bwMode="auto">
          <a:xfrm>
            <a:off x="4223792" y="3861048"/>
            <a:ext cx="444500" cy="444500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DD9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3765">
              <a:defRPr/>
            </a:pPr>
            <a:endParaRPr lang="en-US" dirty="0">
              <a:solidFill>
                <a:srgbClr val="91969B"/>
              </a:solidFill>
              <a:latin typeface="Lato Ligh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47528" y="408177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Functions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67408" y="-459432"/>
            <a:ext cx="864096" cy="1546489"/>
          </a:xfrm>
          <a:prstGeom prst="roundRect">
            <a:avLst/>
          </a:prstGeom>
          <a:solidFill>
            <a:srgbClr val="285FAB"/>
          </a:solidFill>
          <a:ln>
            <a:noFill/>
          </a:ln>
          <a:effectLst>
            <a:outerShdw blurRad="88900" dist="88900" dir="5400000" algn="ct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5400" dirty="0"/>
              <a:t>2</a:t>
            </a:r>
            <a:endParaRPr lang="zh-CN" altLang="en-US" sz="540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847528" y="408177"/>
            <a:ext cx="4931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Mobile terminals of use 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67408" y="-459432"/>
            <a:ext cx="864096" cy="1546489"/>
          </a:xfrm>
          <a:prstGeom prst="roundRect">
            <a:avLst/>
          </a:prstGeom>
          <a:solidFill>
            <a:srgbClr val="285FAB"/>
          </a:solidFill>
          <a:ln>
            <a:noFill/>
          </a:ln>
          <a:effectLst>
            <a:outerShdw blurRad="88900" dist="88900" dir="5400000" algn="ct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5400" dirty="0"/>
              <a:t>2</a:t>
            </a:r>
            <a:endParaRPr lang="zh-CN" altLang="en-US" sz="540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6632"/>
            <a:ext cx="2448272" cy="385247"/>
          </a:xfrm>
          <a:prstGeom prst="rect">
            <a:avLst/>
          </a:prstGeom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10" y="1535562"/>
            <a:ext cx="1896428" cy="337423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588" y="1535562"/>
            <a:ext cx="1866900" cy="3320891"/>
          </a:xfrm>
          <a:prstGeom prst="rect">
            <a:avLst/>
          </a:prstGeom>
        </p:spPr>
      </p:pic>
      <p:pic>
        <p:nvPicPr>
          <p:cNvPr id="34" name="图片 33" descr="中文期刊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774" y="1561756"/>
            <a:ext cx="2510790" cy="3348038"/>
          </a:xfrm>
          <a:prstGeom prst="rect">
            <a:avLst/>
          </a:prstGeom>
        </p:spPr>
      </p:pic>
      <p:sp>
        <p:nvSpPr>
          <p:cNvPr id="35" name="文本框 4"/>
          <p:cNvSpPr txBox="1"/>
          <p:nvPr/>
        </p:nvSpPr>
        <p:spPr>
          <a:xfrm>
            <a:off x="2409824" y="5026475"/>
            <a:ext cx="1079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</a:t>
            </a:r>
          </a:p>
        </p:txBody>
      </p:sp>
      <p:sp>
        <p:nvSpPr>
          <p:cNvPr id="42" name="文本框 7"/>
          <p:cNvSpPr txBox="1"/>
          <p:nvPr/>
        </p:nvSpPr>
        <p:spPr>
          <a:xfrm>
            <a:off x="4895214" y="4959984"/>
            <a:ext cx="1672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Wechat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applet</a:t>
            </a:r>
          </a:p>
        </p:txBody>
      </p:sp>
      <p:sp>
        <p:nvSpPr>
          <p:cNvPr id="45" name="文本框 8"/>
          <p:cNvSpPr txBox="1"/>
          <p:nvPr/>
        </p:nvSpPr>
        <p:spPr>
          <a:xfrm>
            <a:off x="8049578" y="5026475"/>
            <a:ext cx="179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kern="1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APP for PAD</a:t>
            </a:r>
          </a:p>
        </p:txBody>
      </p:sp>
    </p:spTree>
    <p:extLst>
      <p:ext uri="{BB962C8B-B14F-4D97-AF65-F5344CB8AC3E}">
        <p14:creationId xmlns:p14="http://schemas.microsoft.com/office/powerpoint/2010/main" val="9161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414</Words>
  <Application>Microsoft Office PowerPoint</Application>
  <PresentationFormat>Widescreen</PresentationFormat>
  <Paragraphs>75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Lato Light</vt:lpstr>
      <vt:lpstr>微软雅黑</vt:lpstr>
      <vt:lpstr>宋体</vt:lpstr>
      <vt:lpstr>华文隶书</vt:lpstr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jiangly</dc:creator>
  <cp:lastModifiedBy>Øystein Johan Kleiven</cp:lastModifiedBy>
  <cp:revision>164</cp:revision>
  <dcterms:created xsi:type="dcterms:W3CDTF">2018-03-12T06:34:00Z</dcterms:created>
  <dcterms:modified xsi:type="dcterms:W3CDTF">2019-09-02T09:02:50Z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