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0" r:id="rId3"/>
    <p:sldId id="261" r:id="rId4"/>
    <p:sldId id="258" r:id="rId5"/>
    <p:sldId id="262" r:id="rId6"/>
    <p:sldId id="263" r:id="rId7"/>
    <p:sldId id="264" r:id="rId8"/>
    <p:sldId id="265" r:id="rId9"/>
    <p:sldId id="268"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94660"/>
  </p:normalViewPr>
  <p:slideViewPr>
    <p:cSldViewPr snapToGrid="0">
      <p:cViewPr varScale="1">
        <p:scale>
          <a:sx n="110" d="100"/>
          <a:sy n="110" d="100"/>
        </p:scale>
        <p:origin x="-36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7706D1-17A8-4839-9280-9742BB997864}" type="datetimeFigureOut">
              <a:rPr lang="en-GB" smtClean="0"/>
              <a:t>06/09/2019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EB5E80-5C9F-455D-BFF2-09E83B6E59A8}" type="slidenum">
              <a:rPr lang="en-GB" smtClean="0"/>
              <a:t>‹#›</a:t>
            </a:fld>
            <a:endParaRPr lang="en-GB"/>
          </a:p>
        </p:txBody>
      </p:sp>
    </p:spTree>
    <p:extLst>
      <p:ext uri="{BB962C8B-B14F-4D97-AF65-F5344CB8AC3E}">
        <p14:creationId xmlns:p14="http://schemas.microsoft.com/office/powerpoint/2010/main" val="1503920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smtClean="0"/>
              <a:t>Put your hand up if you’ve already seen the</a:t>
            </a:r>
            <a:r>
              <a:rPr lang="en-GB" baseline="0" dirty="0" smtClean="0"/>
              <a:t> exhibition. </a:t>
            </a:r>
          </a:p>
          <a:p>
            <a:pPr marL="228600" indent="-228600">
              <a:buAutoNum type="arabicPeriod"/>
            </a:pPr>
            <a:r>
              <a:rPr lang="en-GB" baseline="0" dirty="0" smtClean="0"/>
              <a:t>Who knows what a curator is? Or what a curator does? Don’t worry if you don’t know because lots of people don’t know. Basically, curators are people who look after collections of items, objects or ‘things’. For example, I am Curator of Chinese collections, which means I look after all the Chinese collections in the British Library. I am also one of four curators that worked on this exhibition and that means the four of us got to decide what to do with all of the things in the exhibition, which is all about writing. We decided what to include, what not to include and what stories we wanted to tell.</a:t>
            </a:r>
          </a:p>
          <a:p>
            <a:pPr marL="228600" indent="-228600">
              <a:buAutoNum type="arabicPeriod"/>
            </a:pPr>
            <a:r>
              <a:rPr lang="en-GB" baseline="0" dirty="0" smtClean="0"/>
              <a:t>This involved some very difficult decisions because there are a lot of items in the British Library and almost all of them have writing on them. Does anyone know how many items there are in the British Library? [Answer: 170 million+]</a:t>
            </a:r>
          </a:p>
        </p:txBody>
      </p:sp>
      <p:sp>
        <p:nvSpPr>
          <p:cNvPr id="4" name="Slide Number Placeholder 3"/>
          <p:cNvSpPr>
            <a:spLocks noGrp="1"/>
          </p:cNvSpPr>
          <p:nvPr>
            <p:ph type="sldNum" sz="quarter" idx="10"/>
          </p:nvPr>
        </p:nvSpPr>
        <p:spPr/>
        <p:txBody>
          <a:bodyPr/>
          <a:lstStyle/>
          <a:p>
            <a:fld id="{17EB5E80-5C9F-455D-BFF2-09E83B6E59A8}" type="slidenum">
              <a:rPr lang="en-GB" smtClean="0"/>
              <a:t>1</a:t>
            </a:fld>
            <a:endParaRPr lang="en-GB"/>
          </a:p>
        </p:txBody>
      </p:sp>
    </p:spTree>
    <p:extLst>
      <p:ext uri="{BB962C8B-B14F-4D97-AF65-F5344CB8AC3E}">
        <p14:creationId xmlns:p14="http://schemas.microsoft.com/office/powerpoint/2010/main" val="1079309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baseline="0" dirty="0" smtClean="0"/>
          </a:p>
        </p:txBody>
      </p:sp>
      <p:sp>
        <p:nvSpPr>
          <p:cNvPr id="4" name="Slide Number Placeholder 3"/>
          <p:cNvSpPr>
            <a:spLocks noGrp="1"/>
          </p:cNvSpPr>
          <p:nvPr>
            <p:ph type="sldNum" sz="quarter" idx="10"/>
          </p:nvPr>
        </p:nvSpPr>
        <p:spPr/>
        <p:txBody>
          <a:bodyPr/>
          <a:lstStyle/>
          <a:p>
            <a:fld id="{17EB5E80-5C9F-455D-BFF2-09E83B6E59A8}" type="slidenum">
              <a:rPr lang="en-GB" smtClean="0"/>
              <a:t>4</a:t>
            </a:fld>
            <a:endParaRPr lang="en-GB"/>
          </a:p>
        </p:txBody>
      </p:sp>
    </p:spTree>
    <p:extLst>
      <p:ext uri="{BB962C8B-B14F-4D97-AF65-F5344CB8AC3E}">
        <p14:creationId xmlns:p14="http://schemas.microsoft.com/office/powerpoint/2010/main" val="3691361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baseline="0" dirty="0" smtClean="0"/>
          </a:p>
        </p:txBody>
      </p:sp>
      <p:sp>
        <p:nvSpPr>
          <p:cNvPr id="4" name="Slide Number Placeholder 3"/>
          <p:cNvSpPr>
            <a:spLocks noGrp="1"/>
          </p:cNvSpPr>
          <p:nvPr>
            <p:ph type="sldNum" sz="quarter" idx="10"/>
          </p:nvPr>
        </p:nvSpPr>
        <p:spPr/>
        <p:txBody>
          <a:bodyPr/>
          <a:lstStyle/>
          <a:p>
            <a:fld id="{17EB5E80-5C9F-455D-BFF2-09E83B6E59A8}" type="slidenum">
              <a:rPr lang="en-GB" smtClean="0"/>
              <a:t>5</a:t>
            </a:fld>
            <a:endParaRPr lang="en-GB"/>
          </a:p>
        </p:txBody>
      </p:sp>
    </p:spTree>
    <p:extLst>
      <p:ext uri="{BB962C8B-B14F-4D97-AF65-F5344CB8AC3E}">
        <p14:creationId xmlns:p14="http://schemas.microsoft.com/office/powerpoint/2010/main" val="3643787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baseline="0" dirty="0" smtClean="0"/>
          </a:p>
        </p:txBody>
      </p:sp>
      <p:sp>
        <p:nvSpPr>
          <p:cNvPr id="4" name="Slide Number Placeholder 3"/>
          <p:cNvSpPr>
            <a:spLocks noGrp="1"/>
          </p:cNvSpPr>
          <p:nvPr>
            <p:ph type="sldNum" sz="quarter" idx="10"/>
          </p:nvPr>
        </p:nvSpPr>
        <p:spPr/>
        <p:txBody>
          <a:bodyPr/>
          <a:lstStyle/>
          <a:p>
            <a:fld id="{17EB5E80-5C9F-455D-BFF2-09E83B6E59A8}" type="slidenum">
              <a:rPr lang="en-GB" smtClean="0"/>
              <a:t>6</a:t>
            </a:fld>
            <a:endParaRPr lang="en-GB"/>
          </a:p>
        </p:txBody>
      </p:sp>
    </p:spTree>
    <p:extLst>
      <p:ext uri="{BB962C8B-B14F-4D97-AF65-F5344CB8AC3E}">
        <p14:creationId xmlns:p14="http://schemas.microsoft.com/office/powerpoint/2010/main" val="2846957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baseline="0" dirty="0" smtClean="0"/>
          </a:p>
        </p:txBody>
      </p:sp>
      <p:sp>
        <p:nvSpPr>
          <p:cNvPr id="4" name="Slide Number Placeholder 3"/>
          <p:cNvSpPr>
            <a:spLocks noGrp="1"/>
          </p:cNvSpPr>
          <p:nvPr>
            <p:ph type="sldNum" sz="quarter" idx="10"/>
          </p:nvPr>
        </p:nvSpPr>
        <p:spPr/>
        <p:txBody>
          <a:bodyPr/>
          <a:lstStyle/>
          <a:p>
            <a:fld id="{17EB5E80-5C9F-455D-BFF2-09E83B6E59A8}" type="slidenum">
              <a:rPr lang="en-GB" smtClean="0"/>
              <a:t>7</a:t>
            </a:fld>
            <a:endParaRPr lang="en-GB"/>
          </a:p>
        </p:txBody>
      </p:sp>
    </p:spTree>
    <p:extLst>
      <p:ext uri="{BB962C8B-B14F-4D97-AF65-F5344CB8AC3E}">
        <p14:creationId xmlns:p14="http://schemas.microsoft.com/office/powerpoint/2010/main" val="3102731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baseline="0" dirty="0" smtClean="0"/>
          </a:p>
        </p:txBody>
      </p:sp>
      <p:sp>
        <p:nvSpPr>
          <p:cNvPr id="4" name="Slide Number Placeholder 3"/>
          <p:cNvSpPr>
            <a:spLocks noGrp="1"/>
          </p:cNvSpPr>
          <p:nvPr>
            <p:ph type="sldNum" sz="quarter" idx="10"/>
          </p:nvPr>
        </p:nvSpPr>
        <p:spPr/>
        <p:txBody>
          <a:bodyPr/>
          <a:lstStyle/>
          <a:p>
            <a:fld id="{17EB5E80-5C9F-455D-BFF2-09E83B6E59A8}" type="slidenum">
              <a:rPr lang="en-GB" smtClean="0"/>
              <a:t>8</a:t>
            </a:fld>
            <a:endParaRPr lang="en-GB"/>
          </a:p>
        </p:txBody>
      </p:sp>
    </p:spTree>
    <p:extLst>
      <p:ext uri="{BB962C8B-B14F-4D97-AF65-F5344CB8AC3E}">
        <p14:creationId xmlns:p14="http://schemas.microsoft.com/office/powerpoint/2010/main" val="137545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EB5E80-5C9F-455D-BFF2-09E83B6E59A8}" type="slidenum">
              <a:rPr lang="en-GB" smtClean="0"/>
              <a:t>10</a:t>
            </a:fld>
            <a:endParaRPr lang="en-GB"/>
          </a:p>
        </p:txBody>
      </p:sp>
    </p:spTree>
    <p:extLst>
      <p:ext uri="{BB962C8B-B14F-4D97-AF65-F5344CB8AC3E}">
        <p14:creationId xmlns:p14="http://schemas.microsoft.com/office/powerpoint/2010/main" val="3830365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CD6AE94-54E0-44D7-9C96-9A840F949D56}" type="datetimeFigureOut">
              <a:rPr lang="en-GB" smtClean="0"/>
              <a:t>06/09/2019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D214BD-B52A-4F4E-A807-375CA986EE08}" type="slidenum">
              <a:rPr lang="en-GB" smtClean="0"/>
              <a:t>‹#›</a:t>
            </a:fld>
            <a:endParaRPr lang="en-GB"/>
          </a:p>
        </p:txBody>
      </p:sp>
    </p:spTree>
    <p:extLst>
      <p:ext uri="{BB962C8B-B14F-4D97-AF65-F5344CB8AC3E}">
        <p14:creationId xmlns:p14="http://schemas.microsoft.com/office/powerpoint/2010/main" val="2511765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D6AE94-54E0-44D7-9C96-9A840F949D56}" type="datetimeFigureOut">
              <a:rPr lang="en-GB" smtClean="0"/>
              <a:t>06/09/2019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D214BD-B52A-4F4E-A807-375CA986EE08}" type="slidenum">
              <a:rPr lang="en-GB" smtClean="0"/>
              <a:t>‹#›</a:t>
            </a:fld>
            <a:endParaRPr lang="en-GB"/>
          </a:p>
        </p:txBody>
      </p:sp>
    </p:spTree>
    <p:extLst>
      <p:ext uri="{BB962C8B-B14F-4D97-AF65-F5344CB8AC3E}">
        <p14:creationId xmlns:p14="http://schemas.microsoft.com/office/powerpoint/2010/main" val="18248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D6AE94-54E0-44D7-9C96-9A840F949D56}" type="datetimeFigureOut">
              <a:rPr lang="en-GB" smtClean="0"/>
              <a:t>06/09/2019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D214BD-B52A-4F4E-A807-375CA986EE08}" type="slidenum">
              <a:rPr lang="en-GB" smtClean="0"/>
              <a:t>‹#›</a:t>
            </a:fld>
            <a:endParaRPr lang="en-GB"/>
          </a:p>
        </p:txBody>
      </p:sp>
    </p:spTree>
    <p:extLst>
      <p:ext uri="{BB962C8B-B14F-4D97-AF65-F5344CB8AC3E}">
        <p14:creationId xmlns:p14="http://schemas.microsoft.com/office/powerpoint/2010/main" val="31243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D6AE94-54E0-44D7-9C96-9A840F949D56}" type="datetimeFigureOut">
              <a:rPr lang="en-GB" smtClean="0"/>
              <a:t>06/09/2019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D214BD-B52A-4F4E-A807-375CA986EE08}" type="slidenum">
              <a:rPr lang="en-GB" smtClean="0"/>
              <a:t>‹#›</a:t>
            </a:fld>
            <a:endParaRPr lang="en-GB"/>
          </a:p>
        </p:txBody>
      </p:sp>
    </p:spTree>
    <p:extLst>
      <p:ext uri="{BB962C8B-B14F-4D97-AF65-F5344CB8AC3E}">
        <p14:creationId xmlns:p14="http://schemas.microsoft.com/office/powerpoint/2010/main" val="64254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CD6AE94-54E0-44D7-9C96-9A840F949D56}" type="datetimeFigureOut">
              <a:rPr lang="en-GB" smtClean="0"/>
              <a:t>06/09/2019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D214BD-B52A-4F4E-A807-375CA986EE08}" type="slidenum">
              <a:rPr lang="en-GB" smtClean="0"/>
              <a:t>‹#›</a:t>
            </a:fld>
            <a:endParaRPr lang="en-GB"/>
          </a:p>
        </p:txBody>
      </p:sp>
    </p:spTree>
    <p:extLst>
      <p:ext uri="{BB962C8B-B14F-4D97-AF65-F5344CB8AC3E}">
        <p14:creationId xmlns:p14="http://schemas.microsoft.com/office/powerpoint/2010/main" val="3328458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CD6AE94-54E0-44D7-9C96-9A840F949D56}" type="datetimeFigureOut">
              <a:rPr lang="en-GB" smtClean="0"/>
              <a:t>06/09/2019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D214BD-B52A-4F4E-A807-375CA986EE08}" type="slidenum">
              <a:rPr lang="en-GB" smtClean="0"/>
              <a:t>‹#›</a:t>
            </a:fld>
            <a:endParaRPr lang="en-GB"/>
          </a:p>
        </p:txBody>
      </p:sp>
    </p:spTree>
    <p:extLst>
      <p:ext uri="{BB962C8B-B14F-4D97-AF65-F5344CB8AC3E}">
        <p14:creationId xmlns:p14="http://schemas.microsoft.com/office/powerpoint/2010/main" val="3522744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CD6AE94-54E0-44D7-9C96-9A840F949D56}" type="datetimeFigureOut">
              <a:rPr lang="en-GB" smtClean="0"/>
              <a:t>06/09/2019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D214BD-B52A-4F4E-A807-375CA986EE08}" type="slidenum">
              <a:rPr lang="en-GB" smtClean="0"/>
              <a:t>‹#›</a:t>
            </a:fld>
            <a:endParaRPr lang="en-GB"/>
          </a:p>
        </p:txBody>
      </p:sp>
    </p:spTree>
    <p:extLst>
      <p:ext uri="{BB962C8B-B14F-4D97-AF65-F5344CB8AC3E}">
        <p14:creationId xmlns:p14="http://schemas.microsoft.com/office/powerpoint/2010/main" val="632337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CD6AE94-54E0-44D7-9C96-9A840F949D56}" type="datetimeFigureOut">
              <a:rPr lang="en-GB" smtClean="0"/>
              <a:t>06/09/2019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D214BD-B52A-4F4E-A807-375CA986EE08}" type="slidenum">
              <a:rPr lang="en-GB" smtClean="0"/>
              <a:t>‹#›</a:t>
            </a:fld>
            <a:endParaRPr lang="en-GB"/>
          </a:p>
        </p:txBody>
      </p:sp>
    </p:spTree>
    <p:extLst>
      <p:ext uri="{BB962C8B-B14F-4D97-AF65-F5344CB8AC3E}">
        <p14:creationId xmlns:p14="http://schemas.microsoft.com/office/powerpoint/2010/main" val="3086236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D6AE94-54E0-44D7-9C96-9A840F949D56}" type="datetimeFigureOut">
              <a:rPr lang="en-GB" smtClean="0"/>
              <a:t>06/09/2019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D214BD-B52A-4F4E-A807-375CA986EE08}" type="slidenum">
              <a:rPr lang="en-GB" smtClean="0"/>
              <a:t>‹#›</a:t>
            </a:fld>
            <a:endParaRPr lang="en-GB"/>
          </a:p>
        </p:txBody>
      </p:sp>
    </p:spTree>
    <p:extLst>
      <p:ext uri="{BB962C8B-B14F-4D97-AF65-F5344CB8AC3E}">
        <p14:creationId xmlns:p14="http://schemas.microsoft.com/office/powerpoint/2010/main" val="1775622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CD6AE94-54E0-44D7-9C96-9A840F949D56}" type="datetimeFigureOut">
              <a:rPr lang="en-GB" smtClean="0"/>
              <a:t>06/09/2019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D214BD-B52A-4F4E-A807-375CA986EE08}" type="slidenum">
              <a:rPr lang="en-GB" smtClean="0"/>
              <a:t>‹#›</a:t>
            </a:fld>
            <a:endParaRPr lang="en-GB"/>
          </a:p>
        </p:txBody>
      </p:sp>
    </p:spTree>
    <p:extLst>
      <p:ext uri="{BB962C8B-B14F-4D97-AF65-F5344CB8AC3E}">
        <p14:creationId xmlns:p14="http://schemas.microsoft.com/office/powerpoint/2010/main" val="1323351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CD6AE94-54E0-44D7-9C96-9A840F949D56}" type="datetimeFigureOut">
              <a:rPr lang="en-GB" smtClean="0"/>
              <a:t>06/09/2019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D214BD-B52A-4F4E-A807-375CA986EE08}" type="slidenum">
              <a:rPr lang="en-GB" smtClean="0"/>
              <a:t>‹#›</a:t>
            </a:fld>
            <a:endParaRPr lang="en-GB"/>
          </a:p>
        </p:txBody>
      </p:sp>
    </p:spTree>
    <p:extLst>
      <p:ext uri="{BB962C8B-B14F-4D97-AF65-F5344CB8AC3E}">
        <p14:creationId xmlns:p14="http://schemas.microsoft.com/office/powerpoint/2010/main" val="2369386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D6AE94-54E0-44D7-9C96-9A840F949D56}" type="datetimeFigureOut">
              <a:rPr lang="en-GB" smtClean="0"/>
              <a:t>06/09/2019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214BD-B52A-4F4E-A807-375CA986EE08}" type="slidenum">
              <a:rPr lang="en-GB" smtClean="0"/>
              <a:t>‹#›</a:t>
            </a:fld>
            <a:endParaRPr lang="en-GB"/>
          </a:p>
        </p:txBody>
      </p:sp>
    </p:spTree>
    <p:extLst>
      <p:ext uri="{BB962C8B-B14F-4D97-AF65-F5344CB8AC3E}">
        <p14:creationId xmlns:p14="http://schemas.microsoft.com/office/powerpoint/2010/main" val="429441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cid:image003.png@01D51B90.638AF7B0" TargetMode="External"/><Relationship Id="rId13" Type="http://schemas.openxmlformats.org/officeDocument/2006/relationships/image" Target="../media/image3.jpe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cid:image002.png@01D50659.65CC9520" TargetMode="External"/><Relationship Id="rId11" Type="http://schemas.openxmlformats.org/officeDocument/2006/relationships/image" Target="../media/image52.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cid:image001.png@01D516EF.4A143210" TargetMode="External"/><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gif"/><Relationship Id="rId7" Type="http://schemas.openxmlformats.org/officeDocument/2006/relationships/image" Target="../media/image59.png"/><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3.jpe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3.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emf"/><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jpe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jpeg"/><Relationship Id="rId12" Type="http://schemas.openxmlformats.org/officeDocument/2006/relationships/image" Target="../media/image37.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3.jpe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jpe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extLst>
              <a:ext uri="{BEBA8EAE-BF5A-486C-A8C5-ECC9F3942E4B}">
                <a14:imgProps xmlns:a14="http://schemas.microsoft.com/office/drawing/2010/main">
                  <a14:imgLayer r:embed="rId4">
                    <a14:imgEffect>
                      <a14:brightnessContrast contrast="31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2894" y="166987"/>
            <a:ext cx="821893" cy="159649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itle 1"/>
          <p:cNvSpPr>
            <a:spLocks noGrp="1"/>
          </p:cNvSpPr>
          <p:nvPr>
            <p:ph type="ctrTitle"/>
          </p:nvPr>
        </p:nvSpPr>
        <p:spPr>
          <a:xfrm>
            <a:off x="231532" y="5430416"/>
            <a:ext cx="9144000" cy="1427584"/>
          </a:xfrm>
        </p:spPr>
        <p:txBody>
          <a:bodyPr anchor="ctr">
            <a:normAutofit/>
          </a:bodyPr>
          <a:lstStyle/>
          <a:p>
            <a:pPr algn="l"/>
            <a:r>
              <a:rPr lang="en-GB" sz="2400" dirty="0" smtClean="0">
                <a:solidFill>
                  <a:schemeClr val="bg1"/>
                </a:solidFill>
                <a:effectLst>
                  <a:outerShdw blurRad="50800" dist="38100" dir="2700000" algn="tl" rotWithShape="0">
                    <a:prstClr val="black">
                      <a:alpha val="40000"/>
                    </a:prstClr>
                  </a:outerShdw>
                </a:effectLst>
                <a:latin typeface="+mn-lt"/>
              </a:rPr>
              <a:t>EMMA HARRISON</a:t>
            </a:r>
            <a:br>
              <a:rPr lang="en-GB" sz="2400" dirty="0" smtClean="0">
                <a:solidFill>
                  <a:schemeClr val="bg1"/>
                </a:solidFill>
                <a:effectLst>
                  <a:outerShdw blurRad="50800" dist="38100" dir="2700000" algn="tl" rotWithShape="0">
                    <a:prstClr val="black">
                      <a:alpha val="40000"/>
                    </a:prstClr>
                  </a:outerShdw>
                </a:effectLst>
                <a:latin typeface="+mn-lt"/>
              </a:rPr>
            </a:br>
            <a:r>
              <a:rPr lang="en-GB" sz="2400" dirty="0" smtClean="0">
                <a:solidFill>
                  <a:schemeClr val="bg1"/>
                </a:solidFill>
                <a:effectLst>
                  <a:outerShdw blurRad="50800" dist="38100" dir="2700000" algn="tl" rotWithShape="0">
                    <a:prstClr val="black">
                      <a:alpha val="40000"/>
                    </a:prstClr>
                  </a:outerShdw>
                </a:effectLst>
                <a:latin typeface="+mn-lt"/>
              </a:rPr>
              <a:t>Curator, Chinese collections</a:t>
            </a:r>
            <a:br>
              <a:rPr lang="en-GB" sz="2400" dirty="0" smtClean="0">
                <a:solidFill>
                  <a:schemeClr val="bg1"/>
                </a:solidFill>
                <a:effectLst>
                  <a:outerShdw blurRad="50800" dist="38100" dir="2700000" algn="tl" rotWithShape="0">
                    <a:prstClr val="black">
                      <a:alpha val="40000"/>
                    </a:prstClr>
                  </a:outerShdw>
                </a:effectLst>
                <a:latin typeface="+mn-lt"/>
              </a:rPr>
            </a:br>
            <a:r>
              <a:rPr lang="en-GB" sz="2400" dirty="0" smtClean="0">
                <a:solidFill>
                  <a:schemeClr val="bg1"/>
                </a:solidFill>
                <a:effectLst>
                  <a:outerShdw blurRad="50800" dist="38100" dir="2700000" algn="tl" rotWithShape="0">
                    <a:prstClr val="black">
                      <a:alpha val="40000"/>
                    </a:prstClr>
                  </a:outerShdw>
                </a:effectLst>
                <a:latin typeface="+mn-lt"/>
              </a:rPr>
              <a:t>The British Library</a:t>
            </a:r>
            <a:endParaRPr lang="en-GB" sz="2400" b="1" i="1" dirty="0">
              <a:solidFill>
                <a:schemeClr val="bg1"/>
              </a:solidFill>
              <a:effectLst>
                <a:outerShdw blurRad="50800" dist="38100" dir="2700000" algn="tl" rotWithShape="0">
                  <a:prstClr val="black">
                    <a:alpha val="40000"/>
                  </a:prstClr>
                </a:outerShdw>
              </a:effectLst>
              <a:latin typeface="+mn-lt"/>
            </a:endParaRPr>
          </a:p>
        </p:txBody>
      </p:sp>
      <p:sp>
        <p:nvSpPr>
          <p:cNvPr id="7" name="Title 1"/>
          <p:cNvSpPr txBox="1">
            <a:spLocks/>
          </p:cNvSpPr>
          <p:nvPr/>
        </p:nvSpPr>
        <p:spPr>
          <a:xfrm>
            <a:off x="2860787" y="5525589"/>
            <a:ext cx="9144000" cy="133241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2400" dirty="0" smtClean="0">
                <a:solidFill>
                  <a:srgbClr val="FFFFFF"/>
                </a:solidFill>
                <a:effectLst>
                  <a:outerShdw blurRad="50800" dist="38100" dir="2700000" algn="tl" rotWithShape="0">
                    <a:prstClr val="black">
                      <a:alpha val="40000"/>
                    </a:prstClr>
                  </a:outerShdw>
                </a:effectLst>
                <a:latin typeface="+mn-lt"/>
              </a:rPr>
              <a:t>EASL Annual Conference</a:t>
            </a:r>
            <a:endParaRPr lang="en-GB" sz="2400" dirty="0">
              <a:solidFill>
                <a:srgbClr val="FFFFFF"/>
              </a:solidFill>
              <a:effectLst>
                <a:outerShdw blurRad="50800" dist="38100" dir="2700000" algn="tl" rotWithShape="0">
                  <a:prstClr val="black">
                    <a:alpha val="40000"/>
                  </a:prstClr>
                </a:outerShdw>
              </a:effectLst>
              <a:latin typeface="+mn-lt"/>
            </a:endParaRPr>
          </a:p>
          <a:p>
            <a:pPr algn="r"/>
            <a:r>
              <a:rPr lang="en-GB" sz="2400" dirty="0" smtClean="0">
                <a:solidFill>
                  <a:srgbClr val="FFFFFF"/>
                </a:solidFill>
                <a:effectLst>
                  <a:outerShdw blurRad="50800" dist="38100" dir="2700000" algn="tl" rotWithShape="0">
                    <a:prstClr val="black">
                      <a:alpha val="40000"/>
                    </a:prstClr>
                  </a:outerShdw>
                </a:effectLst>
                <a:latin typeface="+mn-lt"/>
              </a:rPr>
              <a:t>University of Oslo</a:t>
            </a:r>
            <a:br>
              <a:rPr lang="en-GB" sz="2400" dirty="0" smtClean="0">
                <a:solidFill>
                  <a:srgbClr val="FFFFFF"/>
                </a:solidFill>
                <a:effectLst>
                  <a:outerShdw blurRad="50800" dist="38100" dir="2700000" algn="tl" rotWithShape="0">
                    <a:prstClr val="black">
                      <a:alpha val="40000"/>
                    </a:prstClr>
                  </a:outerShdw>
                </a:effectLst>
                <a:latin typeface="+mn-lt"/>
              </a:rPr>
            </a:br>
            <a:r>
              <a:rPr lang="en-GB" sz="2400" dirty="0" smtClean="0">
                <a:solidFill>
                  <a:srgbClr val="FFFFFF"/>
                </a:solidFill>
                <a:effectLst>
                  <a:outerShdw blurRad="50800" dist="38100" dir="2700000" algn="tl" rotWithShape="0">
                    <a:prstClr val="black">
                      <a:alpha val="40000"/>
                    </a:prstClr>
                  </a:outerShdw>
                </a:effectLst>
                <a:latin typeface="+mn-lt"/>
              </a:rPr>
              <a:t>6 September 2019</a:t>
            </a:r>
            <a:endParaRPr lang="en-GB" sz="2400" b="1" i="1" dirty="0">
              <a:solidFill>
                <a:srgbClr val="FFFFFF"/>
              </a:solidFill>
              <a:effectLst>
                <a:outerShdw blurRad="50800" dist="38100" dir="2700000" algn="tl" rotWithShape="0">
                  <a:prstClr val="black">
                    <a:alpha val="40000"/>
                  </a:prstClr>
                </a:outerShdw>
              </a:effectLst>
              <a:latin typeface="+mn-lt"/>
            </a:endParaRPr>
          </a:p>
        </p:txBody>
      </p:sp>
    </p:spTree>
    <p:extLst>
      <p:ext uri="{BB962C8B-B14F-4D97-AF65-F5344CB8AC3E}">
        <p14:creationId xmlns:p14="http://schemas.microsoft.com/office/powerpoint/2010/main" val="1386300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20" descr="cid:image001.png@01D516E5.A4E5E7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366526" y="1226782"/>
            <a:ext cx="3600015" cy="39031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609442" y="169200"/>
            <a:ext cx="10973117" cy="1142702"/>
          </a:xfrm>
        </p:spPr>
        <p:txBody>
          <a:bodyPr/>
          <a:lstStyle/>
          <a:p>
            <a:r>
              <a:rPr lang="en-GB" b="1" dirty="0" smtClean="0">
                <a:latin typeface="+mn-lt"/>
              </a:rPr>
              <a:t>PRESS &amp; PUBLICITY</a:t>
            </a:r>
            <a:endParaRPr lang="en-GB" b="1" dirty="0">
              <a:latin typeface="+mn-lt"/>
            </a:endParaRPr>
          </a:p>
        </p:txBody>
      </p:sp>
      <p:pic>
        <p:nvPicPr>
          <p:cNvPr id="1032" name="Picture 6" descr="cid:image004.png@01D50642.DBE27FC0"/>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l="4342"/>
          <a:stretch/>
        </p:blipFill>
        <p:spPr bwMode="auto">
          <a:xfrm>
            <a:off x="702492" y="1226782"/>
            <a:ext cx="4254770" cy="3249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3" descr="cid:image003.png@01D51B90.638AF7B0"/>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9168429" y="1885045"/>
            <a:ext cx="2866279" cy="4770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image0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6124" y="4294960"/>
            <a:ext cx="4323062" cy="2449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45" name="Picture 21" descr="Image result for time out london logo"/>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0110" r="30365"/>
          <a:stretch/>
        </p:blipFill>
        <p:spPr bwMode="auto">
          <a:xfrm rot="691020">
            <a:off x="7386589" y="5356163"/>
            <a:ext cx="1254435" cy="892621"/>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Image result for new york times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613953">
            <a:off x="364425" y="4919442"/>
            <a:ext cx="2063088" cy="1474672"/>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Image result for bbc radio 4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51300">
            <a:off x="9300809" y="457532"/>
            <a:ext cx="1818930" cy="10004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54007" y="166987"/>
            <a:ext cx="587638" cy="11414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6325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8"/>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t="4968"/>
          <a:stretch>
            <a:fillRect/>
          </a:stretch>
        </p:blipFill>
        <p:spPr bwMode="auto">
          <a:xfrm>
            <a:off x="8257613" y="99"/>
            <a:ext cx="3934387" cy="555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schiesura\AppData\Local\Microsoft\Windows\Temporary Internet Files\Content.IE5\AV9FN2NU\blog[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20" y="1823646"/>
            <a:ext cx="853477" cy="74215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48796" y="1943242"/>
            <a:ext cx="4500366" cy="369236"/>
          </a:xfrm>
          <a:prstGeom prst="rect">
            <a:avLst/>
          </a:prstGeom>
        </p:spPr>
        <p:txBody>
          <a:bodyPr wrap="square">
            <a:spAutoFit/>
          </a:bodyPr>
          <a:lstStyle/>
          <a:p>
            <a:r>
              <a:rPr lang="en-GB" sz="1799" dirty="0"/>
              <a:t>www.bl.uk/blogs</a:t>
            </a:r>
          </a:p>
        </p:txBody>
      </p:sp>
      <p:pic>
        <p:nvPicPr>
          <p:cNvPr id="9" name="Picture 4" descr="C:\Users\schiesura\AppData\Local\Microsoft\Windows\Temporary Internet Files\Content.IE5\YKTCW56W\Twitter_bird_logo[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422" y="2596612"/>
            <a:ext cx="505270" cy="4109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48796" y="2596612"/>
            <a:ext cx="5832961" cy="369236"/>
          </a:xfrm>
          <a:prstGeom prst="rect">
            <a:avLst/>
          </a:prstGeom>
          <a:noFill/>
        </p:spPr>
        <p:txBody>
          <a:bodyPr wrap="square" rtlCol="0">
            <a:spAutoFit/>
          </a:bodyPr>
          <a:lstStyle/>
          <a:p>
            <a:r>
              <a:rPr lang="en-GB" sz="1799" dirty="0"/>
              <a:t>@</a:t>
            </a:r>
            <a:r>
              <a:rPr lang="en-GB" sz="1799" dirty="0" err="1"/>
              <a:t>BritishLibrary</a:t>
            </a:r>
            <a:r>
              <a:rPr lang="en-GB" sz="1799" dirty="0"/>
              <a:t> / </a:t>
            </a:r>
            <a:r>
              <a:rPr lang="en-GB" sz="1799" dirty="0" smtClean="0"/>
              <a:t>#</a:t>
            </a:r>
            <a:r>
              <a:rPr lang="en-GB" sz="1799" dirty="0" err="1"/>
              <a:t>MakingYourMark</a:t>
            </a:r>
            <a:endParaRPr lang="en-GB" sz="1799" dirty="0"/>
          </a:p>
        </p:txBody>
      </p:sp>
      <p:pic>
        <p:nvPicPr>
          <p:cNvPr id="11" name="Picture 5" descr="C:\Users\schiesura\AppData\Local\Microsoft\Windows\Temporary Internet Files\Content.IE5\A4AO7LHI\icona-facebook-icon[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24"/>
          <a:stretch/>
        </p:blipFill>
        <p:spPr bwMode="auto">
          <a:xfrm>
            <a:off x="970083" y="3151670"/>
            <a:ext cx="617702" cy="53326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648796" y="3249067"/>
            <a:ext cx="1794735" cy="369236"/>
          </a:xfrm>
          <a:prstGeom prst="rect">
            <a:avLst/>
          </a:prstGeom>
        </p:spPr>
        <p:txBody>
          <a:bodyPr wrap="square">
            <a:spAutoFit/>
          </a:bodyPr>
          <a:lstStyle/>
          <a:p>
            <a:r>
              <a:rPr lang="en-GB" sz="1799" dirty="0" err="1"/>
              <a:t>BritishLibrary</a:t>
            </a:r>
            <a:endParaRPr lang="en-GB" sz="1799" dirty="0"/>
          </a:p>
        </p:txBody>
      </p:sp>
      <p:pic>
        <p:nvPicPr>
          <p:cNvPr id="13" name="Picture 3" descr="C:\Users\schiesura\AppData\Local\Microsoft\Windows\Temporary Internet Files\Content.IE5\0P9TU0WQ\Mail-closed.sv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196" y="637040"/>
            <a:ext cx="525464" cy="5254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648794" y="759676"/>
            <a:ext cx="5346396" cy="369204"/>
          </a:xfrm>
          <a:prstGeom prst="rect">
            <a:avLst/>
          </a:prstGeom>
          <a:noFill/>
        </p:spPr>
        <p:txBody>
          <a:bodyPr wrap="square" rtlCol="0">
            <a:spAutoFit/>
          </a:bodyPr>
          <a:lstStyle/>
          <a:p>
            <a:r>
              <a:rPr lang="en-GB" sz="1799" dirty="0" smtClean="0"/>
              <a:t>Emma.Harrison@bl.uk</a:t>
            </a:r>
            <a:endParaRPr lang="en-GB" sz="1799" dirty="0"/>
          </a:p>
        </p:txBody>
      </p:sp>
      <p:pic>
        <p:nvPicPr>
          <p:cNvPr id="16" name="Picture 6" descr="C:\Users\schiesura\AppData\Local\Microsoft\Windows\Temporary Internet Files\Content.IE5\1K5HF0T2\Web_server[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3596" y="1191807"/>
            <a:ext cx="642485" cy="64248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648795" y="1296329"/>
            <a:ext cx="5243680" cy="369236"/>
          </a:xfrm>
          <a:prstGeom prst="rect">
            <a:avLst/>
          </a:prstGeom>
          <a:noFill/>
        </p:spPr>
        <p:txBody>
          <a:bodyPr wrap="square" rtlCol="0">
            <a:spAutoFit/>
          </a:bodyPr>
          <a:lstStyle/>
          <a:p>
            <a:r>
              <a:rPr lang="en-GB" sz="1799" dirty="0"/>
              <a:t>www.bl.uk/history-of-writing</a:t>
            </a:r>
          </a:p>
        </p:txBody>
      </p:sp>
      <p:pic>
        <p:nvPicPr>
          <p:cNvPr id="18" name="Picture 7" descr="C:\Users\schiesura\AppData\Local\Microsoft\Windows\Temporary Internet Files\Content.IE5\YKTCW56W\WeChat_ID[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3708" y="5111219"/>
            <a:ext cx="639945" cy="63597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1648796" y="5283715"/>
            <a:ext cx="1569265" cy="369236"/>
          </a:xfrm>
          <a:prstGeom prst="rect">
            <a:avLst/>
          </a:prstGeom>
        </p:spPr>
        <p:txBody>
          <a:bodyPr wrap="square">
            <a:spAutoFit/>
          </a:bodyPr>
          <a:lstStyle/>
          <a:p>
            <a:r>
              <a:rPr lang="zh-TW" altLang="en-US" sz="1799" dirty="0"/>
              <a:t>大英图书馆</a:t>
            </a:r>
            <a:endParaRPr lang="en-GB" sz="1799" dirty="0"/>
          </a:p>
        </p:txBody>
      </p:sp>
      <p:sp>
        <p:nvSpPr>
          <p:cNvPr id="21" name="Rectangle 20"/>
          <p:cNvSpPr/>
          <p:nvPr/>
        </p:nvSpPr>
        <p:spPr>
          <a:xfrm>
            <a:off x="1648796" y="3886101"/>
            <a:ext cx="4755973" cy="369236"/>
          </a:xfrm>
          <a:prstGeom prst="rect">
            <a:avLst/>
          </a:prstGeom>
        </p:spPr>
        <p:txBody>
          <a:bodyPr wrap="square">
            <a:spAutoFit/>
          </a:bodyPr>
          <a:lstStyle/>
          <a:p>
            <a:r>
              <a:rPr lang="en-GB" sz="1799" dirty="0"/>
              <a:t>https://www.youtube.com/britishlibrary</a:t>
            </a:r>
          </a:p>
        </p:txBody>
      </p:sp>
      <p:pic>
        <p:nvPicPr>
          <p:cNvPr id="1036" name="Picture 12" descr="http://idp.bl.uk/images/blogicons/youtu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6460" y="3814456"/>
            <a:ext cx="478566" cy="47856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d1jlf623bx36qa.cloudfront.net/static/builds/web/dist/touch-icon-ce5a57268adebb0f95df51336fcbcb4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3596" y="4364255"/>
            <a:ext cx="684189" cy="684189"/>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642394" y="4537115"/>
            <a:ext cx="4304959" cy="369236"/>
          </a:xfrm>
          <a:prstGeom prst="rect">
            <a:avLst/>
          </a:prstGeom>
        </p:spPr>
        <p:txBody>
          <a:bodyPr wrap="square">
            <a:spAutoFit/>
          </a:bodyPr>
          <a:lstStyle/>
          <a:p>
            <a:r>
              <a:rPr lang="en-GB" sz="1799" dirty="0"/>
              <a:t>https://sketchfab.com/britishlibrary</a:t>
            </a:r>
          </a:p>
        </p:txBody>
      </p:sp>
      <p:sp>
        <p:nvSpPr>
          <p:cNvPr id="20" name="Rectangle 19"/>
          <p:cNvSpPr/>
          <p:nvPr/>
        </p:nvSpPr>
        <p:spPr>
          <a:xfrm>
            <a:off x="8771963" y="3100157"/>
            <a:ext cx="2905686" cy="584775"/>
          </a:xfrm>
          <a:prstGeom prst="rect">
            <a:avLst/>
          </a:prstGeom>
        </p:spPr>
        <p:txBody>
          <a:bodyPr wrap="square">
            <a:spAutoFit/>
          </a:bodyPr>
          <a:lstStyle/>
          <a:p>
            <a:pPr algn="ctr"/>
            <a:r>
              <a:rPr lang="en-GB" sz="3200" b="1" dirty="0" smtClean="0"/>
              <a:t>THANK YOU</a:t>
            </a:r>
            <a:endParaRPr lang="en-GB" sz="3200" b="1" dirty="0"/>
          </a:p>
        </p:txBody>
      </p:sp>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54007" y="166987"/>
            <a:ext cx="587638" cy="11414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0028215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2" y="1308212"/>
            <a:ext cx="10731170" cy="4882942"/>
          </a:xfrm>
        </p:spPr>
        <p:txBody>
          <a:bodyPr>
            <a:normAutofit lnSpcReduction="10000"/>
          </a:bodyPr>
          <a:lstStyle/>
          <a:p>
            <a:pPr>
              <a:spcBef>
                <a:spcPts val="1200"/>
              </a:spcBef>
            </a:pPr>
            <a:r>
              <a:rPr lang="en-GB" sz="2399" dirty="0"/>
              <a:t>Writing is: </a:t>
            </a:r>
          </a:p>
          <a:p>
            <a:pPr marL="0" indent="0">
              <a:spcBef>
                <a:spcPts val="1200"/>
              </a:spcBef>
              <a:buNone/>
            </a:pPr>
            <a:r>
              <a:rPr lang="en-GB" sz="2399" dirty="0"/>
              <a:t>	</a:t>
            </a:r>
            <a:r>
              <a:rPr lang="en-GB" sz="2399" dirty="0" smtClean="0"/>
              <a:t>- </a:t>
            </a:r>
            <a:r>
              <a:rPr lang="en-GB" sz="2399" dirty="0"/>
              <a:t>one of humankind’s </a:t>
            </a:r>
            <a:r>
              <a:rPr lang="en-GB" sz="2399" b="1" dirty="0"/>
              <a:t>greatest </a:t>
            </a:r>
            <a:r>
              <a:rPr lang="en-GB" sz="2399" b="1" dirty="0" smtClean="0"/>
              <a:t>achievements</a:t>
            </a:r>
            <a:endParaRPr lang="en-GB" sz="2399" dirty="0" smtClean="0"/>
          </a:p>
          <a:p>
            <a:pPr marL="0" indent="0">
              <a:spcBef>
                <a:spcPts val="1200"/>
              </a:spcBef>
              <a:buNone/>
            </a:pPr>
            <a:r>
              <a:rPr lang="en-GB" sz="2399" dirty="0" smtClean="0"/>
              <a:t>	- </a:t>
            </a:r>
            <a:r>
              <a:rPr lang="en-GB" sz="2399" b="1" dirty="0" smtClean="0"/>
              <a:t>taken for granted </a:t>
            </a:r>
            <a:r>
              <a:rPr lang="en-GB" sz="2399" dirty="0" smtClean="0"/>
              <a:t>in modern life</a:t>
            </a:r>
            <a:endParaRPr lang="en-GB" sz="2399" b="1" dirty="0"/>
          </a:p>
          <a:p>
            <a:pPr lvl="2">
              <a:spcBef>
                <a:spcPts val="1200"/>
              </a:spcBef>
              <a:buFontTx/>
              <a:buChar char="-"/>
            </a:pPr>
            <a:r>
              <a:rPr lang="en-GB" sz="2399" dirty="0" smtClean="0"/>
              <a:t>continually </a:t>
            </a:r>
            <a:r>
              <a:rPr lang="en-GB" sz="2399" b="1" dirty="0" smtClean="0"/>
              <a:t>evolving</a:t>
            </a:r>
          </a:p>
          <a:p>
            <a:pPr lvl="2">
              <a:spcBef>
                <a:spcPts val="1200"/>
              </a:spcBef>
              <a:buFontTx/>
              <a:buChar char="-"/>
            </a:pPr>
            <a:r>
              <a:rPr lang="en-GB" sz="2399" b="1" dirty="0" smtClean="0"/>
              <a:t>beautiful</a:t>
            </a:r>
            <a:r>
              <a:rPr lang="en-GB" sz="2399" dirty="0"/>
              <a:t>, </a:t>
            </a:r>
            <a:r>
              <a:rPr lang="en-GB" sz="2399" b="1" dirty="0"/>
              <a:t>powerful</a:t>
            </a:r>
            <a:r>
              <a:rPr lang="en-GB" sz="2399" dirty="0"/>
              <a:t> and </a:t>
            </a:r>
            <a:r>
              <a:rPr lang="en-GB" sz="2399" b="1" dirty="0" smtClean="0"/>
              <a:t>diverse</a:t>
            </a:r>
          </a:p>
          <a:p>
            <a:pPr marL="914400" lvl="2" indent="0">
              <a:spcBef>
                <a:spcPts val="1200"/>
              </a:spcBef>
              <a:buNone/>
            </a:pPr>
            <a:endParaRPr lang="en-GB" sz="2399" dirty="0"/>
          </a:p>
          <a:p>
            <a:pPr>
              <a:spcBef>
                <a:spcPts val="1200"/>
              </a:spcBef>
            </a:pPr>
            <a:r>
              <a:rPr lang="en-GB" sz="2399" dirty="0"/>
              <a:t>This exhibition is a </a:t>
            </a:r>
            <a:r>
              <a:rPr lang="en-GB" sz="2399" b="1" dirty="0"/>
              <a:t>celebration</a:t>
            </a:r>
            <a:r>
              <a:rPr lang="en-GB" sz="2399" dirty="0"/>
              <a:t> of </a:t>
            </a:r>
            <a:r>
              <a:rPr lang="en-GB" sz="2399" dirty="0" smtClean="0"/>
              <a:t>writing</a:t>
            </a:r>
          </a:p>
          <a:p>
            <a:pPr marL="0" indent="0">
              <a:spcBef>
                <a:spcPts val="1200"/>
              </a:spcBef>
              <a:buNone/>
            </a:pPr>
            <a:r>
              <a:rPr lang="en-GB" sz="2399" dirty="0"/>
              <a:t>	- All over the </a:t>
            </a:r>
            <a:r>
              <a:rPr lang="en-GB" sz="2399" b="1" dirty="0"/>
              <a:t>world</a:t>
            </a:r>
          </a:p>
          <a:p>
            <a:pPr marL="0" indent="0">
              <a:spcBef>
                <a:spcPts val="1200"/>
              </a:spcBef>
              <a:buNone/>
            </a:pPr>
            <a:r>
              <a:rPr lang="en-GB" sz="2399" dirty="0" smtClean="0"/>
              <a:t>	- </a:t>
            </a:r>
            <a:r>
              <a:rPr lang="en-GB" sz="2399" b="1" dirty="0" smtClean="0"/>
              <a:t>Past</a:t>
            </a:r>
            <a:r>
              <a:rPr lang="en-GB" sz="2399" dirty="0" smtClean="0"/>
              <a:t>, </a:t>
            </a:r>
            <a:r>
              <a:rPr lang="en-GB" sz="2399" b="1" dirty="0" smtClean="0"/>
              <a:t>present</a:t>
            </a:r>
            <a:r>
              <a:rPr lang="en-GB" sz="2399" dirty="0" smtClean="0"/>
              <a:t> and </a:t>
            </a:r>
            <a:r>
              <a:rPr lang="en-GB" sz="2399" b="1" dirty="0" smtClean="0"/>
              <a:t>future</a:t>
            </a:r>
          </a:p>
          <a:p>
            <a:pPr marL="0" indent="0">
              <a:spcBef>
                <a:spcPts val="1200"/>
              </a:spcBef>
              <a:buNone/>
            </a:pPr>
            <a:r>
              <a:rPr lang="en-GB" sz="2399" dirty="0"/>
              <a:t>	</a:t>
            </a:r>
            <a:r>
              <a:rPr lang="en-GB" sz="2399" dirty="0" smtClean="0"/>
              <a:t>- Created by different </a:t>
            </a:r>
            <a:r>
              <a:rPr lang="en-GB" sz="2399" b="1" dirty="0" smtClean="0"/>
              <a:t>people</a:t>
            </a:r>
            <a:r>
              <a:rPr lang="en-GB" sz="2399" dirty="0" smtClean="0"/>
              <a:t> </a:t>
            </a:r>
            <a:r>
              <a:rPr lang="en-GB" sz="2399" dirty="0"/>
              <a:t>for different </a:t>
            </a:r>
            <a:r>
              <a:rPr lang="en-GB" sz="2399" b="1" dirty="0"/>
              <a:t>reasons</a:t>
            </a:r>
          </a:p>
          <a:p>
            <a:pPr lvl="2">
              <a:spcBef>
                <a:spcPts val="1200"/>
              </a:spcBef>
              <a:buFontTx/>
              <a:buChar char="-"/>
            </a:pPr>
            <a:r>
              <a:rPr lang="en-GB" sz="2399" dirty="0" smtClean="0"/>
              <a:t>Using a range of different </a:t>
            </a:r>
            <a:r>
              <a:rPr lang="en-GB" sz="2399" b="1" dirty="0" smtClean="0"/>
              <a:t>writing technologies</a:t>
            </a:r>
            <a:endParaRPr lang="en-GB" sz="2399" b="1" dirty="0"/>
          </a:p>
          <a:p>
            <a:pPr lvl="2">
              <a:spcBef>
                <a:spcPts val="1200"/>
              </a:spcBef>
              <a:buFontTx/>
              <a:buChar char="-"/>
            </a:pPr>
            <a:endParaRPr lang="en-GB" sz="2399" b="1"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54007" y="166987"/>
            <a:ext cx="587638" cy="11414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itle 1"/>
          <p:cNvSpPr txBox="1">
            <a:spLocks/>
          </p:cNvSpPr>
          <p:nvPr/>
        </p:nvSpPr>
        <p:spPr>
          <a:xfrm>
            <a:off x="609442" y="165510"/>
            <a:ext cx="10973117" cy="1142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latin typeface="+mn-lt"/>
              </a:rPr>
              <a:t>WHY WRITING?</a:t>
            </a:r>
            <a:endParaRPr lang="en-GB" b="1" dirty="0">
              <a:latin typeface="+mn-lt"/>
            </a:endParaRPr>
          </a:p>
        </p:txBody>
      </p:sp>
      <p:pic>
        <p:nvPicPr>
          <p:cNvPr id="7" name="Picture 6" descr="British Library – A Dartmoor blo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2482" y="556514"/>
            <a:ext cx="2131946" cy="2842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62" t="10402" r="13301" b="14425"/>
          <a:stretch/>
        </p:blipFill>
        <p:spPr bwMode="auto">
          <a:xfrm>
            <a:off x="6705600" y="3562934"/>
            <a:ext cx="2985238" cy="1388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9" descr="Free photo: Blackboard, Chalk, Board, Cafe - Free Image on ..."/>
          <p:cNvPicPr>
            <a:picLocks noChangeAspect="1"/>
          </p:cNvPicPr>
          <p:nvPr/>
        </p:nvPicPr>
        <p:blipFill rotWithShape="1">
          <a:blip r:embed="rId5" cstate="print">
            <a:extLst>
              <a:ext uri="{28A0092B-C50C-407E-A947-70E740481C1C}">
                <a14:useLocalDpi xmlns:a14="http://schemas.microsoft.com/office/drawing/2010/main" val="0"/>
              </a:ext>
            </a:extLst>
          </a:blip>
          <a:srcRect l="33451"/>
          <a:stretch/>
        </p:blipFill>
        <p:spPr>
          <a:xfrm>
            <a:off x="10029372" y="1463298"/>
            <a:ext cx="1932387" cy="1935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8" descr="H:\Writing Exhibition Team\Images\7 A Future for Writing\howto-iphone-06-type-chinese-pinyi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4428" y="3553952"/>
            <a:ext cx="2046967" cy="3070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2636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2" y="165510"/>
            <a:ext cx="10973117" cy="1142702"/>
          </a:xfrm>
        </p:spPr>
        <p:txBody>
          <a:bodyPr/>
          <a:lstStyle/>
          <a:p>
            <a:r>
              <a:rPr lang="en-GB" b="1" dirty="0" smtClean="0">
                <a:latin typeface="+mn-lt"/>
              </a:rPr>
              <a:t>WHO’S WHO</a:t>
            </a:r>
            <a:endParaRPr lang="en-GB" b="1" dirty="0">
              <a:latin typeface="+mn-lt"/>
            </a:endParaRPr>
          </a:p>
        </p:txBody>
      </p:sp>
      <p:sp>
        <p:nvSpPr>
          <p:cNvPr id="6" name="Content Placeholder 2"/>
          <p:cNvSpPr>
            <a:spLocks noGrp="1"/>
          </p:cNvSpPr>
          <p:nvPr>
            <p:ph idx="1"/>
          </p:nvPr>
        </p:nvSpPr>
        <p:spPr>
          <a:xfrm>
            <a:off x="1050876" y="1417041"/>
            <a:ext cx="8963974" cy="2469459"/>
          </a:xfrm>
        </p:spPr>
        <p:txBody>
          <a:bodyPr/>
          <a:lstStyle/>
          <a:p>
            <a:pPr marL="0" indent="0">
              <a:spcBef>
                <a:spcPts val="1200"/>
              </a:spcBef>
              <a:buNone/>
            </a:pPr>
            <a:r>
              <a:rPr lang="en-GB" sz="2399" b="1" dirty="0"/>
              <a:t>Curators:</a:t>
            </a:r>
          </a:p>
          <a:p>
            <a:pPr>
              <a:spcBef>
                <a:spcPts val="1200"/>
              </a:spcBef>
            </a:pPr>
            <a:r>
              <a:rPr lang="en-GB" sz="2399" dirty="0"/>
              <a:t>Adrian Edwards (Head of Printed Heritage)</a:t>
            </a:r>
          </a:p>
          <a:p>
            <a:pPr>
              <a:spcBef>
                <a:spcPts val="1200"/>
              </a:spcBef>
            </a:pPr>
            <a:r>
              <a:rPr lang="en-GB" sz="2399" dirty="0"/>
              <a:t>Michael Erdman (Curator, Turkish &amp; Turkic collections)</a:t>
            </a:r>
          </a:p>
          <a:p>
            <a:pPr>
              <a:spcBef>
                <a:spcPts val="1200"/>
              </a:spcBef>
            </a:pPr>
            <a:r>
              <a:rPr lang="en-GB" sz="2399" dirty="0"/>
              <a:t>Emma Harrison (Curator, Chinese collections)</a:t>
            </a:r>
          </a:p>
          <a:p>
            <a:pPr>
              <a:spcBef>
                <a:spcPts val="1200"/>
              </a:spcBef>
            </a:pPr>
            <a:r>
              <a:rPr lang="en-GB" sz="2399" dirty="0" err="1"/>
              <a:t>Péter</a:t>
            </a:r>
            <a:r>
              <a:rPr lang="en-GB" sz="2399" dirty="0"/>
              <a:t> Toth (Curator, Ancient &amp; Medieval manuscripts)</a:t>
            </a:r>
          </a:p>
          <a:p>
            <a:pPr>
              <a:spcBef>
                <a:spcPts val="1200"/>
              </a:spcBef>
            </a:pPr>
            <a:endParaRPr lang="en-GB" sz="2399" dirty="0"/>
          </a:p>
          <a:p>
            <a:pPr>
              <a:spcBef>
                <a:spcPts val="1200"/>
              </a:spcBef>
            </a:pPr>
            <a:endParaRPr lang="en-GB" sz="2399" dirty="0"/>
          </a:p>
          <a:p>
            <a:pPr>
              <a:spcBef>
                <a:spcPts val="1200"/>
              </a:spcBef>
            </a:pPr>
            <a:endParaRPr lang="en-GB" sz="2399"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1422" y="2796152"/>
            <a:ext cx="1431139" cy="143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1422" y="1365013"/>
            <a:ext cx="1431139" cy="143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0283" y="1365013"/>
            <a:ext cx="1431139" cy="143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0283" y="2796152"/>
            <a:ext cx="1431139" cy="143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365" y="4336446"/>
            <a:ext cx="1507578" cy="150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2487961" y="4597920"/>
            <a:ext cx="8794426" cy="984629"/>
          </a:xfrm>
          <a:prstGeom prst="rect">
            <a:avLst/>
          </a:prstGeom>
        </p:spPr>
        <p:txBody>
          <a:bodyPr wrap="square">
            <a:spAutoFit/>
          </a:bodyPr>
          <a:lstStyle/>
          <a:p>
            <a:pPr>
              <a:spcBef>
                <a:spcPts val="1200"/>
              </a:spcBef>
            </a:pPr>
            <a:r>
              <a:rPr lang="en-GB" sz="2399" b="1" dirty="0"/>
              <a:t>External advisor / book editor:</a:t>
            </a:r>
          </a:p>
          <a:p>
            <a:pPr>
              <a:spcBef>
                <a:spcPts val="1200"/>
              </a:spcBef>
            </a:pPr>
            <a:r>
              <a:rPr lang="en-GB" sz="2399" dirty="0"/>
              <a:t>Ewan Clayton (Professor of Design, University of Sunderland)</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54007" y="166987"/>
            <a:ext cx="587638" cy="11414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1899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26" presetClass="emph" presetSubtype="0" fill="hold" nodeType="withEffect">
                                  <p:stCondLst>
                                    <p:cond delay="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childTnLst>
                                </p:cTn>
                              </p:par>
                              <p:par>
                                <p:cTn id="28" presetID="26" presetClass="emph" presetSubtype="0" fill="hold"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par>
                                <p:cTn id="35" presetID="26" presetClass="emph" presetSubtype="0" fill="hold" nodeType="withEffect">
                                  <p:stCondLst>
                                    <p:cond delay="0"/>
                                  </p:stCondLst>
                                  <p:childTnLst>
                                    <p:animEffect transition="out" filter="fade">
                                      <p:cBhvr>
                                        <p:cTn id="36" dur="500" tmFilter="0, 0; .2, .5; .8, .5; 1, 0"/>
                                        <p:tgtEl>
                                          <p:spTgt spid="10"/>
                                        </p:tgtEl>
                                      </p:cBhvr>
                                    </p:animEffect>
                                    <p:animScale>
                                      <p:cBhvr>
                                        <p:cTn id="37" dur="250" autoRev="1" fill="hold"/>
                                        <p:tgtEl>
                                          <p:spTgt spid="10"/>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childTnLst>
                                </p:cTn>
                              </p:par>
                              <p:par>
                                <p:cTn id="42" presetID="26" presetClass="emph" presetSubtype="0" fill="hold" nodeType="withEffect">
                                  <p:stCondLst>
                                    <p:cond delay="0"/>
                                  </p:stCondLst>
                                  <p:childTnLst>
                                    <p:animEffect transition="out" filter="fade">
                                      <p:cBhvr>
                                        <p:cTn id="43" dur="500" tmFilter="0, 0; .2, .5; .8, .5; 1, 0"/>
                                        <p:tgtEl>
                                          <p:spTgt spid="7"/>
                                        </p:tgtEl>
                                      </p:cBhvr>
                                    </p:animEffect>
                                    <p:animScale>
                                      <p:cBhvr>
                                        <p:cTn id="44" dur="250" autoRev="1" fill="hold"/>
                                        <p:tgtEl>
                                          <p:spTgt spid="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05222" y="2633578"/>
            <a:ext cx="184730" cy="923330"/>
          </a:xfrm>
          <a:prstGeom prst="rect">
            <a:avLst/>
          </a:prstGeom>
          <a:noFill/>
        </p:spPr>
        <p:txBody>
          <a:bodyPr wrap="none" lIns="91440" tIns="45720" rIns="91440" bIns="45720">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8" name="Picture 17" descr="File:Continents.svg - Wikimedia Commons"/>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68387" y="1253692"/>
            <a:ext cx="10058400" cy="5139213"/>
          </a:xfrm>
          <a:prstGeom prst="rect">
            <a:avLst/>
          </a:prstGeom>
        </p:spPr>
      </p:pic>
      <p:cxnSp>
        <p:nvCxnSpPr>
          <p:cNvPr id="20" name="Straight Arrow Connector 19"/>
          <p:cNvCxnSpPr/>
          <p:nvPr/>
        </p:nvCxnSpPr>
        <p:spPr>
          <a:xfrm flipV="1">
            <a:off x="4580961" y="3028877"/>
            <a:ext cx="1983658" cy="1418916"/>
          </a:xfrm>
          <a:prstGeom prst="straightConnector1">
            <a:avLst/>
          </a:prstGeom>
          <a:ln w="31750">
            <a:tailEnd type="oval" w="lg" len="lg"/>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V="1">
            <a:off x="2211387" y="3277610"/>
            <a:ext cx="1226574" cy="8133"/>
          </a:xfrm>
          <a:prstGeom prst="straightConnector1">
            <a:avLst/>
          </a:prstGeom>
          <a:ln w="31750">
            <a:tailEnd type="oval" w="lg" len="lg"/>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H="1" flipV="1">
            <a:off x="8570401" y="2633579"/>
            <a:ext cx="1506792" cy="233064"/>
          </a:xfrm>
          <a:prstGeom prst="straightConnector1">
            <a:avLst/>
          </a:prstGeom>
          <a:ln w="31750">
            <a:tailEnd type="oval" w="lg" len="lg"/>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flipH="1" flipV="1">
            <a:off x="7080814" y="2866643"/>
            <a:ext cx="626805" cy="1581150"/>
          </a:xfrm>
          <a:prstGeom prst="straightConnector1">
            <a:avLst/>
          </a:prstGeom>
          <a:ln w="31750">
            <a:tailEnd type="oval" w="lg" len="lg"/>
          </a:ln>
        </p:spPr>
        <p:style>
          <a:lnRef idx="1">
            <a:schemeClr val="dk1"/>
          </a:lnRef>
          <a:fillRef idx="0">
            <a:schemeClr val="dk1"/>
          </a:fillRef>
          <a:effectRef idx="0">
            <a:schemeClr val="dk1"/>
          </a:effectRef>
          <a:fontRef idx="minor">
            <a:schemeClr val="tx1"/>
          </a:fontRef>
        </p:style>
      </p:cxnSp>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4007" y="166987"/>
            <a:ext cx="587638" cy="11414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6610" y="3912510"/>
            <a:ext cx="2129913" cy="2802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49"/>
          <p:cNvPicPr>
            <a:picLocks noChangeAspect="1"/>
          </p:cNvPicPr>
          <p:nvPr/>
        </p:nvPicPr>
        <p:blipFill rotWithShape="1">
          <a:blip r:embed="rId6" cstate="print">
            <a:extLst>
              <a:ext uri="{28A0092B-C50C-407E-A947-70E740481C1C}">
                <a14:useLocalDpi xmlns:a14="http://schemas.microsoft.com/office/drawing/2010/main" val="0"/>
              </a:ext>
            </a:extLst>
          </a:blip>
          <a:srcRect t="-9606"/>
          <a:stretch/>
        </p:blipFill>
        <p:spPr>
          <a:xfrm>
            <a:off x="174325" y="1985964"/>
            <a:ext cx="2241653" cy="3694724"/>
          </a:xfrm>
          <a:prstGeom prst="rect">
            <a:avLst/>
          </a:prstGeom>
          <a:solidFill>
            <a:schemeClr val="tx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 name="Picture 50"/>
          <p:cNvPicPr>
            <a:picLocks noChangeAspect="1"/>
          </p:cNvPicPr>
          <p:nvPr/>
        </p:nvPicPr>
        <p:blipFill rotWithShape="1">
          <a:blip r:embed="rId7" cstate="print">
            <a:extLst>
              <a:ext uri="{28A0092B-C50C-407E-A947-70E740481C1C}">
                <a14:useLocalDpi xmlns:a14="http://schemas.microsoft.com/office/drawing/2010/main" val="0"/>
              </a:ext>
            </a:extLst>
          </a:blip>
          <a:srcRect t="4765" b="-5341"/>
          <a:stretch/>
        </p:blipFill>
        <p:spPr>
          <a:xfrm>
            <a:off x="6386720" y="4080390"/>
            <a:ext cx="2272633" cy="2586038"/>
          </a:xfrm>
          <a:prstGeom prst="rect">
            <a:avLst/>
          </a:prstGeom>
          <a:solidFill>
            <a:schemeClr val="bg1">
              <a:lumMod val="85000"/>
            </a:scheme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79550" y="2380868"/>
            <a:ext cx="2089525" cy="3914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itle 1"/>
          <p:cNvSpPr>
            <a:spLocks noGrp="1"/>
          </p:cNvSpPr>
          <p:nvPr>
            <p:ph type="title"/>
          </p:nvPr>
        </p:nvSpPr>
        <p:spPr>
          <a:xfrm>
            <a:off x="609600" y="165454"/>
            <a:ext cx="10975975" cy="1143000"/>
          </a:xfrm>
        </p:spPr>
        <p:txBody>
          <a:bodyPr/>
          <a:lstStyle/>
          <a:p>
            <a:r>
              <a:rPr lang="en-GB" sz="5400" dirty="0" smtClean="0">
                <a:solidFill>
                  <a:srgbClr val="FF6600"/>
                </a:solidFill>
                <a:latin typeface="+mn-lt"/>
                <a:sym typeface="Wingdings" panose="05000000000000000000" pitchFamily="2" charset="2"/>
              </a:rPr>
              <a:t></a:t>
            </a:r>
            <a:r>
              <a:rPr lang="en-GB" sz="5400" b="1" dirty="0">
                <a:latin typeface="+mn-lt"/>
                <a:sym typeface="Wingdings" panose="05000000000000000000" pitchFamily="2" charset="2"/>
              </a:rPr>
              <a:t> </a:t>
            </a:r>
            <a:r>
              <a:rPr lang="en-GB" b="1" dirty="0" smtClean="0">
                <a:latin typeface="+mn-lt"/>
              </a:rPr>
              <a:t>THE ORIGINS OF WRITING</a:t>
            </a:r>
            <a:endParaRPr lang="en-GB" b="1" dirty="0">
              <a:latin typeface="+mn-lt"/>
            </a:endParaRPr>
          </a:p>
        </p:txBody>
      </p:sp>
      <p:sp>
        <p:nvSpPr>
          <p:cNvPr id="14" name="TextBox 13"/>
          <p:cNvSpPr txBox="1"/>
          <p:nvPr/>
        </p:nvSpPr>
        <p:spPr>
          <a:xfrm>
            <a:off x="168274" y="2014777"/>
            <a:ext cx="4057650" cy="276999"/>
          </a:xfrm>
          <a:prstGeom prst="rect">
            <a:avLst/>
          </a:prstGeom>
          <a:noFill/>
        </p:spPr>
        <p:txBody>
          <a:bodyPr wrap="square" rtlCol="0">
            <a:spAutoFit/>
          </a:bodyPr>
          <a:lstStyle/>
          <a:p>
            <a:r>
              <a:rPr lang="en-GB" sz="1200" dirty="0" smtClean="0">
                <a:solidFill>
                  <a:schemeClr val="bg1"/>
                </a:solidFill>
              </a:rPr>
              <a:t>Courtesy of the British Museum</a:t>
            </a:r>
            <a:endParaRPr lang="en-GB" sz="1200" dirty="0">
              <a:solidFill>
                <a:schemeClr val="bg1"/>
              </a:solidFill>
            </a:endParaRPr>
          </a:p>
        </p:txBody>
      </p:sp>
      <p:sp>
        <p:nvSpPr>
          <p:cNvPr id="16" name="TextBox 15"/>
          <p:cNvSpPr txBox="1"/>
          <p:nvPr/>
        </p:nvSpPr>
        <p:spPr>
          <a:xfrm>
            <a:off x="6386720" y="6363472"/>
            <a:ext cx="4057650" cy="276999"/>
          </a:xfrm>
          <a:prstGeom prst="rect">
            <a:avLst/>
          </a:prstGeom>
          <a:noFill/>
        </p:spPr>
        <p:txBody>
          <a:bodyPr wrap="square" rtlCol="0">
            <a:spAutoFit/>
          </a:bodyPr>
          <a:lstStyle/>
          <a:p>
            <a:r>
              <a:rPr lang="en-GB" sz="1200" dirty="0" smtClean="0"/>
              <a:t>Courtesy of the British Museum</a:t>
            </a:r>
            <a:endParaRPr lang="en-GB" sz="1200" dirty="0"/>
          </a:p>
        </p:txBody>
      </p:sp>
    </p:spTree>
    <p:extLst>
      <p:ext uri="{BB962C8B-B14F-4D97-AF65-F5344CB8AC3E}">
        <p14:creationId xmlns:p14="http://schemas.microsoft.com/office/powerpoint/2010/main" val="79500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right)">
                                      <p:cBhvr>
                                        <p:cTn id="20" dur="500"/>
                                        <p:tgtEl>
                                          <p:spTgt spid="20"/>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500"/>
                                        <p:tgtEl>
                                          <p:spTgt spid="33"/>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4007" y="166987"/>
            <a:ext cx="587638" cy="11414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Title 1"/>
          <p:cNvSpPr>
            <a:spLocks noGrp="1"/>
          </p:cNvSpPr>
          <p:nvPr>
            <p:ph type="title"/>
          </p:nvPr>
        </p:nvSpPr>
        <p:spPr>
          <a:xfrm>
            <a:off x="609600" y="165454"/>
            <a:ext cx="10975975" cy="1143000"/>
          </a:xfrm>
        </p:spPr>
        <p:txBody>
          <a:bodyPr/>
          <a:lstStyle/>
          <a:p>
            <a:r>
              <a:rPr lang="en-GB" sz="5400" dirty="0">
                <a:solidFill>
                  <a:srgbClr val="0070C0"/>
                </a:solidFill>
                <a:latin typeface="+mn-lt"/>
                <a:sym typeface="Wingdings" panose="05000000000000000000" pitchFamily="2" charset="2"/>
              </a:rPr>
              <a:t></a:t>
            </a:r>
            <a:r>
              <a:rPr lang="en-GB" sz="5400" b="1" dirty="0" smtClean="0">
                <a:latin typeface="+mn-lt"/>
                <a:sym typeface="Wingdings" panose="05000000000000000000" pitchFamily="2" charset="2"/>
              </a:rPr>
              <a:t> </a:t>
            </a:r>
            <a:r>
              <a:rPr lang="en-GB" b="1" dirty="0" smtClean="0">
                <a:latin typeface="+mn-lt"/>
                <a:sym typeface="Wingdings" panose="05000000000000000000" pitchFamily="2" charset="2"/>
              </a:rPr>
              <a:t>WRITING SYSTEMS &amp; STYLES</a:t>
            </a:r>
            <a:endParaRPr lang="en-GB" b="1" dirty="0">
              <a:latin typeface="+mn-lt"/>
            </a:endParaRPr>
          </a:p>
        </p:txBody>
      </p:sp>
      <p:pic>
        <p:nvPicPr>
          <p:cNvPr id="22" name="Picture 21"/>
          <p:cNvPicPr>
            <a:picLocks noChangeAspect="1"/>
          </p:cNvPicPr>
          <p:nvPr/>
        </p:nvPicPr>
        <p:blipFill rotWithShape="1">
          <a:blip r:embed="rId4">
            <a:clrChange>
              <a:clrFrom>
                <a:srgbClr val="FFFFFF"/>
              </a:clrFrom>
              <a:clrTo>
                <a:srgbClr val="FFFFFF">
                  <a:alpha val="0"/>
                </a:srgbClr>
              </a:clrTo>
            </a:clrChange>
            <a:duotone>
              <a:prstClr val="black"/>
              <a:schemeClr val="accent5">
                <a:tint val="45000"/>
                <a:satMod val="400000"/>
              </a:schemeClr>
            </a:duotone>
          </a:blip>
          <a:srcRect t="10044" b="14578"/>
          <a:stretch/>
        </p:blipFill>
        <p:spPr>
          <a:xfrm>
            <a:off x="4259741" y="4979374"/>
            <a:ext cx="3547401" cy="627363"/>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5665" t="3571" r="5074" b="8126"/>
          <a:stretch/>
        </p:blipFill>
        <p:spPr>
          <a:xfrm>
            <a:off x="4377399" y="2228850"/>
            <a:ext cx="3312086" cy="2457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1308454"/>
            <a:ext cx="3355322" cy="2236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729" y="3896205"/>
            <a:ext cx="3661064" cy="2440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377399" y="2273005"/>
            <a:ext cx="4057650" cy="307777"/>
          </a:xfrm>
          <a:prstGeom prst="rect">
            <a:avLst/>
          </a:prstGeom>
          <a:noFill/>
        </p:spPr>
        <p:txBody>
          <a:bodyPr wrap="square" rtlCol="0">
            <a:spAutoFit/>
          </a:bodyPr>
          <a:lstStyle/>
          <a:p>
            <a:r>
              <a:rPr lang="en-GB" sz="1400" dirty="0" smtClean="0">
                <a:solidFill>
                  <a:schemeClr val="bg1"/>
                </a:solidFill>
              </a:rPr>
              <a:t>Courtesy of the British Museum</a:t>
            </a:r>
            <a:endParaRPr lang="en-GB" sz="1400" dirty="0">
              <a:solidFill>
                <a:schemeClr val="bg1"/>
              </a:solidFill>
            </a:endParaRP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2777" t="6364" r="53427" b="43918"/>
          <a:stretch/>
        </p:blipFill>
        <p:spPr>
          <a:xfrm>
            <a:off x="7955792" y="1202180"/>
            <a:ext cx="3302758" cy="2454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t="5000"/>
          <a:stretch/>
        </p:blipFill>
        <p:spPr>
          <a:xfrm>
            <a:off x="7925995" y="3896205"/>
            <a:ext cx="3659580" cy="2607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695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4007" y="166987"/>
            <a:ext cx="587638" cy="11414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Title 1"/>
          <p:cNvSpPr>
            <a:spLocks noGrp="1"/>
          </p:cNvSpPr>
          <p:nvPr>
            <p:ph type="title"/>
          </p:nvPr>
        </p:nvSpPr>
        <p:spPr>
          <a:xfrm>
            <a:off x="609600" y="165454"/>
            <a:ext cx="10975975" cy="1143000"/>
          </a:xfrm>
        </p:spPr>
        <p:txBody>
          <a:bodyPr/>
          <a:lstStyle/>
          <a:p>
            <a:r>
              <a:rPr lang="en-GB" sz="5400" dirty="0" smtClean="0">
                <a:solidFill>
                  <a:srgbClr val="FFC000"/>
                </a:solidFill>
                <a:latin typeface="+mn-lt"/>
                <a:sym typeface="Wingdings" panose="05000000000000000000" pitchFamily="2" charset="2"/>
              </a:rPr>
              <a:t></a:t>
            </a:r>
            <a:r>
              <a:rPr lang="en-GB" sz="5400" b="1" dirty="0" smtClean="0">
                <a:latin typeface="+mn-lt"/>
                <a:sym typeface="Wingdings" panose="05000000000000000000" pitchFamily="2" charset="2"/>
              </a:rPr>
              <a:t> </a:t>
            </a:r>
            <a:r>
              <a:rPr lang="en-GB" b="1" dirty="0" smtClean="0">
                <a:latin typeface="+mn-lt"/>
                <a:sym typeface="Wingdings" panose="05000000000000000000" pitchFamily="2" charset="2"/>
              </a:rPr>
              <a:t>MATERIALS &amp; TECHNOLOGY</a:t>
            </a:r>
            <a:endParaRPr lang="en-GB" b="1" dirty="0">
              <a:latin typeface="+mn-lt"/>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367" t="17661" r="8553" b="42166"/>
          <a:stretch/>
        </p:blipFill>
        <p:spPr>
          <a:xfrm>
            <a:off x="651618" y="4117947"/>
            <a:ext cx="7927313" cy="2524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2379" y="1248506"/>
            <a:ext cx="3776472" cy="2697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9285" r="12273"/>
          <a:stretch/>
        </p:blipFill>
        <p:spPr>
          <a:xfrm>
            <a:off x="375041" y="1308455"/>
            <a:ext cx="1855024" cy="3613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r="6130"/>
          <a:stretch/>
        </p:blipFill>
        <p:spPr>
          <a:xfrm>
            <a:off x="8937708" y="1990336"/>
            <a:ext cx="3177640" cy="4513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t="6963" r="26285" b="20615"/>
          <a:stretch/>
        </p:blipFill>
        <p:spPr>
          <a:xfrm>
            <a:off x="6779654" y="1248506"/>
            <a:ext cx="2551955" cy="3387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657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3201" t="-800" r="36258" b="800"/>
          <a:stretch/>
        </p:blipFill>
        <p:spPr>
          <a:xfrm rot="21051209">
            <a:off x="338009" y="1545359"/>
            <a:ext cx="1793061" cy="2369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4007" y="166987"/>
            <a:ext cx="587638" cy="11414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Title 1"/>
          <p:cNvSpPr>
            <a:spLocks noGrp="1"/>
          </p:cNvSpPr>
          <p:nvPr>
            <p:ph type="title"/>
          </p:nvPr>
        </p:nvSpPr>
        <p:spPr>
          <a:xfrm>
            <a:off x="609600" y="165454"/>
            <a:ext cx="10975975" cy="1143000"/>
          </a:xfrm>
        </p:spPr>
        <p:txBody>
          <a:bodyPr/>
          <a:lstStyle/>
          <a:p>
            <a:r>
              <a:rPr lang="en-GB" sz="5400" dirty="0">
                <a:solidFill>
                  <a:srgbClr val="00B050"/>
                </a:solidFill>
                <a:latin typeface="+mn-lt"/>
                <a:sym typeface="Wingdings" panose="05000000000000000000" pitchFamily="2" charset="2"/>
              </a:rPr>
              <a:t></a:t>
            </a:r>
            <a:r>
              <a:rPr lang="en-GB" sz="5400" b="1" dirty="0" smtClean="0">
                <a:latin typeface="+mn-lt"/>
                <a:sym typeface="Wingdings" panose="05000000000000000000" pitchFamily="2" charset="2"/>
              </a:rPr>
              <a:t> </a:t>
            </a:r>
            <a:r>
              <a:rPr lang="en-GB" b="1" dirty="0" smtClean="0">
                <a:latin typeface="+mn-lt"/>
                <a:sym typeface="Wingdings" panose="05000000000000000000" pitchFamily="2" charset="2"/>
              </a:rPr>
              <a:t>PEOPLE &amp; WRITING</a:t>
            </a:r>
            <a:endParaRPr lang="en-GB" b="1" dirty="0">
              <a:latin typeface="+mn-lt"/>
            </a:endParaRPr>
          </a:p>
        </p:txBody>
      </p:sp>
      <p:sp>
        <p:nvSpPr>
          <p:cNvPr id="4" name="Content Placeholder 2"/>
          <p:cNvSpPr>
            <a:spLocks noGrp="1"/>
          </p:cNvSpPr>
          <p:nvPr>
            <p:ph idx="1"/>
          </p:nvPr>
        </p:nvSpPr>
        <p:spPr>
          <a:xfrm>
            <a:off x="3159299" y="4011351"/>
            <a:ext cx="1706838" cy="614958"/>
          </a:xfrm>
        </p:spPr>
        <p:txBody>
          <a:bodyPr>
            <a:normAutofit/>
          </a:bodyPr>
          <a:lstStyle/>
          <a:p>
            <a:pPr marL="0" indent="0">
              <a:spcBef>
                <a:spcPts val="1200"/>
              </a:spcBef>
              <a:buNone/>
            </a:pPr>
            <a:r>
              <a:rPr lang="en-GB" sz="3200" b="1" dirty="0" smtClean="0">
                <a:solidFill>
                  <a:srgbClr val="00B050"/>
                </a:solidFill>
              </a:rPr>
              <a:t>Learners</a:t>
            </a:r>
            <a:endParaRPr lang="en-GB" sz="2400" dirty="0">
              <a:solidFill>
                <a:srgbClr val="00B050"/>
              </a:solidFill>
            </a:endParaRPr>
          </a:p>
        </p:txBody>
      </p:sp>
      <p:sp>
        <p:nvSpPr>
          <p:cNvPr id="5" name="Content Placeholder 2"/>
          <p:cNvSpPr txBox="1">
            <a:spLocks/>
          </p:cNvSpPr>
          <p:nvPr/>
        </p:nvSpPr>
        <p:spPr>
          <a:xfrm>
            <a:off x="8594222" y="495258"/>
            <a:ext cx="2991353" cy="614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3200" b="1" dirty="0" smtClean="0">
                <a:solidFill>
                  <a:srgbClr val="00B050"/>
                </a:solidFill>
              </a:rPr>
              <a:t>Note-takers</a:t>
            </a:r>
            <a:endParaRPr lang="en-GB" sz="2400" dirty="0">
              <a:solidFill>
                <a:srgbClr val="00B050"/>
              </a:solidFill>
            </a:endParaRPr>
          </a:p>
        </p:txBody>
      </p:sp>
      <p:sp>
        <p:nvSpPr>
          <p:cNvPr id="6" name="Content Placeholder 2"/>
          <p:cNvSpPr txBox="1">
            <a:spLocks/>
          </p:cNvSpPr>
          <p:nvPr/>
        </p:nvSpPr>
        <p:spPr>
          <a:xfrm>
            <a:off x="1805919" y="1298599"/>
            <a:ext cx="4130923" cy="11025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buFont typeface="Arial" panose="020B0604020202020204" pitchFamily="34" charset="0"/>
              <a:buNone/>
            </a:pPr>
            <a:r>
              <a:rPr lang="en-GB" sz="3200" b="1" dirty="0" smtClean="0">
                <a:solidFill>
                  <a:srgbClr val="00B050"/>
                </a:solidFill>
              </a:rPr>
              <a:t>Artists &amp; Designers</a:t>
            </a:r>
            <a:endParaRPr lang="en-GB" sz="2400" dirty="0">
              <a:solidFill>
                <a:srgbClr val="00B050"/>
              </a:solidFill>
            </a:endParaRPr>
          </a:p>
        </p:txBody>
      </p:sp>
      <p:sp>
        <p:nvSpPr>
          <p:cNvPr id="7" name="Content Placeholder 2"/>
          <p:cNvSpPr txBox="1">
            <a:spLocks/>
          </p:cNvSpPr>
          <p:nvPr/>
        </p:nvSpPr>
        <p:spPr>
          <a:xfrm>
            <a:off x="8586979" y="3937061"/>
            <a:ext cx="2354489" cy="614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buFont typeface="Arial" panose="020B0604020202020204" pitchFamily="34" charset="0"/>
              <a:buNone/>
            </a:pPr>
            <a:r>
              <a:rPr lang="en-GB" sz="3200" b="1" dirty="0" smtClean="0">
                <a:solidFill>
                  <a:srgbClr val="00B050"/>
                </a:solidFill>
              </a:rPr>
              <a:t>Citizens</a:t>
            </a:r>
            <a:endParaRPr lang="en-GB" sz="2400" dirty="0">
              <a:solidFill>
                <a:srgbClr val="00B050"/>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9034">
            <a:off x="8005656" y="1168544"/>
            <a:ext cx="1919159" cy="2465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71031">
            <a:off x="9932450" y="1428326"/>
            <a:ext cx="1685545" cy="2362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9691" y="2035211"/>
            <a:ext cx="3713340" cy="1648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Photo of a petition against the partition of Bengal, 1905. "/>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49" t="4142" r="10642" b="5782"/>
          <a:stretch/>
        </p:blipFill>
        <p:spPr bwMode="auto">
          <a:xfrm>
            <a:off x="8779664" y="4581622"/>
            <a:ext cx="3075710" cy="21474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1"/>
          <p:cNvPicPr>
            <a:picLocks noChangeAspect="1"/>
          </p:cNvPicPr>
          <p:nvPr/>
        </p:nvPicPr>
        <p:blipFill rotWithShape="1">
          <a:blip r:embed="rId9"/>
          <a:srcRect l="33069" t="14867" r="32963" b="13352"/>
          <a:stretch/>
        </p:blipFill>
        <p:spPr>
          <a:xfrm rot="21331201">
            <a:off x="6894820" y="4447008"/>
            <a:ext cx="1862415" cy="2212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23475">
            <a:off x="927112" y="4111013"/>
            <a:ext cx="2024430" cy="2482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t="3789" b="9942"/>
          <a:stretch/>
        </p:blipFill>
        <p:spPr>
          <a:xfrm>
            <a:off x="3158898" y="4729503"/>
            <a:ext cx="2710367" cy="1866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Image result for xu bing square word calligraphy"/>
          <p:cNvPicPr>
            <a:picLocks noChangeAspect="1" noChangeArrowheads="1"/>
          </p:cNvPicPr>
          <p:nvPr/>
        </p:nvPicPr>
        <p:blipFill rotWithShape="1">
          <a:blip r:embed="rId12">
            <a:extLst>
              <a:ext uri="{28A0092B-C50C-407E-A947-70E740481C1C}">
                <a14:useLocalDpi xmlns:a14="http://schemas.microsoft.com/office/drawing/2010/main" val="0"/>
              </a:ext>
            </a:extLst>
          </a:blip>
          <a:srcRect l="49906" t="2654"/>
          <a:stretch/>
        </p:blipFill>
        <p:spPr bwMode="auto">
          <a:xfrm rot="612809">
            <a:off x="5585793" y="1244426"/>
            <a:ext cx="1772840" cy="2898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6673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4694">
            <a:off x="546056" y="1874327"/>
            <a:ext cx="4433727" cy="4322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35303">
            <a:off x="7414997" y="2295307"/>
            <a:ext cx="4640406" cy="3480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54007" y="166987"/>
            <a:ext cx="587638" cy="11414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Title 1"/>
          <p:cNvSpPr>
            <a:spLocks noGrp="1"/>
          </p:cNvSpPr>
          <p:nvPr>
            <p:ph type="title"/>
          </p:nvPr>
        </p:nvSpPr>
        <p:spPr>
          <a:xfrm>
            <a:off x="609600" y="165454"/>
            <a:ext cx="10975975" cy="1143000"/>
          </a:xfrm>
        </p:spPr>
        <p:txBody>
          <a:bodyPr/>
          <a:lstStyle/>
          <a:p>
            <a:r>
              <a:rPr lang="en-GB" sz="5400" dirty="0" smtClean="0">
                <a:solidFill>
                  <a:srgbClr val="00B0F0"/>
                </a:solidFill>
                <a:latin typeface="+mn-lt"/>
                <a:sym typeface="Wingdings" panose="05000000000000000000" pitchFamily="2" charset="2"/>
              </a:rPr>
              <a:t></a:t>
            </a:r>
            <a:r>
              <a:rPr lang="en-GB" sz="5400" b="1" dirty="0" smtClean="0">
                <a:latin typeface="+mn-lt"/>
                <a:sym typeface="Wingdings" panose="05000000000000000000" pitchFamily="2" charset="2"/>
              </a:rPr>
              <a:t> </a:t>
            </a:r>
            <a:r>
              <a:rPr lang="en-GB" b="1" dirty="0" smtClean="0">
                <a:latin typeface="+mn-lt"/>
                <a:sym typeface="Wingdings" panose="05000000000000000000" pitchFamily="2" charset="2"/>
              </a:rPr>
              <a:t>THE FUTURE OF WRITING</a:t>
            </a:r>
            <a:endParaRPr lang="en-GB" b="1" dirty="0">
              <a:latin typeface="+mn-lt"/>
            </a:endParaRP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12541"/>
          <a:stretch/>
        </p:blipFill>
        <p:spPr>
          <a:xfrm>
            <a:off x="3853811" y="1308454"/>
            <a:ext cx="4487552" cy="3420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Hands Fingers Green · Free vector graphic on Pixabay"/>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r="50333"/>
          <a:stretch/>
        </p:blipFill>
        <p:spPr>
          <a:xfrm rot="20776059">
            <a:off x="2211864" y="1519407"/>
            <a:ext cx="4018950" cy="5032105"/>
          </a:xfrm>
          <a:prstGeom prst="rect">
            <a:avLst/>
          </a:prstGeom>
        </p:spPr>
      </p:pic>
      <p:pic>
        <p:nvPicPr>
          <p:cNvPr id="6" name="Picture 5" descr="Hands Fingers Green · Free vector graphic on Pixabay"/>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r="50333"/>
          <a:stretch/>
        </p:blipFill>
        <p:spPr>
          <a:xfrm rot="1271044" flipH="1">
            <a:off x="6044083" y="1670435"/>
            <a:ext cx="4018950" cy="5032105"/>
          </a:xfrm>
          <a:prstGeom prst="rect">
            <a:avLst/>
          </a:prstGeom>
        </p:spPr>
      </p:pic>
    </p:spTree>
    <p:extLst>
      <p:ext uri="{BB962C8B-B14F-4D97-AF65-F5344CB8AC3E}">
        <p14:creationId xmlns:p14="http://schemas.microsoft.com/office/powerpoint/2010/main" val="384185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indefinite" fill="hold" nodeType="clickEffect">
                                  <p:stCondLst>
                                    <p:cond delay="0"/>
                                  </p:stCondLst>
                                  <p:childTnLst>
                                    <p:animRot by="120000">
                                      <p:cBhvr>
                                        <p:cTn id="28" dur="100" fill="hold">
                                          <p:stCondLst>
                                            <p:cond delay="0"/>
                                          </p:stCondLst>
                                        </p:cTn>
                                        <p:tgtEl>
                                          <p:spTgt spid="5"/>
                                        </p:tgtEl>
                                        <p:attrNameLst>
                                          <p:attrName>r</p:attrName>
                                        </p:attrNameLst>
                                      </p:cBhvr>
                                    </p:animRot>
                                    <p:animRot by="-240000">
                                      <p:cBhvr>
                                        <p:cTn id="29" dur="200" fill="hold">
                                          <p:stCondLst>
                                            <p:cond delay="200"/>
                                          </p:stCondLst>
                                        </p:cTn>
                                        <p:tgtEl>
                                          <p:spTgt spid="5"/>
                                        </p:tgtEl>
                                        <p:attrNameLst>
                                          <p:attrName>r</p:attrName>
                                        </p:attrNameLst>
                                      </p:cBhvr>
                                    </p:animRot>
                                    <p:animRot by="240000">
                                      <p:cBhvr>
                                        <p:cTn id="30" dur="200" fill="hold">
                                          <p:stCondLst>
                                            <p:cond delay="400"/>
                                          </p:stCondLst>
                                        </p:cTn>
                                        <p:tgtEl>
                                          <p:spTgt spid="5"/>
                                        </p:tgtEl>
                                        <p:attrNameLst>
                                          <p:attrName>r</p:attrName>
                                        </p:attrNameLst>
                                      </p:cBhvr>
                                    </p:animRot>
                                    <p:animRot by="-240000">
                                      <p:cBhvr>
                                        <p:cTn id="31" dur="200" fill="hold">
                                          <p:stCondLst>
                                            <p:cond delay="600"/>
                                          </p:stCondLst>
                                        </p:cTn>
                                        <p:tgtEl>
                                          <p:spTgt spid="5"/>
                                        </p:tgtEl>
                                        <p:attrNameLst>
                                          <p:attrName>r</p:attrName>
                                        </p:attrNameLst>
                                      </p:cBhvr>
                                    </p:animRot>
                                    <p:animRot by="120000">
                                      <p:cBhvr>
                                        <p:cTn id="32" dur="200" fill="hold">
                                          <p:stCondLst>
                                            <p:cond delay="800"/>
                                          </p:stCondLst>
                                        </p:cTn>
                                        <p:tgtEl>
                                          <p:spTgt spid="5"/>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6"/>
                                        </p:tgtEl>
                                        <p:attrNameLst>
                                          <p:attrName>r</p:attrName>
                                        </p:attrNameLst>
                                      </p:cBhvr>
                                    </p:animRot>
                                    <p:animRot by="-240000">
                                      <p:cBhvr>
                                        <p:cTn id="35" dur="200" fill="hold">
                                          <p:stCondLst>
                                            <p:cond delay="200"/>
                                          </p:stCondLst>
                                        </p:cTn>
                                        <p:tgtEl>
                                          <p:spTgt spid="6"/>
                                        </p:tgtEl>
                                        <p:attrNameLst>
                                          <p:attrName>r</p:attrName>
                                        </p:attrNameLst>
                                      </p:cBhvr>
                                    </p:animRot>
                                    <p:animRot by="240000">
                                      <p:cBhvr>
                                        <p:cTn id="36" dur="200" fill="hold">
                                          <p:stCondLst>
                                            <p:cond delay="400"/>
                                          </p:stCondLst>
                                        </p:cTn>
                                        <p:tgtEl>
                                          <p:spTgt spid="6"/>
                                        </p:tgtEl>
                                        <p:attrNameLst>
                                          <p:attrName>r</p:attrName>
                                        </p:attrNameLst>
                                      </p:cBhvr>
                                    </p:animRot>
                                    <p:animRot by="-240000">
                                      <p:cBhvr>
                                        <p:cTn id="37" dur="200" fill="hold">
                                          <p:stCondLst>
                                            <p:cond delay="600"/>
                                          </p:stCondLst>
                                        </p:cTn>
                                        <p:tgtEl>
                                          <p:spTgt spid="6"/>
                                        </p:tgtEl>
                                        <p:attrNameLst>
                                          <p:attrName>r</p:attrName>
                                        </p:attrNameLst>
                                      </p:cBhvr>
                                    </p:animRot>
                                    <p:animRot by="120000">
                                      <p:cBhvr>
                                        <p:cTn id="3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3626">
            <a:off x="7145832" y="3515697"/>
            <a:ext cx="4257866" cy="2838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5207">
            <a:off x="466873" y="3693012"/>
            <a:ext cx="4177077" cy="2784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90262">
            <a:off x="7439823" y="993948"/>
            <a:ext cx="4223545" cy="2815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09442" y="169200"/>
            <a:ext cx="10973117" cy="1142702"/>
          </a:xfrm>
        </p:spPr>
        <p:txBody>
          <a:bodyPr/>
          <a:lstStyle/>
          <a:p>
            <a:r>
              <a:rPr lang="en-GB" b="1" dirty="0" smtClean="0">
                <a:latin typeface="+mn-lt"/>
              </a:rPr>
              <a:t>DESIGN</a:t>
            </a:r>
            <a:endParaRPr lang="en-GB" b="1" dirty="0">
              <a:latin typeface="+mn-lt"/>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65447">
            <a:off x="727152" y="1094860"/>
            <a:ext cx="3920812" cy="2613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9598" r="26987"/>
          <a:stretch/>
        </p:blipFill>
        <p:spPr>
          <a:xfrm>
            <a:off x="4501385" y="1937181"/>
            <a:ext cx="3031126" cy="3186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136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TotalTime>
  <Words>330</Words>
  <Application>Microsoft Office PowerPoint</Application>
  <PresentationFormat>Custom</PresentationFormat>
  <Paragraphs>57</Paragraphs>
  <Slides>11</Slides>
  <Notes>7</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EMMA HARRISON Curator, Chinese collections The British Library</vt:lpstr>
      <vt:lpstr>PowerPoint Presentation</vt:lpstr>
      <vt:lpstr>WHO’S WHO</vt:lpstr>
      <vt:lpstr> THE ORIGINS OF WRITING</vt:lpstr>
      <vt:lpstr> WRITING SYSTEMS &amp; STYLES</vt:lpstr>
      <vt:lpstr> MATERIALS &amp; TECHNOLOGY</vt:lpstr>
      <vt:lpstr> PEOPLE &amp; WRITING</vt:lpstr>
      <vt:lpstr> THE FUTURE OF WRITING</vt:lpstr>
      <vt:lpstr>DESIGN</vt:lpstr>
      <vt:lpstr>PRESS &amp; PUBLICITY</vt:lpstr>
      <vt:lpstr>PowerPoint Presentation</vt:lpstr>
    </vt:vector>
  </TitlesOfParts>
  <Company>The British Library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Harrison</dc:creator>
  <cp:lastModifiedBy>Øystein Johan Kleiven</cp:lastModifiedBy>
  <cp:revision>72</cp:revision>
  <dcterms:created xsi:type="dcterms:W3CDTF">2019-07-19T10:56:18Z</dcterms:created>
  <dcterms:modified xsi:type="dcterms:W3CDTF">2019-09-06T08:59:27Z</dcterms:modified>
</cp:coreProperties>
</file>