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6" r:id="rId2"/>
    <p:sldId id="288" r:id="rId3"/>
    <p:sldId id="317" r:id="rId4"/>
    <p:sldId id="324" r:id="rId5"/>
    <p:sldId id="347" r:id="rId6"/>
    <p:sldId id="323" r:id="rId7"/>
    <p:sldId id="345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42" r:id="rId20"/>
    <p:sldId id="343" r:id="rId21"/>
    <p:sldId id="344" r:id="rId22"/>
    <p:sldId id="325" r:id="rId23"/>
    <p:sldId id="315" r:id="rId24"/>
  </p:sldIdLst>
  <p:sldSz cx="9144000" cy="5143500" type="screen16x9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601" autoAdjust="0"/>
  </p:normalViewPr>
  <p:slideViewPr>
    <p:cSldViewPr>
      <p:cViewPr>
        <p:scale>
          <a:sx n="106" d="100"/>
          <a:sy n="106" d="100"/>
        </p:scale>
        <p:origin x="-480" y="-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63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798513" y="219075"/>
            <a:ext cx="8455026" cy="47561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5435600"/>
            <a:ext cx="54737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581525" y="8677275"/>
            <a:ext cx="15843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r>
              <a:rPr lang="de-DE" altLang="de-DE"/>
              <a:t>Seite </a:t>
            </a:r>
            <a:fld id="{7BCFBFAD-A59A-4AE9-9BA6-4AB45FFB0759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692150" y="5292725"/>
            <a:ext cx="547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713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70000"/>
      </a:spcAft>
      <a:defRPr sz="11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79388" indent="-177800" algn="l" rtl="0" fontAlgn="base">
      <a:spcBef>
        <a:spcPct val="30000"/>
      </a:spcBef>
      <a:spcAft>
        <a:spcPct val="0"/>
      </a:spcAft>
      <a:buSzPct val="90000"/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58775" indent="-177800" algn="l" rtl="0" fontAlgn="base">
      <a:spcBef>
        <a:spcPct val="30000"/>
      </a:spcBef>
      <a:spcAft>
        <a:spcPct val="0"/>
      </a:spcAft>
      <a:buFont typeface="Arial" pitchFamily="34" charset="0"/>
      <a:buChar char="‒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38163" indent="-177800" algn="l" rtl="0" fontAlgn="base">
      <a:spcBef>
        <a:spcPct val="30000"/>
      </a:spcBef>
      <a:spcAft>
        <a:spcPct val="0"/>
      </a:spcAft>
      <a:buSzPct val="90000"/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17550" indent="-177800" algn="l" rtl="0" fontAlgn="base">
      <a:spcBef>
        <a:spcPct val="30000"/>
      </a:spcBef>
      <a:spcAft>
        <a:spcPct val="0"/>
      </a:spcAft>
      <a:buFont typeface="Arial" pitchFamily="34" charset="0"/>
      <a:buChar char="‒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6DECE6C0-BE37-44C2-912D-EE73BE794038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8513" y="219075"/>
            <a:ext cx="8455026" cy="4756150"/>
          </a:xfrm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N-gram Explorer &gt;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functionality</a:t>
            </a:r>
            <a:r>
              <a:rPr lang="de-DE" dirty="0" smtClean="0"/>
              <a:t>: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books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pages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zh-CN" altLang="de-DE" dirty="0" smtClean="0"/>
              <a:t>圖 </a:t>
            </a:r>
            <a:r>
              <a:rPr lang="de-DE" altLang="zh-CN" dirty="0" smtClean="0"/>
              <a:t>AND </a:t>
            </a:r>
            <a:r>
              <a:rPr lang="zh-CN" altLang="de-DE" dirty="0" smtClean="0"/>
              <a:t>物 </a:t>
            </a:r>
            <a:r>
              <a:rPr lang="de-DE" altLang="zh-CN" dirty="0" err="1" smtClean="0"/>
              <a:t>and</a:t>
            </a:r>
            <a:r>
              <a:rPr lang="de-DE" altLang="zh-CN" dirty="0" smtClean="0"/>
              <a:t> </a:t>
            </a:r>
            <a:r>
              <a:rPr lang="de-DE" altLang="zh-CN" dirty="0" err="1" smtClean="0"/>
              <a:t>pages</a:t>
            </a:r>
            <a:r>
              <a:rPr lang="de-DE" altLang="zh-CN" dirty="0" smtClean="0"/>
              <a:t> </a:t>
            </a:r>
            <a:r>
              <a:rPr lang="de-DE" altLang="zh-CN" dirty="0" err="1" smtClean="0"/>
              <a:t>with</a:t>
            </a:r>
            <a:r>
              <a:rPr lang="de-DE" altLang="zh-CN" dirty="0" smtClean="0"/>
              <a:t> </a:t>
            </a:r>
            <a:r>
              <a:rPr lang="zh-CN" altLang="de-DE" dirty="0" smtClean="0"/>
              <a:t>譜</a:t>
            </a:r>
            <a:r>
              <a:rPr lang="de-DE" altLang="zh-CN" dirty="0" smtClean="0"/>
              <a:t>. Show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their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overlap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and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list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the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titles</a:t>
            </a:r>
            <a:r>
              <a:rPr lang="de-DE" altLang="zh-CN" baseline="0" dirty="0" smtClean="0"/>
              <a:t>. </a:t>
            </a:r>
            <a:r>
              <a:rPr lang="de-DE" altLang="zh-CN" baseline="0" dirty="0" err="1" smtClean="0"/>
              <a:t>Result</a:t>
            </a:r>
            <a:r>
              <a:rPr lang="de-DE" altLang="zh-CN" baseline="0" dirty="0" smtClean="0"/>
              <a:t>: 2% </a:t>
            </a:r>
            <a:r>
              <a:rPr lang="de-DE" altLang="zh-CN" baseline="0" dirty="0" err="1" smtClean="0"/>
              <a:t>of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the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books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with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pages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containing</a:t>
            </a:r>
            <a:r>
              <a:rPr lang="de-DE" altLang="zh-CN" baseline="0" dirty="0" smtClean="0"/>
              <a:t> </a:t>
            </a:r>
            <a:r>
              <a:rPr lang="zh-CN" altLang="de-DE" baseline="0" dirty="0" smtClean="0"/>
              <a:t>譜</a:t>
            </a:r>
            <a:r>
              <a:rPr lang="de-DE" altLang="zh-CN" baseline="0" dirty="0" smtClean="0"/>
              <a:t> also </a:t>
            </a:r>
            <a:r>
              <a:rPr lang="de-DE" altLang="zh-CN" baseline="0" dirty="0" err="1" smtClean="0"/>
              <a:t>have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pages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with</a:t>
            </a:r>
            <a:r>
              <a:rPr lang="de-DE" altLang="zh-CN" baseline="0" dirty="0" smtClean="0"/>
              <a:t> </a:t>
            </a:r>
            <a:r>
              <a:rPr lang="zh-CN" altLang="de-DE" baseline="0" dirty="0" smtClean="0"/>
              <a:t>圖</a:t>
            </a:r>
            <a:r>
              <a:rPr lang="de-DE" altLang="zh-CN" baseline="0" dirty="0" smtClean="0"/>
              <a:t> AND </a:t>
            </a:r>
            <a:r>
              <a:rPr lang="zh-CN" altLang="de-DE" baseline="0" dirty="0" smtClean="0"/>
              <a:t>物</a:t>
            </a:r>
            <a:r>
              <a:rPr lang="de-DE" altLang="zh-CN" baseline="0" dirty="0" smtClean="0"/>
              <a:t>. NOTE: </a:t>
            </a:r>
            <a:r>
              <a:rPr lang="de-DE" altLang="zh-CN" baseline="0" dirty="0" err="1" smtClean="0"/>
              <a:t>the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search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for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terms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is</a:t>
            </a:r>
            <a:r>
              <a:rPr lang="de-DE" altLang="zh-CN" baseline="0" dirty="0" smtClean="0"/>
              <a:t> on </a:t>
            </a:r>
            <a:r>
              <a:rPr lang="de-DE" altLang="zh-CN" baseline="0" dirty="0" err="1" smtClean="0"/>
              <a:t>the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page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level</a:t>
            </a:r>
            <a:r>
              <a:rPr lang="de-DE" altLang="zh-CN" baseline="0" dirty="0" smtClean="0"/>
              <a:t>, </a:t>
            </a:r>
            <a:r>
              <a:rPr lang="de-DE" altLang="zh-CN" baseline="0" dirty="0" err="1" smtClean="0"/>
              <a:t>the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combination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of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the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books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is</a:t>
            </a:r>
            <a:r>
              <a:rPr lang="de-DE" altLang="zh-CN" baseline="0" dirty="0" smtClean="0"/>
              <a:t> on </a:t>
            </a:r>
            <a:r>
              <a:rPr lang="de-DE" altLang="zh-CN" baseline="0" dirty="0" err="1" smtClean="0"/>
              <a:t>the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book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level</a:t>
            </a:r>
            <a:r>
              <a:rPr lang="de-DE" altLang="zh-CN" baseline="0" dirty="0" smtClean="0"/>
              <a:t>, i.e. </a:t>
            </a:r>
            <a:r>
              <a:rPr lang="de-DE" altLang="zh-CN" baseline="0" dirty="0" err="1" smtClean="0"/>
              <a:t>the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page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with</a:t>
            </a:r>
            <a:r>
              <a:rPr lang="zh-CN" altLang="de-DE" baseline="0" dirty="0" smtClean="0"/>
              <a:t>圖</a:t>
            </a:r>
            <a:r>
              <a:rPr lang="de-DE" altLang="zh-CN" baseline="0" dirty="0" smtClean="0"/>
              <a:t> AND </a:t>
            </a:r>
            <a:r>
              <a:rPr lang="zh-CN" altLang="de-DE" baseline="0" dirty="0" smtClean="0"/>
              <a:t>物 </a:t>
            </a:r>
            <a:r>
              <a:rPr lang="de-DE" altLang="zh-CN" baseline="0" dirty="0" err="1" smtClean="0"/>
              <a:t>might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be</a:t>
            </a:r>
            <a:r>
              <a:rPr lang="de-DE" altLang="zh-CN" baseline="0" dirty="0" smtClean="0"/>
              <a:t> 100 </a:t>
            </a:r>
            <a:r>
              <a:rPr lang="de-DE" altLang="zh-CN" baseline="0" dirty="0" err="1" smtClean="0"/>
              <a:t>pages</a:t>
            </a:r>
            <a:r>
              <a:rPr lang="de-DE" altLang="zh-CN" baseline="0" dirty="0" smtClean="0"/>
              <a:t> apart </a:t>
            </a:r>
            <a:r>
              <a:rPr lang="de-DE" altLang="zh-CN" baseline="0" dirty="0" err="1" smtClean="0"/>
              <a:t>from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the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page</a:t>
            </a:r>
            <a:r>
              <a:rPr lang="de-DE" altLang="zh-CN" baseline="0" dirty="0" smtClean="0"/>
              <a:t> </a:t>
            </a:r>
            <a:r>
              <a:rPr lang="de-DE" altLang="zh-CN" baseline="0" dirty="0" err="1" smtClean="0"/>
              <a:t>with</a:t>
            </a:r>
            <a:r>
              <a:rPr lang="de-DE" altLang="zh-CN" baseline="0" dirty="0" smtClean="0"/>
              <a:t> </a:t>
            </a:r>
            <a:r>
              <a:rPr lang="zh-CN" altLang="de-DE" baseline="0" dirty="0" smtClean="0"/>
              <a:t>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219-6E00-1A48-9372-561B602CA3F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44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similarities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books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specific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future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finding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similarities</a:t>
            </a:r>
            <a:r>
              <a:rPr lang="de-DE" baseline="0" dirty="0" smtClean="0"/>
              <a:t> AFTER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subset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titles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searching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term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combination</a:t>
            </a:r>
            <a:r>
              <a:rPr lang="de-DE" baseline="0" dirty="0" smtClean="0"/>
              <a:t>). </a:t>
            </a:r>
            <a:r>
              <a:rPr lang="de-DE" baseline="0" dirty="0" err="1" smtClean="0"/>
              <a:t>Testing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PCA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Xuxiu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Siku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quanshu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corpus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unigrams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books</a:t>
            </a:r>
            <a:r>
              <a:rPr lang="de-DE" baseline="0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219-6E00-1A48-9372-561B602CA3F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902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Four</a:t>
            </a:r>
            <a:r>
              <a:rPr lang="de-DE" dirty="0" smtClean="0"/>
              <a:t> </a:t>
            </a:r>
            <a:r>
              <a:rPr lang="de-DE" dirty="0" err="1" smtClean="0"/>
              <a:t>Bibliographical</a:t>
            </a:r>
            <a:r>
              <a:rPr lang="de-DE" dirty="0" smtClean="0"/>
              <a:t> </a:t>
            </a:r>
            <a:r>
              <a:rPr lang="de-DE" dirty="0" err="1" smtClean="0"/>
              <a:t>Categories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assigned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5443 </a:t>
            </a:r>
            <a:r>
              <a:rPr lang="de-DE" baseline="0" dirty="0" err="1" smtClean="0"/>
              <a:t>books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Xuxiu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Siku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quanshu</a:t>
            </a:r>
            <a:r>
              <a:rPr lang="de-DE" baseline="0" dirty="0" smtClean="0"/>
              <a:t> (&gt; </a:t>
            </a:r>
            <a:r>
              <a:rPr lang="de-DE" baseline="0" dirty="0" err="1" smtClean="0"/>
              <a:t>map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China ;-))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219-6E00-1A48-9372-561B602CA3F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588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FC5D6331-4721-48E3-9850-60D848476F97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8513" y="219075"/>
            <a:ext cx="8455026" cy="4756150"/>
          </a:xfrm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approach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fulltext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219-6E00-1A48-9372-561B602CA3F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4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Short </a:t>
            </a:r>
            <a:r>
              <a:rPr lang="de-DE" dirty="0" err="1" smtClean="0"/>
              <a:t>intro</a:t>
            </a:r>
            <a:r>
              <a:rPr lang="de-DE" dirty="0" smtClean="0"/>
              <a:t>: </a:t>
            </a:r>
            <a:r>
              <a:rPr lang="de-DE" dirty="0" err="1" smtClean="0"/>
              <a:t>fulltext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219-6E00-1A48-9372-561B602CA3F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5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Short </a:t>
            </a:r>
            <a:r>
              <a:rPr lang="de-DE" dirty="0" err="1" smtClean="0"/>
              <a:t>intro</a:t>
            </a:r>
            <a:r>
              <a:rPr lang="de-DE" dirty="0" smtClean="0"/>
              <a:t>: </a:t>
            </a:r>
            <a:r>
              <a:rPr lang="de-DE" dirty="0" err="1" smtClean="0"/>
              <a:t>fulltext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B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219-6E00-1A48-9372-561B602CA3F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84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&gt;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219-6E00-1A48-9372-561B602CA3F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08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</a:t>
            </a:r>
            <a:r>
              <a:rPr lang="de-DE" dirty="0" smtClean="0"/>
              <a:t>: N-gram Explorer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219-6E00-1A48-9372-561B602CA3F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01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n-grams?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219-6E00-1A48-9372-561B602CA3F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861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CrossAsia</a:t>
            </a:r>
            <a:r>
              <a:rPr lang="de-DE" baseline="0" dirty="0" smtClean="0"/>
              <a:t> N-Gram Service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219-6E00-1A48-9372-561B602CA3F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75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N-Gram Explorer: Search </a:t>
            </a:r>
            <a:r>
              <a:rPr lang="de-DE" dirty="0" err="1" smtClean="0"/>
              <a:t>for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combine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NOT)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219-6E00-1A48-9372-561B602CA3F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41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94" y="1600200"/>
            <a:ext cx="7921625" cy="971550"/>
          </a:xfrm>
          <a:prstGeom prst="rect">
            <a:avLst/>
          </a:prstGeom>
        </p:spPr>
        <p:txBody>
          <a:bodyPr tIns="46800" bIns="45720"/>
          <a:lstStyle>
            <a:lvl1pPr>
              <a:defRPr sz="250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94" y="2680098"/>
            <a:ext cx="7921625" cy="594122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11194" y="1113236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11194" y="4893470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Picture 12" descr="Logo_SBB_3c_ohneTransparen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27" y="3"/>
            <a:ext cx="2989269" cy="10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sandra\Logos\CrossAsia Logo 2013\Logo\Officeprogramme und Internet\CrossAsia Logo farb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321960"/>
            <a:ext cx="1314488" cy="50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940425" y="4893470"/>
            <a:ext cx="1295400" cy="1631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83568" y="4155926"/>
            <a:ext cx="4392860" cy="1625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de-DE" dirty="0" smtClean="0"/>
              <a:t>Licensing Activities &amp; Beyond Licensing Issues   |   </a:t>
            </a:r>
            <a:r>
              <a:rPr lang="en-US" altLang="de-DE" b="1" dirty="0" smtClean="0"/>
              <a:t>EASL 2019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351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nhalte --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005360"/>
            <a:ext cx="3884612" cy="3726630"/>
          </a:xfrm>
        </p:spPr>
        <p:txBody>
          <a:bodyPr/>
          <a:lstStyle>
            <a:lvl1pPr>
              <a:defRPr sz="1125" b="0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1" y="1005360"/>
            <a:ext cx="3884613" cy="3726630"/>
          </a:xfrm>
        </p:spPr>
        <p:txBody>
          <a:bodyPr/>
          <a:lstStyle>
            <a:lvl1pPr>
              <a:defRPr sz="1125" b="0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7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9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668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275161"/>
            <a:ext cx="3884612" cy="3456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6" y="1275161"/>
            <a:ext cx="3884613" cy="3456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28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940425" y="4893470"/>
            <a:ext cx="1295400" cy="1631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611560" y="4894008"/>
            <a:ext cx="2665412" cy="1631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667625" y="4893470"/>
            <a:ext cx="865188" cy="1631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1E7232F8-C157-4604-9540-955FC6E02B7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81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11560" y="4922583"/>
            <a:ext cx="4248472" cy="162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11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11560" y="4922583"/>
            <a:ext cx="4248472" cy="162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Licensing </a:t>
            </a:r>
            <a:r>
              <a:rPr lang="de-DE" altLang="de-DE" dirty="0" err="1" smtClean="0"/>
              <a:t>Activities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Beyond</a:t>
            </a:r>
            <a:r>
              <a:rPr lang="de-DE" altLang="de-DE" dirty="0" smtClean="0"/>
              <a:t> Licensing </a:t>
            </a:r>
            <a:r>
              <a:rPr lang="de-DE" altLang="de-DE" dirty="0" err="1" smtClean="0"/>
              <a:t>Issues</a:t>
            </a:r>
            <a:r>
              <a:rPr lang="de-DE" altLang="de-DE" dirty="0" smtClean="0"/>
              <a:t>  | </a:t>
            </a:r>
            <a:r>
              <a:rPr lang="de-DE" altLang="de-DE" b="1" dirty="0" smtClean="0"/>
              <a:t>EASL 2019</a:t>
            </a:r>
            <a:endParaRPr lang="de-DE" altLang="de-DE" b="1" dirty="0"/>
          </a:p>
        </p:txBody>
      </p:sp>
    </p:spTree>
    <p:extLst>
      <p:ext uri="{BB962C8B-B14F-4D97-AF65-F5344CB8AC3E}">
        <p14:creationId xmlns:p14="http://schemas.microsoft.com/office/powerpoint/2010/main" val="35190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683568" y="4155926"/>
            <a:ext cx="4392860" cy="162557"/>
          </a:xfrm>
          <a:prstGeom prst="rect">
            <a:avLst/>
          </a:prstGeom>
        </p:spPr>
        <p:txBody>
          <a:bodyPr/>
          <a:lstStyle/>
          <a:p>
            <a:r>
              <a:rPr lang="en-US" altLang="de-DE" dirty="0" smtClean="0"/>
              <a:t>Licensing Activities &amp; Beyond Licensing Issues   |   </a:t>
            </a:r>
            <a:r>
              <a:rPr lang="en-US" altLang="de-DE" b="1" dirty="0" smtClean="0"/>
              <a:t>EASL 2019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935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329613"/>
            <a:ext cx="5111750" cy="32650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6" y="1329613"/>
            <a:ext cx="3008313" cy="32650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940425" y="4893470"/>
            <a:ext cx="1295400" cy="1631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83568" y="4155926"/>
            <a:ext cx="4392860" cy="1625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de-DE" dirty="0" smtClean="0"/>
              <a:t>Licensing Activities &amp; Beyond Licensing Issues   |   </a:t>
            </a:r>
            <a:r>
              <a:rPr lang="en-US" altLang="de-DE" b="1" dirty="0" smtClean="0"/>
              <a:t>EASL 2019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857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94" y="1275161"/>
            <a:ext cx="79216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11194" y="4893470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11194" y="1113236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" name="Picture 12" descr="Logo_SBB_3c_ohneTransparenz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27" y="3"/>
            <a:ext cx="2989269" cy="10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:\sandra\Logos\CrossAsia Logo 2013\Logo\Officeprogramme und Internet\CrossAsia Logo farbi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321960"/>
            <a:ext cx="1314488" cy="50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323528" y="4876006"/>
            <a:ext cx="3744788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de-DE" sz="900" dirty="0" smtClean="0"/>
              <a:t>Licensing Activities &amp; Beyond Licensing Issues   |   </a:t>
            </a:r>
            <a:r>
              <a:rPr lang="en-US" altLang="de-DE" sz="900" b="1" dirty="0" smtClean="0"/>
              <a:t>EASL 2019</a:t>
            </a:r>
            <a:endParaRPr lang="de-DE" altLang="de-DE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algn="l" rtl="0" fontAlgn="base">
        <a:spcBef>
          <a:spcPct val="1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fontAlgn="base">
        <a:spcBef>
          <a:spcPct val="10000"/>
        </a:spcBef>
        <a:spcAft>
          <a:spcPct val="0"/>
        </a:spcAft>
        <a:buSzPct val="90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2pPr>
      <a:lvl3pPr marL="358775" indent="-177800" algn="l" rtl="0" fontAlgn="base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3pPr>
      <a:lvl4pPr marL="538163" indent="-177800" algn="l" rtl="0" fontAlgn="base">
        <a:spcBef>
          <a:spcPct val="10000"/>
        </a:spcBef>
        <a:spcAft>
          <a:spcPct val="0"/>
        </a:spcAft>
        <a:buSzPct val="90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4pPr>
      <a:lvl5pPr marL="717550" indent="-177800" algn="l" rtl="0" fontAlgn="base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5pPr>
      <a:lvl6pPr marL="1174750" indent="-177800" algn="l" rtl="0" fontAlgn="base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6pPr>
      <a:lvl7pPr marL="1631950" indent="-177800" algn="l" rtl="0" fontAlgn="base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7pPr>
      <a:lvl8pPr marL="2089150" indent="-177800" algn="l" rtl="0" fontAlgn="base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8pPr>
      <a:lvl9pPr marL="2546350" indent="-177800" algn="l" rtl="0" fontAlgn="base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sandra\2016\Geschäftsausstattung\Gestaltungsrichtlinien\PPT\jfmueller_6885-72dp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2778" r="5572" b="3888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1588" lvl="1">
              <a:spcBef>
                <a:spcPct val="10000"/>
              </a:spcBef>
              <a:buSzPct val="90000"/>
            </a:pPr>
            <a:r>
              <a:rPr lang="en-US" sz="2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Licensing Activities &amp;</a:t>
            </a:r>
            <a:br>
              <a:rPr lang="en-US" sz="2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en-US" sz="28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en-US" sz="2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beyond Licensing Issues</a:t>
            </a:r>
            <a:r>
              <a:rPr lang="en-US" sz="2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2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de-DE" altLang="de-DE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95064" y="2595116"/>
            <a:ext cx="7921625" cy="594122"/>
          </a:xfrm>
        </p:spPr>
        <p:txBody>
          <a:bodyPr/>
          <a:lstStyle/>
          <a:p>
            <a:pPr algn="r"/>
            <a:r>
              <a:rPr lang="de-DE" altLang="de-DE" dirty="0" err="1" smtClean="0"/>
              <a:t>dddBerlin</a:t>
            </a:r>
            <a:r>
              <a:rPr lang="de-DE" altLang="de-DE" dirty="0"/>
              <a:t>, </a:t>
            </a:r>
            <a:endParaRPr lang="de-DE" altLang="de-DE" sz="2800" b="1" kern="1200" dirty="0">
              <a:solidFill>
                <a:srgbClr val="C00000"/>
              </a:solidFill>
            </a:endParaRPr>
          </a:p>
        </p:txBody>
      </p:sp>
      <p:pic>
        <p:nvPicPr>
          <p:cNvPr id="8" name="Picture 16" descr="Logo_SBB_3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11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11189" y="1275570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11189" y="4893469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2" name="Picture 2" descr="H:\sandra\Logos\CrossAsia Logo 2013\Logo\Officeprogramme und Internet\CrossAsia Logo farb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321960"/>
            <a:ext cx="1314488" cy="50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3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580362" y="1203598"/>
            <a:ext cx="7921625" cy="352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sz="2800" b="1" dirty="0" err="1" smtClean="0"/>
              <a:t>Maintaining</a:t>
            </a:r>
            <a:r>
              <a:rPr lang="de-DE" altLang="de-DE" sz="2800" b="1" dirty="0" smtClean="0"/>
              <a:t> e-</a:t>
            </a:r>
            <a:r>
              <a:rPr lang="de-DE" altLang="de-DE" sz="2800" b="1" dirty="0" err="1" smtClean="0"/>
              <a:t>resources</a:t>
            </a:r>
            <a:r>
              <a:rPr lang="de-DE" altLang="de-DE" sz="2800" b="1" dirty="0" smtClean="0"/>
              <a:t>:</a:t>
            </a:r>
            <a:endParaRPr lang="de-DE" altLang="de-DE" sz="2800" dirty="0" smtClean="0"/>
          </a:p>
          <a:p>
            <a:r>
              <a:rPr lang="de-DE" altLang="de-DE" sz="2000" dirty="0" smtClean="0"/>
              <a:t>First </a:t>
            </a:r>
            <a:r>
              <a:rPr lang="de-DE" altLang="de-DE" sz="2000" dirty="0" err="1" smtClean="0"/>
              <a:t>new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service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based</a:t>
            </a:r>
            <a:r>
              <a:rPr lang="de-DE" altLang="de-DE" sz="2000" dirty="0" smtClean="0"/>
              <a:t> in </a:t>
            </a:r>
            <a:r>
              <a:rPr lang="de-DE" altLang="de-DE" sz="2000" dirty="0" err="1" smtClean="0"/>
              <a:t>the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new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field</a:t>
            </a:r>
            <a:r>
              <a:rPr lang="de-DE" altLang="de-DE" sz="2000" dirty="0" smtClean="0"/>
              <a:t>:</a:t>
            </a:r>
          </a:p>
          <a:p>
            <a:r>
              <a:rPr lang="de-DE" altLang="de-DE" sz="2000" dirty="0" err="1" smtClean="0"/>
              <a:t>CrossAsia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Full</a:t>
            </a:r>
            <a:r>
              <a:rPr lang="de-DE" altLang="de-DE" sz="2000" dirty="0" smtClean="0"/>
              <a:t>-text Search:</a:t>
            </a: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4451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628871" y="1196152"/>
            <a:ext cx="2913460" cy="3258647"/>
          </a:xfrm>
        </p:spPr>
        <p:txBody>
          <a:bodyPr/>
          <a:lstStyle/>
          <a:p>
            <a:r>
              <a:rPr lang="en-GB" sz="1050" b="1" dirty="0"/>
              <a:t>Contained resources: </a:t>
            </a:r>
            <a:r>
              <a:rPr lang="en-GB" sz="1050" b="1" dirty="0" smtClean="0"/>
              <a:t>360,000 </a:t>
            </a:r>
            <a:r>
              <a:rPr lang="en-GB" sz="1050" b="1" dirty="0"/>
              <a:t>titles with together </a:t>
            </a:r>
            <a:r>
              <a:rPr lang="en-GB" sz="1050" b="1" dirty="0" smtClean="0"/>
              <a:t>52,5 </a:t>
            </a:r>
            <a:r>
              <a:rPr lang="en-GB" sz="1050" b="1" dirty="0" err="1"/>
              <a:t>mio</a:t>
            </a:r>
            <a:r>
              <a:rPr lang="en-GB" sz="1050" b="1" dirty="0"/>
              <a:t>. pages </a:t>
            </a:r>
            <a:r>
              <a:rPr lang="en-GB" sz="1050" b="1" dirty="0" smtClean="0"/>
              <a:t>(Sept. </a:t>
            </a:r>
            <a:r>
              <a:rPr lang="en-GB" sz="1050" b="1" dirty="0"/>
              <a:t>2019):</a:t>
            </a:r>
          </a:p>
          <a:p>
            <a:endParaRPr lang="en-GB" sz="525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/>
              <a:t>Adam Matthew - China America Pacific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/>
              <a:t>Adam Matthew - China Trade &amp; Politics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/>
              <a:t>Adam Matthew - Foreign Office Files China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/>
              <a:t>Adam Matthew - Foreign Office Files Japan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/>
              <a:t>Adam Matthew - Meiji Japan (only metadata)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 err="1"/>
              <a:t>Airiti</a:t>
            </a:r>
            <a:r>
              <a:rPr lang="en-GB" sz="900" dirty="0"/>
              <a:t> </a:t>
            </a:r>
            <a:r>
              <a:rPr lang="en-GB" sz="900" dirty="0" err="1"/>
              <a:t>ebooks</a:t>
            </a:r>
            <a:r>
              <a:rPr lang="en-GB" sz="9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/>
              <a:t>CNKI eBooks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 err="1"/>
              <a:t>道藏輯要</a:t>
            </a:r>
            <a:endParaRPr lang="en-GB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/>
              <a:t>Local Gazetteers (combining different databases, together about 11,000 title – including doubles)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/>
              <a:t>Missionary, Sinology, and Literary Periodicals (1817-1949)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 err="1"/>
              <a:t>清代史料</a:t>
            </a:r>
            <a:endParaRPr lang="en-GB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 err="1"/>
              <a:t>人民日报</a:t>
            </a:r>
            <a:r>
              <a:rPr lang="en-GB" sz="900" dirty="0"/>
              <a:t> : People's daily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 err="1"/>
              <a:t>日本古典書籍</a:t>
            </a:r>
            <a:r>
              <a:rPr lang="en-GB" sz="900" dirty="0"/>
              <a:t> : Classical  Works of Japan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 err="1"/>
              <a:t>四庫全書</a:t>
            </a:r>
            <a:endParaRPr lang="en-GB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 err="1"/>
              <a:t>續修四庫全書</a:t>
            </a:r>
            <a:endParaRPr lang="en-GB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 err="1"/>
              <a:t>Fulltext</a:t>
            </a:r>
            <a:r>
              <a:rPr lang="en-GB" sz="900" dirty="0"/>
              <a:t> search in print books (sample set)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900" dirty="0"/>
              <a:t>soon: 180,000+ titles published in Republican China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35214" y="824912"/>
            <a:ext cx="4231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600" b="1" dirty="0" err="1">
                <a:solidFill>
                  <a:srgbClr val="000000"/>
                </a:solidFill>
              </a:rPr>
              <a:t>CrossAsia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600" b="1" dirty="0" err="1">
                <a:solidFill>
                  <a:srgbClr val="000000"/>
                </a:solidFill>
              </a:rPr>
              <a:t>Fulltext</a:t>
            </a:r>
            <a:r>
              <a:rPr lang="de-DE" sz="1600" b="1" dirty="0">
                <a:solidFill>
                  <a:srgbClr val="000000"/>
                </a:solidFill>
              </a:rPr>
              <a:t> Search (Beta)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r="53765" b="15284"/>
          <a:stretch/>
        </p:blipFill>
        <p:spPr bwMode="auto">
          <a:xfrm>
            <a:off x="1535214" y="1151481"/>
            <a:ext cx="2727000" cy="162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8" r="837"/>
          <a:stretch/>
        </p:blipFill>
        <p:spPr bwMode="auto">
          <a:xfrm>
            <a:off x="1520964" y="2814372"/>
            <a:ext cx="2727000" cy="191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8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1529029" y="897565"/>
            <a:ext cx="4231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200" b="1" dirty="0">
                <a:solidFill>
                  <a:srgbClr val="000000"/>
                </a:solidFill>
              </a:rPr>
              <a:t>(A) „</a:t>
            </a:r>
            <a:r>
              <a:rPr lang="de-DE" sz="1200" b="1" dirty="0" err="1">
                <a:solidFill>
                  <a:srgbClr val="000000"/>
                </a:solidFill>
              </a:rPr>
              <a:t>Guided</a:t>
            </a:r>
            <a:r>
              <a:rPr lang="de-DE" sz="1200" b="1" dirty="0">
                <a:solidFill>
                  <a:srgbClr val="000000"/>
                </a:solidFill>
              </a:rPr>
              <a:t>“ </a:t>
            </a:r>
            <a:r>
              <a:rPr lang="de-DE" sz="1200" b="1" dirty="0" err="1">
                <a:solidFill>
                  <a:srgbClr val="000000"/>
                </a:solidFill>
              </a:rPr>
              <a:t>fulltext</a:t>
            </a:r>
            <a:r>
              <a:rPr lang="de-DE" sz="1200" b="1" dirty="0">
                <a:solidFill>
                  <a:srgbClr val="000000"/>
                </a:solidFill>
              </a:rPr>
              <a:t> </a:t>
            </a:r>
            <a:r>
              <a:rPr lang="de-DE" sz="1200" b="1">
                <a:solidFill>
                  <a:srgbClr val="000000"/>
                </a:solidFill>
              </a:rPr>
              <a:t>search</a:t>
            </a:r>
            <a:endParaRPr lang="de-DE" sz="1200" b="1" dirty="0">
              <a:solidFill>
                <a:srgbClr val="000000"/>
              </a:solidFill>
            </a:endParaRPr>
          </a:p>
        </p:txBody>
      </p:sp>
      <p:pic>
        <p:nvPicPr>
          <p:cNvPr id="5" name="Picture 2" descr="\\pk.de\sbb\Home\b-ms104\Downloads\Ty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30" y="1599642"/>
            <a:ext cx="6171050" cy="291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1143000" y="0"/>
            <a:ext cx="7666435" cy="291107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53" tIns="40127" rIns="80253" bIns="40127" rtlCol="0" anchor="ctr"/>
          <a:lstStyle/>
          <a:p>
            <a:pPr defTabSz="685800"/>
            <a:endParaRPr lang="de-DE" sz="10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70955" y="2444464"/>
            <a:ext cx="1848230" cy="542915"/>
          </a:xfrm>
          <a:prstGeom prst="wedgeRoundRectCallout">
            <a:avLst>
              <a:gd name="adj1" fmla="val 30038"/>
              <a:gd name="adj2" fmla="val 7174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Choose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a title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to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show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pages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with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hits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;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go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to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book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in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database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via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icon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(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authorization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required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408204" y="873126"/>
            <a:ext cx="1458162" cy="1130594"/>
          </a:xfrm>
          <a:prstGeom prst="wedgeRoundRectCallout">
            <a:avLst>
              <a:gd name="adj1" fmla="val -30911"/>
              <a:gd name="adj2" fmla="val 6245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Filter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by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terms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or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„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search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“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for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filter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terms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. More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than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one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filter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term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can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be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selected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within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one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filter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to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show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results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that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match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either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the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one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OR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the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other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642185" y="3045226"/>
            <a:ext cx="2291997" cy="542915"/>
          </a:xfrm>
          <a:prstGeom prst="wedgeRoundRectCallout">
            <a:avLst>
              <a:gd name="adj1" fmla="val -43875"/>
              <a:gd name="adj2" fmla="val -7341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The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centre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column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shows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hit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pages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in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the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sequence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of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the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book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;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go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to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page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in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database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via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icon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(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authorization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required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409344" y="1151480"/>
            <a:ext cx="1489228" cy="395995"/>
          </a:xfrm>
          <a:prstGeom prst="wedgeRoundRectCallout">
            <a:avLst>
              <a:gd name="adj1" fmla="val -14579"/>
              <a:gd name="adj2" fmla="val 7569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Enter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search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term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(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space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= AND; „“ =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string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search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12060" y="867000"/>
            <a:ext cx="1134899" cy="689834"/>
          </a:xfrm>
          <a:prstGeom prst="wedgeRoundRectCallout">
            <a:avLst>
              <a:gd name="adj1" fmla="val 22678"/>
              <a:gd name="adj2" fmla="val 6401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„i“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leads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to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list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of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search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features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or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short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description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of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resource</a:t>
            </a:r>
            <a:endParaRPr lang="de-DE" sz="863" dirty="0">
              <a:ln>
                <a:solidFill>
                  <a:srgbClr val="C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70955" y="1160698"/>
            <a:ext cx="1668188" cy="542915"/>
          </a:xfrm>
          <a:prstGeom prst="wedgeRoundRectCallout">
            <a:avLst>
              <a:gd name="adj1" fmla="val -14579"/>
              <a:gd name="adj2" fmla="val 7569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Hits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are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grouped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into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books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;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sequence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according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to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number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of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pages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with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hits</a:t>
            </a:r>
            <a:endParaRPr lang="de-DE" sz="863" dirty="0">
              <a:ln>
                <a:solidFill>
                  <a:srgbClr val="C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1529029" y="897565"/>
            <a:ext cx="4231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200" b="1" dirty="0">
                <a:solidFill>
                  <a:srgbClr val="000000"/>
                </a:solidFill>
              </a:rPr>
              <a:t>(B) „Explorative“ Volltextsuche</a:t>
            </a:r>
          </a:p>
        </p:txBody>
      </p:sp>
      <p:sp>
        <p:nvSpPr>
          <p:cNvPr id="6" name="Rechteck 5"/>
          <p:cNvSpPr/>
          <p:nvPr/>
        </p:nvSpPr>
        <p:spPr>
          <a:xfrm>
            <a:off x="1143000" y="0"/>
            <a:ext cx="7666435" cy="291107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53" tIns="40127" rIns="80253" bIns="40127" rtlCol="0" anchor="ctr"/>
          <a:lstStyle/>
          <a:p>
            <a:pPr defTabSz="685800"/>
            <a:endParaRPr lang="de-DE" sz="105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" b="15589"/>
          <a:stretch/>
        </p:blipFill>
        <p:spPr bwMode="auto">
          <a:xfrm>
            <a:off x="1683060" y="1383618"/>
            <a:ext cx="5859270" cy="339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2831047" y="3350845"/>
            <a:ext cx="1278311" cy="689834"/>
          </a:xfrm>
          <a:prstGeom prst="wedgeRoundRectCallout">
            <a:avLst>
              <a:gd name="adj1" fmla="val -85625"/>
              <a:gd name="adj2" fmla="val -2066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Chooes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type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of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object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(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book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,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article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,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page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)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and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filter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by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title,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subject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, etc.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944784" y="2100219"/>
            <a:ext cx="1811288" cy="836754"/>
          </a:xfrm>
          <a:prstGeom prst="wedgeRoundRectCallout">
            <a:avLst>
              <a:gd name="adj1" fmla="val -66574"/>
              <a:gd name="adj2" fmla="val -1674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Hits in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book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metadata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and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page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content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are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shown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in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the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sequence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of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their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score. Open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book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/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page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via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icon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(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authorization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required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46569" y="1452721"/>
            <a:ext cx="1489228" cy="395995"/>
          </a:xfrm>
          <a:prstGeom prst="wedgeRoundRectCallout">
            <a:avLst>
              <a:gd name="adj1" fmla="val -14579"/>
              <a:gd name="adj2" fmla="val 7569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Enter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search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term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(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space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= AND; „“ =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string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search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735796" y="1183316"/>
            <a:ext cx="1134899" cy="689834"/>
          </a:xfrm>
          <a:prstGeom prst="wedgeRoundRectCallout">
            <a:avLst>
              <a:gd name="adj1" fmla="val 22678"/>
              <a:gd name="adj2" fmla="val 6401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„i“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leads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to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list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of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search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features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or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short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description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of</a:t>
            </a:r>
            <a:r>
              <a:rPr lang="de-DE" sz="863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863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resource</a:t>
            </a:r>
            <a:endParaRPr lang="de-DE" sz="863" dirty="0">
              <a:ln>
                <a:solidFill>
                  <a:srgbClr val="C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678" y="234043"/>
            <a:ext cx="6574236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893" y="1647369"/>
            <a:ext cx="6014357" cy="323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715" y="1592940"/>
            <a:ext cx="6408964" cy="33618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37465" y="1768929"/>
            <a:ext cx="394607" cy="136072"/>
          </a:xfrm>
          <a:prstGeom prst="ellipse">
            <a:avLst/>
          </a:prstGeom>
          <a:noFill/>
          <a:ln>
            <a:solidFill>
              <a:srgbClr val="9C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37412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211710"/>
            <a:ext cx="6237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err="1"/>
              <a:t>Aim</a:t>
            </a:r>
            <a:r>
              <a:rPr lang="de-DE" sz="2000" dirty="0"/>
              <a:t>: </a:t>
            </a:r>
          </a:p>
          <a:p>
            <a:pPr marL="214313" indent="-214313" algn="l">
              <a:buFontTx/>
              <a:buChar char="-"/>
            </a:pPr>
            <a:r>
              <a:rPr lang="de-DE" sz="2000" dirty="0" err="1"/>
              <a:t>higher</a:t>
            </a:r>
            <a:r>
              <a:rPr lang="de-DE" sz="2000" dirty="0"/>
              <a:t> </a:t>
            </a:r>
            <a:r>
              <a:rPr lang="de-DE" sz="2000" dirty="0" err="1"/>
              <a:t>speed</a:t>
            </a:r>
            <a:r>
              <a:rPr lang="de-DE" sz="2000" dirty="0"/>
              <a:t> </a:t>
            </a:r>
            <a:r>
              <a:rPr lang="de-DE" sz="2000" dirty="0" err="1"/>
              <a:t>when</a:t>
            </a:r>
            <a:r>
              <a:rPr lang="de-DE" sz="2000" dirty="0"/>
              <a:t> </a:t>
            </a:r>
            <a:r>
              <a:rPr lang="de-DE" sz="2000" dirty="0" err="1"/>
              <a:t>searching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 </a:t>
            </a:r>
            <a:r>
              <a:rPr lang="de-DE" sz="2000" dirty="0" err="1"/>
              <a:t>millions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pages</a:t>
            </a:r>
            <a:endParaRPr lang="de-DE" sz="2000" dirty="0"/>
          </a:p>
          <a:p>
            <a:pPr marL="214313" indent="-214313" algn="l">
              <a:buFontTx/>
              <a:buChar char="-"/>
            </a:pPr>
            <a:r>
              <a:rPr lang="de-DE" sz="2000" dirty="0" err="1"/>
              <a:t>indexing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not </a:t>
            </a: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rely</a:t>
            </a:r>
            <a:r>
              <a:rPr lang="de-DE" sz="2000" dirty="0"/>
              <a:t> on </a:t>
            </a:r>
            <a:r>
              <a:rPr lang="de-DE" sz="2000" dirty="0" err="1"/>
              <a:t>dictionary</a:t>
            </a:r>
            <a:r>
              <a:rPr lang="de-DE" sz="2000" dirty="0"/>
              <a:t> </a:t>
            </a:r>
            <a:r>
              <a:rPr lang="de-DE" sz="2000" dirty="0" err="1"/>
              <a:t>terms</a:t>
            </a:r>
            <a:r>
              <a:rPr lang="de-DE" sz="2000" dirty="0"/>
              <a:t> (</a:t>
            </a:r>
            <a:r>
              <a:rPr lang="de-DE" sz="2000" dirty="0" err="1"/>
              <a:t>n</a:t>
            </a:r>
            <a:r>
              <a:rPr lang="de-DE" sz="2000" dirty="0"/>
              <a:t>-grams </a:t>
            </a:r>
            <a:r>
              <a:rPr lang="de-DE" sz="2000" dirty="0" err="1"/>
              <a:t>cleaned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dictionary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statistics</a:t>
            </a:r>
            <a:r>
              <a:rPr lang="de-DE" sz="2000" dirty="0"/>
              <a:t>)</a:t>
            </a:r>
          </a:p>
          <a:p>
            <a:pPr marL="214313" indent="-214313" algn="l">
              <a:buFontTx/>
              <a:buChar char="-"/>
            </a:pPr>
            <a:r>
              <a:rPr lang="de-DE" sz="2000" dirty="0" err="1"/>
              <a:t>showing</a:t>
            </a:r>
            <a:r>
              <a:rPr lang="de-DE" sz="2000" dirty="0"/>
              <a:t> </a:t>
            </a:r>
            <a:r>
              <a:rPr lang="de-DE" sz="2000" dirty="0" err="1"/>
              <a:t>contexts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search</a:t>
            </a:r>
            <a:r>
              <a:rPr lang="de-DE" sz="2000" dirty="0"/>
              <a:t> </a:t>
            </a:r>
            <a:r>
              <a:rPr lang="de-DE" sz="2000" dirty="0" err="1"/>
              <a:t>terms</a:t>
            </a: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-5850" y="1272022"/>
            <a:ext cx="6244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Next </a:t>
            </a:r>
            <a:r>
              <a:rPr lang="de-DE" sz="2400" dirty="0" err="1"/>
              <a:t>CrossAsia</a:t>
            </a:r>
            <a:r>
              <a:rPr lang="de-DE" sz="2400" dirty="0"/>
              <a:t> </a:t>
            </a:r>
            <a:r>
              <a:rPr lang="de-DE" sz="2400" dirty="0" err="1"/>
              <a:t>search</a:t>
            </a:r>
            <a:r>
              <a:rPr lang="de-DE" sz="2400" dirty="0"/>
              <a:t> </a:t>
            </a:r>
            <a:r>
              <a:rPr lang="de-DE" sz="2400" dirty="0" err="1"/>
              <a:t>tool</a:t>
            </a:r>
            <a:r>
              <a:rPr lang="de-DE" sz="2400" dirty="0"/>
              <a:t> in </a:t>
            </a:r>
            <a:r>
              <a:rPr lang="de-DE" sz="2400" dirty="0" err="1"/>
              <a:t>development</a:t>
            </a:r>
            <a:r>
              <a:rPr lang="de-DE" sz="2400" dirty="0"/>
              <a:t>: </a:t>
            </a:r>
            <a:endParaRPr lang="de-DE" sz="2400" dirty="0" smtClean="0"/>
          </a:p>
          <a:p>
            <a:pPr algn="l"/>
            <a:r>
              <a:rPr lang="de-DE" sz="2400" b="1" dirty="0" smtClean="0">
                <a:solidFill>
                  <a:srgbClr val="9C0202"/>
                </a:solidFill>
              </a:rPr>
              <a:t> N-gram </a:t>
            </a:r>
            <a:r>
              <a:rPr lang="de-DE" sz="2400" b="1" dirty="0" err="1" smtClean="0">
                <a:solidFill>
                  <a:srgbClr val="9C0202"/>
                </a:solidFill>
              </a:rPr>
              <a:t>explorer</a:t>
            </a:r>
            <a:r>
              <a:rPr lang="de-DE" sz="2400" b="1" dirty="0" smtClean="0">
                <a:solidFill>
                  <a:srgbClr val="9C0202"/>
                </a:solidFill>
              </a:rPr>
              <a:t> </a:t>
            </a:r>
            <a:r>
              <a:rPr lang="de-DE" sz="2400" dirty="0" smtClean="0"/>
              <a:t>(</a:t>
            </a:r>
            <a:r>
              <a:rPr lang="de-DE" sz="2400" dirty="0" err="1" smtClean="0"/>
              <a:t>working</a:t>
            </a:r>
            <a:r>
              <a:rPr lang="de-DE" sz="2400" dirty="0" smtClean="0"/>
              <a:t> title)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42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41080" y="955374"/>
            <a:ext cx="61844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ant" altLang="en-US" sz="1650" b="1" dirty="0">
                <a:solidFill>
                  <a:srgbClr val="9C0202"/>
                </a:solidFill>
              </a:rPr>
              <a:t>道可道，非常道。名可名，非常名。無名天地之始</a:t>
            </a:r>
            <a:r>
              <a:rPr lang="en-US" altLang="zh-Hant" sz="1650" b="1" dirty="0">
                <a:solidFill>
                  <a:srgbClr val="9C0202"/>
                </a:solidFill>
              </a:rPr>
              <a:t>, </a:t>
            </a:r>
            <a:r>
              <a:rPr lang="zh-Hant" altLang="en-US" sz="1650" b="1" dirty="0">
                <a:solidFill>
                  <a:srgbClr val="9C0202"/>
                </a:solidFill>
              </a:rPr>
              <a:t>有名萬物之母。</a:t>
            </a:r>
            <a:endParaRPr lang="de-DE" sz="1650" b="1" dirty="0">
              <a:solidFill>
                <a:srgbClr val="9C0202"/>
              </a:solidFill>
            </a:endParaRPr>
          </a:p>
        </p:txBody>
      </p:sp>
      <p:pic>
        <p:nvPicPr>
          <p:cNvPr id="4" name="Bild 3" descr="Wehrli_ngra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53" y="2272393"/>
            <a:ext cx="5542891" cy="241115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107792" y="1413981"/>
            <a:ext cx="26613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Hant" sz="1500" b="1" dirty="0" err="1"/>
              <a:t>bigrams</a:t>
            </a:r>
            <a:r>
              <a:rPr lang="de-DE" altLang="zh-Hant" sz="1500" b="1" dirty="0"/>
              <a:t>: </a:t>
            </a:r>
            <a:r>
              <a:rPr lang="zh-Hant" altLang="en-US" sz="1500" b="1" dirty="0"/>
              <a:t>道可</a:t>
            </a:r>
            <a:r>
              <a:rPr lang="en-US" altLang="zh-Hant" sz="1500" dirty="0"/>
              <a:t>, </a:t>
            </a:r>
            <a:r>
              <a:rPr lang="zh-Hant" altLang="en-US" sz="1500" b="1" dirty="0"/>
              <a:t>可道</a:t>
            </a:r>
            <a:r>
              <a:rPr lang="en-US" altLang="zh-Hant" sz="1500" b="1" dirty="0"/>
              <a:t>,</a:t>
            </a:r>
            <a:r>
              <a:rPr lang="zh-Hant" altLang="en-US" sz="1500" dirty="0"/>
              <a:t> </a:t>
            </a:r>
            <a:r>
              <a:rPr lang="zh-Hant" altLang="en-US" sz="1500" b="1" dirty="0"/>
              <a:t>道非</a:t>
            </a:r>
            <a:r>
              <a:rPr lang="en-US" altLang="zh-Hant" sz="1500" b="1" dirty="0"/>
              <a:t> </a:t>
            </a:r>
            <a:r>
              <a:rPr lang="is-IS" altLang="zh-Hant" sz="1500" b="1" dirty="0"/>
              <a:t>…</a:t>
            </a:r>
            <a:endParaRPr lang="de-DE" sz="1500" dirty="0"/>
          </a:p>
        </p:txBody>
      </p:sp>
      <p:sp>
        <p:nvSpPr>
          <p:cNvPr id="6" name="Textfeld 5"/>
          <p:cNvSpPr txBox="1"/>
          <p:nvPr/>
        </p:nvSpPr>
        <p:spPr>
          <a:xfrm>
            <a:off x="4001481" y="398115"/>
            <a:ext cx="6575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N-gram</a:t>
            </a:r>
          </a:p>
        </p:txBody>
      </p:sp>
      <p:grpSp>
        <p:nvGrpSpPr>
          <p:cNvPr id="8" name="Gruppierung 7"/>
          <p:cNvGrpSpPr/>
          <p:nvPr/>
        </p:nvGrpSpPr>
        <p:grpSpPr>
          <a:xfrm>
            <a:off x="1577348" y="1457008"/>
            <a:ext cx="854165" cy="2620312"/>
            <a:chOff x="579130" y="1942677"/>
            <a:chExt cx="1138887" cy="3493748"/>
          </a:xfrm>
        </p:grpSpPr>
        <p:sp>
          <p:nvSpPr>
            <p:cNvPr id="3" name="Rechteck 2"/>
            <p:cNvSpPr/>
            <p:nvPr/>
          </p:nvSpPr>
          <p:spPr>
            <a:xfrm>
              <a:off x="579130" y="2297104"/>
              <a:ext cx="1012380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50" b="1" dirty="0" err="1">
                  <a:solidFill>
                    <a:srgbClr val="000090"/>
                  </a:solidFill>
                </a:rPr>
                <a:t>名</a:t>
              </a:r>
              <a:r>
                <a:rPr lang="cs-CZ" sz="1050" b="1" dirty="0">
                  <a:solidFill>
                    <a:srgbClr val="000090"/>
                  </a:solidFill>
                </a:rPr>
                <a:t>, 5</a:t>
              </a:r>
            </a:p>
            <a:p>
              <a:r>
                <a:rPr lang="cs-CZ" sz="1050" b="1" dirty="0" err="1">
                  <a:solidFill>
                    <a:srgbClr val="000090"/>
                  </a:solidFill>
                </a:rPr>
                <a:t>道</a:t>
              </a:r>
              <a:r>
                <a:rPr lang="cs-CZ" sz="1050" b="1" dirty="0">
                  <a:solidFill>
                    <a:srgbClr val="000090"/>
                  </a:solidFill>
                </a:rPr>
                <a:t>, 3</a:t>
              </a:r>
            </a:p>
            <a:p>
              <a:r>
                <a:rPr lang="cs-CZ" sz="1050" b="1" dirty="0" err="1">
                  <a:solidFill>
                    <a:srgbClr val="000090"/>
                  </a:solidFill>
                </a:rPr>
                <a:t>可</a:t>
              </a:r>
              <a:r>
                <a:rPr lang="cs-CZ" sz="1050" b="1" dirty="0">
                  <a:solidFill>
                    <a:srgbClr val="000090"/>
                  </a:solidFill>
                </a:rPr>
                <a:t>, 2</a:t>
              </a:r>
            </a:p>
            <a:p>
              <a:r>
                <a:rPr lang="cs-CZ" sz="1050" b="1" dirty="0" err="1">
                  <a:solidFill>
                    <a:srgbClr val="000090"/>
                  </a:solidFill>
                </a:rPr>
                <a:t>非</a:t>
              </a:r>
              <a:r>
                <a:rPr lang="cs-CZ" sz="1050" b="1" dirty="0">
                  <a:solidFill>
                    <a:srgbClr val="000090"/>
                  </a:solidFill>
                </a:rPr>
                <a:t>, 2</a:t>
              </a:r>
            </a:p>
            <a:p>
              <a:r>
                <a:rPr lang="cs-CZ" sz="1050" b="1" dirty="0" err="1">
                  <a:solidFill>
                    <a:srgbClr val="000090"/>
                  </a:solidFill>
                </a:rPr>
                <a:t>常</a:t>
              </a:r>
              <a:r>
                <a:rPr lang="cs-CZ" sz="1050" b="1" dirty="0">
                  <a:solidFill>
                    <a:srgbClr val="000090"/>
                  </a:solidFill>
                </a:rPr>
                <a:t>, 2</a:t>
              </a:r>
            </a:p>
            <a:p>
              <a:r>
                <a:rPr lang="cs-CZ" sz="1050" b="1" dirty="0" err="1">
                  <a:solidFill>
                    <a:srgbClr val="000090"/>
                  </a:solidFill>
                </a:rPr>
                <a:t>之</a:t>
              </a:r>
              <a:r>
                <a:rPr lang="cs-CZ" sz="1050" b="1" dirty="0">
                  <a:solidFill>
                    <a:srgbClr val="000090"/>
                  </a:solidFill>
                </a:rPr>
                <a:t>, 2</a:t>
              </a:r>
            </a:p>
            <a:p>
              <a:r>
                <a:rPr lang="cs-CZ" sz="1050" b="1" dirty="0" err="1">
                  <a:solidFill>
                    <a:srgbClr val="000090"/>
                  </a:solidFill>
                </a:rPr>
                <a:t>無</a:t>
              </a:r>
              <a:r>
                <a:rPr lang="cs-CZ" sz="1050" b="1" dirty="0">
                  <a:solidFill>
                    <a:srgbClr val="000090"/>
                  </a:solidFill>
                </a:rPr>
                <a:t>, 1</a:t>
              </a:r>
            </a:p>
            <a:p>
              <a:r>
                <a:rPr lang="cs-CZ" sz="1050" b="1" dirty="0" err="1">
                  <a:solidFill>
                    <a:srgbClr val="000090"/>
                  </a:solidFill>
                </a:rPr>
                <a:t>天</a:t>
              </a:r>
              <a:r>
                <a:rPr lang="cs-CZ" sz="1050" b="1" dirty="0">
                  <a:solidFill>
                    <a:srgbClr val="000090"/>
                  </a:solidFill>
                </a:rPr>
                <a:t>, 1</a:t>
              </a:r>
            </a:p>
            <a:p>
              <a:r>
                <a:rPr lang="cs-CZ" sz="1050" b="1" dirty="0" err="1">
                  <a:solidFill>
                    <a:srgbClr val="000090"/>
                  </a:solidFill>
                </a:rPr>
                <a:t>地</a:t>
              </a:r>
              <a:r>
                <a:rPr lang="cs-CZ" sz="1050" b="1" dirty="0">
                  <a:solidFill>
                    <a:srgbClr val="000090"/>
                  </a:solidFill>
                </a:rPr>
                <a:t>, 1</a:t>
              </a:r>
            </a:p>
            <a:p>
              <a:r>
                <a:rPr lang="cs-CZ" sz="1050" b="1" dirty="0" err="1">
                  <a:solidFill>
                    <a:srgbClr val="000090"/>
                  </a:solidFill>
                </a:rPr>
                <a:t>始</a:t>
              </a:r>
              <a:r>
                <a:rPr lang="cs-CZ" sz="1050" b="1" dirty="0">
                  <a:solidFill>
                    <a:srgbClr val="000090"/>
                  </a:solidFill>
                </a:rPr>
                <a:t>, 1</a:t>
              </a:r>
            </a:p>
            <a:p>
              <a:r>
                <a:rPr lang="cs-CZ" sz="1050" b="1" dirty="0" err="1">
                  <a:solidFill>
                    <a:srgbClr val="000090"/>
                  </a:solidFill>
                </a:rPr>
                <a:t>有</a:t>
              </a:r>
              <a:r>
                <a:rPr lang="cs-CZ" sz="1050" b="1" dirty="0">
                  <a:solidFill>
                    <a:srgbClr val="000090"/>
                  </a:solidFill>
                </a:rPr>
                <a:t>, 1</a:t>
              </a:r>
            </a:p>
            <a:p>
              <a:r>
                <a:rPr lang="cs-CZ" sz="1050" b="1" dirty="0" err="1">
                  <a:solidFill>
                    <a:srgbClr val="000090"/>
                  </a:solidFill>
                </a:rPr>
                <a:t>萬</a:t>
              </a:r>
              <a:r>
                <a:rPr lang="cs-CZ" sz="1050" b="1" dirty="0">
                  <a:solidFill>
                    <a:srgbClr val="000090"/>
                  </a:solidFill>
                </a:rPr>
                <a:t>, 1</a:t>
              </a:r>
            </a:p>
            <a:p>
              <a:r>
                <a:rPr lang="cs-CZ" sz="1050" b="1" dirty="0" err="1">
                  <a:solidFill>
                    <a:srgbClr val="000090"/>
                  </a:solidFill>
                </a:rPr>
                <a:t>物</a:t>
              </a:r>
              <a:r>
                <a:rPr lang="cs-CZ" sz="1050" b="1" dirty="0">
                  <a:solidFill>
                    <a:srgbClr val="000090"/>
                  </a:solidFill>
                </a:rPr>
                <a:t>, 1</a:t>
              </a:r>
            </a:p>
            <a:p>
              <a:r>
                <a:rPr lang="cs-CZ" sz="1050" b="1" dirty="0" err="1">
                  <a:solidFill>
                    <a:srgbClr val="000090"/>
                  </a:solidFill>
                </a:rPr>
                <a:t>母</a:t>
              </a:r>
              <a:r>
                <a:rPr lang="cs-CZ" sz="1050" b="1" dirty="0">
                  <a:solidFill>
                    <a:srgbClr val="000090"/>
                  </a:solidFill>
                </a:rPr>
                <a:t>, 1</a:t>
              </a:r>
              <a:endParaRPr lang="de-DE" sz="1050" b="1" dirty="0">
                <a:solidFill>
                  <a:srgbClr val="000090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663882" y="1942677"/>
              <a:ext cx="1054135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zh-Hant" sz="1050" b="1" dirty="0" err="1"/>
                <a:t>unigrams</a:t>
              </a:r>
              <a:endParaRPr lang="de-DE" sz="1050" dirty="0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6073667" y="4615514"/>
            <a:ext cx="17139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(</a:t>
            </a:r>
            <a:r>
              <a:rPr lang="de-DE" sz="1050" dirty="0" err="1"/>
              <a:t>Ursus</a:t>
            </a:r>
            <a:r>
              <a:rPr lang="de-DE" sz="1050" dirty="0"/>
              <a:t> </a:t>
            </a:r>
            <a:r>
              <a:rPr lang="de-DE" sz="1050" dirty="0" err="1"/>
              <a:t>Wehrli</a:t>
            </a:r>
            <a:r>
              <a:rPr lang="de-DE" sz="1050" dirty="0"/>
              <a:t>, </a:t>
            </a:r>
            <a:r>
              <a:rPr lang="de-DE" sz="1050" dirty="0" err="1"/>
              <a:t>Tyding</a:t>
            </a:r>
            <a:r>
              <a:rPr lang="de-DE" sz="1050" dirty="0"/>
              <a:t> </a:t>
            </a:r>
            <a:r>
              <a:rPr lang="de-DE" sz="1050" dirty="0" err="1"/>
              <a:t>up</a:t>
            </a:r>
            <a:r>
              <a:rPr lang="de-DE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96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515" y="1493767"/>
            <a:ext cx="6118708" cy="2522339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515" y="1059217"/>
            <a:ext cx="43815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ngram_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21" y="759687"/>
            <a:ext cx="4980215" cy="2477228"/>
          </a:xfrm>
          <a:prstGeom prst="rect">
            <a:avLst/>
          </a:prstGeom>
        </p:spPr>
      </p:pic>
      <p:pic>
        <p:nvPicPr>
          <p:cNvPr id="3" name="Bild 2" descr="ngram_fetch_bigra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43" y="1304980"/>
            <a:ext cx="6858000" cy="30220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40347" y="367393"/>
            <a:ext cx="22846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>
                <a:solidFill>
                  <a:srgbClr val="9C0202"/>
                </a:solidFill>
              </a:rPr>
              <a:t>N-gram Explorer </a:t>
            </a:r>
            <a:r>
              <a:rPr lang="de-DE" sz="1050" dirty="0">
                <a:solidFill>
                  <a:schemeClr val="accent4"/>
                </a:solidFill>
              </a:rPr>
              <a:t>(in </a:t>
            </a:r>
            <a:r>
              <a:rPr lang="de-DE" sz="1050" dirty="0" err="1">
                <a:solidFill>
                  <a:schemeClr val="accent4"/>
                </a:solidFill>
              </a:rPr>
              <a:t>development</a:t>
            </a:r>
            <a:r>
              <a:rPr lang="de-DE" sz="1050" dirty="0">
                <a:solidFill>
                  <a:schemeClr val="accent4"/>
                </a:solidFill>
              </a:rPr>
              <a:t>)</a:t>
            </a:r>
            <a:endParaRPr lang="de-DE" sz="1050" b="1" dirty="0">
              <a:solidFill>
                <a:srgbClr val="9C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ooks_pages_searc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5"/>
          <a:stretch/>
        </p:blipFill>
        <p:spPr>
          <a:xfrm>
            <a:off x="1387929" y="108858"/>
            <a:ext cx="4590492" cy="2811969"/>
          </a:xfrm>
          <a:prstGeom prst="rect">
            <a:avLst/>
          </a:prstGeom>
        </p:spPr>
      </p:pic>
      <p:pic>
        <p:nvPicPr>
          <p:cNvPr id="3" name="Bild 2" descr="books_pages_search_6Book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30" y="2920827"/>
            <a:ext cx="5157107" cy="1977745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 flipH="1">
            <a:off x="2354036" y="299357"/>
            <a:ext cx="721179" cy="0"/>
          </a:xfrm>
          <a:prstGeom prst="straightConnector1">
            <a:avLst/>
          </a:prstGeom>
          <a:ln w="28575" cmpd="sng">
            <a:solidFill>
              <a:srgbClr val="9C020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1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580362" y="1275161"/>
            <a:ext cx="79216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GB" altLang="de-DE" sz="2800" b="1" dirty="0" smtClean="0"/>
          </a:p>
          <a:p>
            <a:endParaRPr lang="en-GB" altLang="de-DE" sz="1600" b="1" dirty="0" smtClean="0"/>
          </a:p>
          <a:p>
            <a:pPr lvl="1"/>
            <a:r>
              <a:rPr lang="en-GB" altLang="de-DE" sz="2400" dirty="0" smtClean="0"/>
              <a:t>Staatsbibliothek </a:t>
            </a:r>
            <a:r>
              <a:rPr lang="en-GB" altLang="de-DE" sz="2400" dirty="0" err="1" smtClean="0"/>
              <a:t>zu</a:t>
            </a:r>
            <a:r>
              <a:rPr lang="en-GB" altLang="de-DE" sz="2400" dirty="0" smtClean="0"/>
              <a:t> Berlin (Berlin State Library) – </a:t>
            </a:r>
            <a:br>
              <a:rPr lang="en-GB" altLang="de-DE" sz="2400" dirty="0" smtClean="0"/>
            </a:br>
            <a:r>
              <a:rPr lang="en-GB" altLang="de-DE" sz="2400" dirty="0" smtClean="0"/>
              <a:t> - largest research library in Germany and largest and agile East Asia Collection in Europe</a:t>
            </a:r>
            <a:br>
              <a:rPr lang="en-GB" altLang="de-DE" sz="2400" dirty="0" smtClean="0"/>
            </a:br>
            <a:endParaRPr lang="en-GB" altLang="de-DE" sz="2400" dirty="0" smtClean="0"/>
          </a:p>
          <a:p>
            <a:pPr lvl="1"/>
            <a:r>
              <a:rPr lang="en-GB" altLang="de-DE" sz="2400" dirty="0" smtClean="0"/>
              <a:t>Collection management, services, research data management, metadata management, content hosting, indexing, content delivery, licensing …</a:t>
            </a:r>
          </a:p>
          <a:p>
            <a:pPr marL="180975" lvl="2" indent="0">
              <a:buNone/>
            </a:pP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4273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41084" y="1102178"/>
            <a:ext cx="65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800000"/>
                </a:solidFill>
              </a:rPr>
              <a:t>PCA „</a:t>
            </a:r>
            <a:r>
              <a:rPr lang="de-DE" sz="2800" b="1" dirty="0" err="1" smtClean="0">
                <a:solidFill>
                  <a:srgbClr val="800000"/>
                </a:solidFill>
              </a:rPr>
              <a:t>Principal</a:t>
            </a:r>
            <a:r>
              <a:rPr lang="de-DE" sz="2800" b="1" dirty="0" smtClean="0">
                <a:solidFill>
                  <a:srgbClr val="800000"/>
                </a:solidFill>
              </a:rPr>
              <a:t> </a:t>
            </a:r>
            <a:r>
              <a:rPr lang="de-DE" sz="2800" b="1" dirty="0" err="1" smtClean="0">
                <a:solidFill>
                  <a:srgbClr val="800000"/>
                </a:solidFill>
              </a:rPr>
              <a:t>Component</a:t>
            </a:r>
            <a:r>
              <a:rPr lang="de-DE" sz="2800" b="1" dirty="0" smtClean="0">
                <a:solidFill>
                  <a:srgbClr val="800000"/>
                </a:solidFill>
              </a:rPr>
              <a:t> Analysis“</a:t>
            </a:r>
            <a:endParaRPr lang="de-DE" sz="2800" b="1" dirty="0">
              <a:solidFill>
                <a:srgbClr val="8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496" y="315261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dirty="0" err="1"/>
              <a:t>Aim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reduce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variables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  <a:r>
              <a:rPr lang="de-DE" sz="2400" dirty="0" err="1"/>
              <a:t>set</a:t>
            </a:r>
            <a:r>
              <a:rPr lang="de-DE" sz="2400" dirty="0"/>
              <a:t>, </a:t>
            </a: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/>
              <a:t>preserving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much</a:t>
            </a:r>
            <a:r>
              <a:rPr lang="de-DE" sz="2400" dirty="0"/>
              <a:t> </a:t>
            </a:r>
            <a:r>
              <a:rPr lang="de-DE" sz="2400" dirty="0" err="1"/>
              <a:t>information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possible</a:t>
            </a:r>
            <a:r>
              <a:rPr lang="de-DE" sz="2400" dirty="0"/>
              <a:t>.</a:t>
            </a:r>
          </a:p>
        </p:txBody>
      </p:sp>
      <p:sp>
        <p:nvSpPr>
          <p:cNvPr id="4" name="Textfeld 3"/>
          <p:cNvSpPr txBox="1"/>
          <p:nvPr/>
        </p:nvSpPr>
        <p:spPr>
          <a:xfrm rot="10800000" flipV="1">
            <a:off x="15534" y="158984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dirty="0"/>
              <a:t>... </a:t>
            </a:r>
            <a:r>
              <a:rPr lang="de-DE" sz="2400" dirty="0" err="1"/>
              <a:t>is</a:t>
            </a:r>
            <a:r>
              <a:rPr lang="de-DE" sz="2400" dirty="0"/>
              <a:t> a </a:t>
            </a:r>
            <a:r>
              <a:rPr lang="de-DE" sz="2400" dirty="0" err="1"/>
              <a:t>dimensionality-reduction</a:t>
            </a:r>
            <a:r>
              <a:rPr lang="de-DE" sz="2400" dirty="0"/>
              <a:t> </a:t>
            </a:r>
            <a:r>
              <a:rPr lang="de-DE" sz="2400" dirty="0" err="1"/>
              <a:t>method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reduce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dimensionality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large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  <a:r>
              <a:rPr lang="de-DE" sz="2400" dirty="0" err="1"/>
              <a:t>sets</a:t>
            </a:r>
            <a:r>
              <a:rPr lang="de-DE" sz="2400" dirty="0"/>
              <a:t>,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transforming</a:t>
            </a:r>
            <a:r>
              <a:rPr lang="de-DE" sz="2400" dirty="0"/>
              <a:t> a large </a:t>
            </a:r>
            <a:r>
              <a:rPr lang="de-DE" sz="2400" dirty="0" err="1"/>
              <a:t>set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variables </a:t>
            </a:r>
            <a:r>
              <a:rPr lang="de-DE" sz="2400" dirty="0" err="1"/>
              <a:t>into</a:t>
            </a:r>
            <a:r>
              <a:rPr lang="de-DE" sz="2400" dirty="0"/>
              <a:t> a </a:t>
            </a:r>
            <a:r>
              <a:rPr lang="de-DE" sz="2400" dirty="0" err="1"/>
              <a:t>smaller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still </a:t>
            </a: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/>
              <a:t>most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information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large </a:t>
            </a:r>
            <a:r>
              <a:rPr lang="de-DE" sz="2400" dirty="0" err="1"/>
              <a:t>set</a:t>
            </a:r>
            <a:r>
              <a:rPr lang="de-DE" sz="1050" dirty="0"/>
              <a:t>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496" y="3983613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dirty="0"/>
              <a:t>The </a:t>
            </a:r>
            <a:r>
              <a:rPr lang="de-DE" sz="2400" dirty="0" err="1"/>
              <a:t>starting</a:t>
            </a:r>
            <a:r>
              <a:rPr lang="de-DE" sz="2400" dirty="0"/>
              <a:t> </a:t>
            </a:r>
            <a:r>
              <a:rPr lang="de-DE" sz="2400" dirty="0" err="1"/>
              <a:t>point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PCA </a:t>
            </a:r>
            <a:r>
              <a:rPr lang="de-DE" sz="2400" dirty="0" err="1"/>
              <a:t>values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following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i="1" dirty="0" err="1">
                <a:solidFill>
                  <a:srgbClr val="800000"/>
                </a:solidFill>
              </a:rPr>
              <a:t>unigrams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all 5443 </a:t>
            </a:r>
            <a:r>
              <a:rPr lang="de-DE" sz="2400" dirty="0" err="1"/>
              <a:t>book</a:t>
            </a:r>
            <a:r>
              <a:rPr lang="de-DE" sz="2400" dirty="0"/>
              <a:t> </a:t>
            </a:r>
            <a:r>
              <a:rPr lang="de-DE" sz="2400" dirty="0" err="1"/>
              <a:t>titles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Xuxiu</a:t>
            </a:r>
            <a:r>
              <a:rPr lang="de-DE" sz="2400" dirty="0"/>
              <a:t> </a:t>
            </a:r>
            <a:r>
              <a:rPr lang="de-DE" sz="2400" dirty="0" err="1"/>
              <a:t>Siku</a:t>
            </a:r>
            <a:r>
              <a:rPr lang="de-DE" sz="2400" dirty="0"/>
              <a:t> </a:t>
            </a:r>
            <a:r>
              <a:rPr lang="de-DE" sz="2400" dirty="0" err="1"/>
              <a:t>quanshu</a:t>
            </a:r>
            <a:endParaRPr lang="de-DE" sz="2400" i="1" dirty="0"/>
          </a:p>
        </p:txBody>
      </p:sp>
    </p:spTree>
    <p:extLst>
      <p:ext uri="{BB962C8B-B14F-4D97-AF65-F5344CB8AC3E}">
        <p14:creationId xmlns:p14="http://schemas.microsoft.com/office/powerpoint/2010/main" val="21549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CA_xuxiu-sibu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08" y="861461"/>
            <a:ext cx="6080642" cy="390727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927851" y="4142168"/>
            <a:ext cx="952505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050" b="1" dirty="0">
                <a:solidFill>
                  <a:srgbClr val="008000"/>
                </a:solidFill>
              </a:rPr>
              <a:t>Green</a:t>
            </a:r>
            <a:r>
              <a:rPr lang="en-US" sz="1050" dirty="0"/>
              <a:t>: </a:t>
            </a:r>
            <a:r>
              <a:rPr lang="zh-TW" altLang="en-US" sz="1050" dirty="0"/>
              <a:t>經部</a:t>
            </a:r>
            <a:endParaRPr lang="de-DE" altLang="zh-TW" sz="1050" dirty="0"/>
          </a:p>
          <a:p>
            <a:r>
              <a:rPr lang="en-US" altLang="zh-TW" sz="1050" b="1" dirty="0">
                <a:solidFill>
                  <a:srgbClr val="E793B9"/>
                </a:solidFill>
              </a:rPr>
              <a:t>Pink</a:t>
            </a:r>
            <a:r>
              <a:rPr lang="de-DE" sz="1050" b="1" dirty="0"/>
              <a:t>:</a:t>
            </a:r>
            <a:r>
              <a:rPr lang="de-DE" sz="1050" dirty="0"/>
              <a:t> </a:t>
            </a:r>
            <a:r>
              <a:rPr lang="zh-TW" altLang="en-US" sz="1050" dirty="0"/>
              <a:t>史部</a:t>
            </a:r>
            <a:endParaRPr lang="de-DE" altLang="zh-TW" sz="1050" dirty="0"/>
          </a:p>
          <a:p>
            <a:r>
              <a:rPr lang="en-US" altLang="zh-TW" sz="1050" b="1" dirty="0">
                <a:solidFill>
                  <a:srgbClr val="FFCC66"/>
                </a:solidFill>
              </a:rPr>
              <a:t>Yellow</a:t>
            </a:r>
            <a:r>
              <a:rPr lang="en-US" altLang="zh-TW" sz="1050" dirty="0"/>
              <a:t>: </a:t>
            </a:r>
            <a:r>
              <a:rPr lang="zh-TW" altLang="en-US" sz="1050" dirty="0"/>
              <a:t>子部</a:t>
            </a:r>
            <a:endParaRPr lang="de-DE" altLang="zh-TW" sz="1050" dirty="0"/>
          </a:p>
          <a:p>
            <a:r>
              <a:rPr lang="en-US" altLang="zh-TW" sz="1050" dirty="0"/>
              <a:t>Grey: </a:t>
            </a:r>
            <a:r>
              <a:rPr lang="zh-TW" altLang="en-US" sz="1050" dirty="0"/>
              <a:t>集部</a:t>
            </a:r>
            <a:endParaRPr lang="de-DE" sz="1050" dirty="0"/>
          </a:p>
        </p:txBody>
      </p:sp>
      <p:sp>
        <p:nvSpPr>
          <p:cNvPr id="2" name="Textfeld 1"/>
          <p:cNvSpPr txBox="1"/>
          <p:nvPr/>
        </p:nvSpPr>
        <p:spPr>
          <a:xfrm>
            <a:off x="4566006" y="834245"/>
            <a:ext cx="27446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err="1"/>
              <a:t>Plotly</a:t>
            </a:r>
            <a:r>
              <a:rPr lang="de-DE" sz="1050" dirty="0"/>
              <a:t> Chart Studio (https://</a:t>
            </a:r>
            <a:r>
              <a:rPr lang="de-DE" sz="1050" dirty="0" err="1"/>
              <a:t>plot.ly</a:t>
            </a:r>
            <a:r>
              <a:rPr lang="de-DE" sz="1050" dirty="0"/>
              <a:t>/</a:t>
            </a:r>
            <a:r>
              <a:rPr lang="de-DE" sz="1050" dirty="0" err="1"/>
              <a:t>create</a:t>
            </a:r>
            <a:r>
              <a:rPr lang="de-DE" sz="1050" dirty="0"/>
              <a:t>/#/)</a:t>
            </a:r>
          </a:p>
        </p:txBody>
      </p:sp>
    </p:spTree>
    <p:extLst>
      <p:ext uri="{BB962C8B-B14F-4D97-AF65-F5344CB8AC3E}">
        <p14:creationId xmlns:p14="http://schemas.microsoft.com/office/powerpoint/2010/main" val="723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580362" y="1203598"/>
            <a:ext cx="7921625" cy="352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altLang="de-DE" sz="2800" b="1" dirty="0" smtClean="0"/>
              <a:t>Challenge:</a:t>
            </a:r>
          </a:p>
          <a:p>
            <a:r>
              <a:rPr lang="en-GB" altLang="de-DE" sz="2800" dirty="0" smtClean="0">
                <a:solidFill>
                  <a:srgbClr val="C00000"/>
                </a:solidFill>
              </a:rPr>
              <a:t>International Research Activities </a:t>
            </a:r>
            <a:r>
              <a:rPr lang="en-GB" altLang="de-DE" sz="2800" dirty="0" smtClean="0"/>
              <a:t>– </a:t>
            </a:r>
            <a:r>
              <a:rPr lang="en-GB" altLang="de-DE" sz="2800" dirty="0" smtClean="0">
                <a:solidFill>
                  <a:srgbClr val="C00000"/>
                </a:solidFill>
              </a:rPr>
              <a:t>Virtual Research Environments </a:t>
            </a:r>
            <a:r>
              <a:rPr lang="en-GB" altLang="de-DE" sz="2800" dirty="0" smtClean="0"/>
              <a:t>… vs. Traditional access and licensing policies</a:t>
            </a:r>
          </a:p>
          <a:p>
            <a:endParaRPr lang="en-GB" altLang="de-DE" sz="2800" dirty="0" smtClean="0"/>
          </a:p>
          <a:p>
            <a:r>
              <a:rPr lang="de-DE" altLang="de-DE" sz="2800" dirty="0" smtClean="0"/>
              <a:t>- </a:t>
            </a:r>
            <a:r>
              <a:rPr lang="en-GB" altLang="de-DE" sz="2800" dirty="0" smtClean="0"/>
              <a:t>We hope for understanding and cooperation with researchers and content suppliers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endParaRPr lang="de-DE" altLang="de-DE" sz="2400" dirty="0" smtClean="0"/>
          </a:p>
          <a:p>
            <a:pPr marL="180975" lvl="2" indent="0">
              <a:buNone/>
            </a:pP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9779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611189" y="1113235"/>
            <a:ext cx="79216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611189" y="4893469"/>
            <a:ext cx="79216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594172" y="1961421"/>
            <a:ext cx="58330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de-DE" sz="1600" b="1" dirty="0"/>
              <a:t>Thank you very much </a:t>
            </a:r>
            <a:r>
              <a:rPr lang="en-US" altLang="de-DE" sz="1600" b="1" dirty="0" smtClean="0"/>
              <a:t>for </a:t>
            </a:r>
            <a:r>
              <a:rPr lang="en-US" altLang="de-DE" sz="1600" b="1" dirty="0"/>
              <a:t>your kind </a:t>
            </a:r>
            <a:r>
              <a:rPr lang="en-US" altLang="de-DE" sz="1600" b="1" dirty="0" smtClean="0"/>
              <a:t>attention</a:t>
            </a:r>
          </a:p>
          <a:p>
            <a:pPr algn="l"/>
            <a:endParaRPr lang="en-US" altLang="de-DE" sz="1600" b="1" dirty="0"/>
          </a:p>
          <a:p>
            <a:pPr algn="l"/>
            <a:endParaRPr lang="de-DE" altLang="de-DE" sz="1600" dirty="0" smtClean="0"/>
          </a:p>
          <a:p>
            <a:pPr algn="l"/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Staatsbibliothek zu Berlin – Preußischer Kulturbesitz</a:t>
            </a:r>
            <a:br>
              <a:rPr lang="de-DE" altLang="de-DE" sz="1600" dirty="0"/>
            </a:br>
            <a:r>
              <a:rPr lang="de-DE" altLang="de-DE" sz="1600" dirty="0" smtClean="0"/>
              <a:t>x-asia@sbb.spk-berlin.de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http://staatsbibliothek-berlin.de</a:t>
            </a:r>
            <a:br>
              <a:rPr lang="de-DE" altLang="de-DE" sz="1600" dirty="0"/>
            </a:br>
            <a:r>
              <a:rPr lang="de-DE" altLang="de-DE" sz="1600" dirty="0"/>
              <a:t>http://crossasia.org</a:t>
            </a:r>
            <a:br>
              <a:rPr lang="de-DE" altLang="de-DE" sz="1600" dirty="0"/>
            </a:b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360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580362" y="1275161"/>
            <a:ext cx="79216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GB" altLang="de-DE" sz="2800" dirty="0"/>
              <a:t>Collecting East Asian books in the Berlin </a:t>
            </a:r>
            <a:r>
              <a:rPr lang="en-US" altLang="de-DE" sz="2800" dirty="0"/>
              <a:t>State Library</a:t>
            </a:r>
            <a:r>
              <a:rPr lang="en-GB" altLang="de-DE" sz="2800" b="1" dirty="0" smtClean="0"/>
              <a:t/>
            </a:r>
            <a:br>
              <a:rPr lang="en-GB" altLang="de-DE" sz="2800" b="1" dirty="0" smtClean="0"/>
            </a:br>
            <a:r>
              <a:rPr lang="de-DE" altLang="de-DE" dirty="0" smtClean="0"/>
              <a:t>c</a:t>
            </a:r>
            <a:r>
              <a:rPr lang="en-US" altLang="de-DE" dirty="0" err="1" smtClean="0"/>
              <a:t>ollecting</a:t>
            </a:r>
            <a:r>
              <a:rPr lang="en-US" altLang="de-DE" dirty="0" smtClean="0"/>
              <a:t> </a:t>
            </a:r>
            <a:r>
              <a:rPr lang="en-US" altLang="de-DE" dirty="0"/>
              <a:t>East Asian books has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de-DE" altLang="de-DE" dirty="0"/>
              <a:t> </a:t>
            </a:r>
            <a:r>
              <a:rPr lang="en-US" altLang="de-DE" dirty="0"/>
              <a:t>a long tradition in the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de-DE" altLang="de-DE" dirty="0"/>
              <a:t> </a:t>
            </a:r>
            <a:r>
              <a:rPr lang="en-US" altLang="de-DE" dirty="0"/>
              <a:t>Berlin State Library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en-US" altLang="de-DE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de-DE" dirty="0"/>
              <a:t>-since the founding of the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de-DE" dirty="0"/>
              <a:t>"</a:t>
            </a:r>
            <a:r>
              <a:rPr lang="en-US" altLang="de-DE" dirty="0" err="1"/>
              <a:t>Churfürstliche</a:t>
            </a:r>
            <a:r>
              <a:rPr lang="en-US" altLang="de-DE" dirty="0"/>
              <a:t> </a:t>
            </a:r>
            <a:r>
              <a:rPr lang="en-US" altLang="de-DE" dirty="0" err="1"/>
              <a:t>Bibliothek</a:t>
            </a:r>
            <a:r>
              <a:rPr lang="en-US" altLang="de-DE" dirty="0"/>
              <a:t> </a:t>
            </a:r>
            <a:r>
              <a:rPr lang="en-US" altLang="de-DE" dirty="0" err="1"/>
              <a:t>zu</a:t>
            </a:r>
            <a:r>
              <a:rPr lang="en-US" altLang="de-DE" dirty="0"/>
              <a:t> Berlin” (the Electoral  Library of Berlin)350 years ago, Chinese material and later on East Asian (</a:t>
            </a:r>
            <a:r>
              <a:rPr lang="en-US" altLang="de-DE" dirty="0" err="1"/>
              <a:t>Manjurica</a:t>
            </a:r>
            <a:r>
              <a:rPr lang="en-US" altLang="de-DE" dirty="0"/>
              <a:t>, Japonica etc.) have been an important part of the collection</a:t>
            </a:r>
          </a:p>
          <a:p>
            <a:pPr marL="180975" lvl="2" indent="0">
              <a:buNone/>
            </a:pPr>
            <a:endParaRPr lang="de-DE" altLang="de-DE" sz="1600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372200" y="1628800"/>
            <a:ext cx="2442529" cy="3300410"/>
            <a:chOff x="1994" y="705"/>
            <a:chExt cx="1158" cy="1656"/>
          </a:xfrm>
        </p:grpSpPr>
        <p:pic>
          <p:nvPicPr>
            <p:cNvPr id="5" name="Picture 12" descr="Bild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" y="705"/>
              <a:ext cx="1122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994" y="2036"/>
              <a:ext cx="1056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/>
              <a:r>
                <a:rPr lang="en-US" altLang="de-DE" sz="1200" dirty="0">
                  <a:latin typeface="+mn-lt"/>
                </a:rPr>
                <a:t>Great Elector </a:t>
              </a:r>
              <a:r>
                <a:rPr lang="en-US" altLang="de-DE" sz="1200" dirty="0" smtClean="0">
                  <a:latin typeface="+mn-lt"/>
                </a:rPr>
                <a:t>Friedrich Wilhelm (1620-1688), </a:t>
              </a:r>
              <a:r>
                <a:rPr lang="en-US" altLang="de-DE" sz="1200" dirty="0">
                  <a:latin typeface="+mn-lt"/>
                </a:rPr>
                <a:t>1685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51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580362" y="1275161"/>
            <a:ext cx="79216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altLang="de-DE" sz="2800" b="1" dirty="0" smtClean="0"/>
              <a:t>Current Situation:</a:t>
            </a:r>
          </a:p>
          <a:p>
            <a:endParaRPr lang="en-GB" altLang="de-DE" sz="1600" b="1" dirty="0" smtClean="0"/>
          </a:p>
          <a:p>
            <a:pPr marL="1588" lvl="1" indent="0">
              <a:buNone/>
            </a:pPr>
            <a:r>
              <a:rPr lang="en-GB" altLang="de-DE" sz="2400" dirty="0" smtClean="0">
                <a:solidFill>
                  <a:srgbClr val="C00000"/>
                </a:solidFill>
              </a:rPr>
              <a:t>China Research Environment</a:t>
            </a:r>
            <a:r>
              <a:rPr lang="en-GB" altLang="de-DE" sz="2400" dirty="0" smtClean="0"/>
              <a:t>:</a:t>
            </a:r>
          </a:p>
          <a:p>
            <a:pPr marL="1588" lvl="1" indent="0">
              <a:buNone/>
            </a:pPr>
            <a:r>
              <a:rPr lang="en-GB" altLang="de-DE" sz="2400" dirty="0" smtClean="0"/>
              <a:t>Here: access to content as a basis for excellent research:</a:t>
            </a:r>
          </a:p>
          <a:p>
            <a:pPr marL="1588" lvl="1" indent="0">
              <a:buNone/>
            </a:pPr>
            <a:endParaRPr lang="en-GB" altLang="de-DE" sz="2400" dirty="0" smtClean="0"/>
          </a:p>
          <a:p>
            <a:pPr marL="1588" lvl="1" indent="0">
              <a:buNone/>
            </a:pPr>
            <a:r>
              <a:rPr lang="en-GB" altLang="de-DE" sz="2400" dirty="0" smtClean="0"/>
              <a:t>Germany: national funded solution through DFG (German Research Foundation) funded platform, </a:t>
            </a:r>
            <a:r>
              <a:rPr lang="en-GB" altLang="de-DE" sz="2400" b="1" dirty="0" err="1" smtClean="0">
                <a:solidFill>
                  <a:srgbClr val="C00000"/>
                </a:solidFill>
              </a:rPr>
              <a:t>CrossAsia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endParaRPr lang="de-DE" altLang="de-DE" sz="2400" dirty="0" smtClean="0"/>
          </a:p>
          <a:p>
            <a:pPr marL="180975" lvl="2" indent="0">
              <a:buNone/>
            </a:pP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6804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580362" y="1203598"/>
            <a:ext cx="7921625" cy="352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altLang="de-DE" sz="1600" dirty="0"/>
          </a:p>
        </p:txBody>
      </p:sp>
      <p:pic>
        <p:nvPicPr>
          <p:cNvPr id="4" name="Grafik 3"/>
          <p:cNvPicPr/>
          <p:nvPr/>
        </p:nvPicPr>
        <p:blipFill rotWithShape="1">
          <a:blip r:embed="rId2"/>
          <a:srcRect l="33288" t="15990" r="34739" b="13698"/>
          <a:stretch/>
        </p:blipFill>
        <p:spPr bwMode="auto">
          <a:xfrm>
            <a:off x="2483768" y="195486"/>
            <a:ext cx="4680520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66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580362" y="1203598"/>
            <a:ext cx="7921625" cy="352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sz="2800" b="1" dirty="0" err="1" smtClean="0"/>
              <a:t>Current</a:t>
            </a:r>
            <a:r>
              <a:rPr lang="de-DE" altLang="de-DE" sz="2800" b="1" dirty="0" smtClean="0"/>
              <a:t> Situation &amp; </a:t>
            </a:r>
            <a:r>
              <a:rPr lang="de-DE" altLang="de-DE" sz="2800" b="1" dirty="0" err="1" smtClean="0"/>
              <a:t>Idea</a:t>
            </a:r>
            <a:r>
              <a:rPr lang="de-DE" altLang="de-DE" sz="2800" b="1" dirty="0" smtClean="0"/>
              <a:t>:</a:t>
            </a:r>
          </a:p>
          <a:p>
            <a:r>
              <a:rPr lang="de-DE" altLang="de-DE" sz="2400" b="1" dirty="0" err="1" smtClean="0">
                <a:solidFill>
                  <a:srgbClr val="C00000"/>
                </a:solidFill>
              </a:rPr>
              <a:t>CrossAsia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 </a:t>
            </a:r>
            <a:r>
              <a:rPr lang="de-DE" altLang="de-DE" sz="2000" b="1" dirty="0"/>
              <a:t>- </a:t>
            </a:r>
            <a:r>
              <a:rPr lang="de-DE" altLang="de-DE" sz="2000" b="1" dirty="0" smtClean="0"/>
              <a:t>Research Infrastructure </a:t>
            </a:r>
            <a:r>
              <a:rPr lang="de-DE" altLang="de-DE" sz="2000" b="1" dirty="0" err="1" smtClean="0"/>
              <a:t>for</a:t>
            </a:r>
            <a:r>
              <a:rPr lang="de-DE" altLang="de-DE" sz="2000" b="1" dirty="0" smtClean="0"/>
              <a:t> China </a:t>
            </a:r>
            <a:r>
              <a:rPr lang="de-DE" altLang="de-DE" sz="2000" b="1" dirty="0" err="1" smtClean="0"/>
              <a:t>and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Asia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related</a:t>
            </a:r>
            <a:r>
              <a:rPr lang="de-DE" altLang="de-DE" sz="2000" b="1" dirty="0" smtClean="0"/>
              <a:t> Studies</a:t>
            </a:r>
            <a:r>
              <a:rPr lang="en-US" sz="1600" dirty="0"/>
              <a:t> 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Licensing e-content for the German research community;</a:t>
            </a:r>
            <a:endParaRPr lang="de-DE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the scaling out of </a:t>
            </a:r>
            <a:r>
              <a:rPr lang="en-US" sz="1800" dirty="0" err="1"/>
              <a:t>CrossAsia’s</a:t>
            </a:r>
            <a:r>
              <a:rPr lang="en-US" sz="1800" dirty="0"/>
              <a:t> existing infrastructures and dissemination strategies; </a:t>
            </a:r>
            <a:r>
              <a:rPr lang="en-US" sz="1800" dirty="0" smtClean="0"/>
              <a:t>and</a:t>
            </a:r>
            <a:endParaRPr lang="de-DE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 smtClean="0"/>
              <a:t>harmonization </a:t>
            </a:r>
            <a:r>
              <a:rPr lang="en-US" sz="1800" dirty="0"/>
              <a:t>of vendor expectations and researchers’ needs concerning the modes of access, use, reuse, and sharing of results produced by digital sciences</a:t>
            </a:r>
            <a:r>
              <a:rPr lang="en-US" sz="18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develop and open an European perspective</a:t>
            </a:r>
            <a:endParaRPr lang="de-DE" sz="1800" dirty="0"/>
          </a:p>
          <a:p>
            <a:pPr marL="180975" lvl="2" indent="0">
              <a:buNone/>
            </a:pP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4385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580362" y="1203598"/>
            <a:ext cx="7921625" cy="352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80975" lvl="2" indent="0">
              <a:buNone/>
            </a:pPr>
            <a:endParaRPr lang="de-DE" altLang="de-DE" sz="1600" dirty="0"/>
          </a:p>
        </p:txBody>
      </p:sp>
      <p:pic>
        <p:nvPicPr>
          <p:cNvPr id="4" name="Grafik 3"/>
          <p:cNvPicPr/>
          <p:nvPr/>
        </p:nvPicPr>
        <p:blipFill rotWithShape="1">
          <a:blip r:embed="rId2"/>
          <a:srcRect l="10714" t="14580" r="13890" b="5938"/>
          <a:stretch/>
        </p:blipFill>
        <p:spPr bwMode="auto">
          <a:xfrm>
            <a:off x="1475656" y="411510"/>
            <a:ext cx="6408712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145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580362" y="1203598"/>
            <a:ext cx="7921625" cy="352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sz="2800" b="1" dirty="0" err="1" smtClean="0"/>
              <a:t>Current</a:t>
            </a:r>
            <a:r>
              <a:rPr lang="de-DE" altLang="de-DE" sz="2800" b="1" dirty="0" smtClean="0"/>
              <a:t> Situation &amp; </a:t>
            </a:r>
            <a:r>
              <a:rPr lang="de-DE" altLang="de-DE" sz="2800" b="1" dirty="0" err="1" smtClean="0"/>
              <a:t>Idea</a:t>
            </a:r>
            <a:r>
              <a:rPr lang="de-DE" altLang="de-DE" sz="2800" b="1" dirty="0" smtClean="0"/>
              <a:t>:</a:t>
            </a:r>
          </a:p>
          <a:p>
            <a:r>
              <a:rPr lang="de-DE" altLang="de-DE" sz="2400" b="1" dirty="0" smtClean="0">
                <a:solidFill>
                  <a:srgbClr val="C00000"/>
                </a:solidFill>
              </a:rPr>
              <a:t>Staatsbibliothek zu Berlin </a:t>
            </a:r>
            <a:r>
              <a:rPr lang="de-DE" altLang="de-DE" sz="2400" b="1" dirty="0" err="1" smtClean="0">
                <a:solidFill>
                  <a:srgbClr val="C00000"/>
                </a:solidFill>
              </a:rPr>
              <a:t>and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C00000"/>
                </a:solidFill>
              </a:rPr>
              <a:t>CrossAsia</a:t>
            </a:r>
            <a:endParaRPr lang="de-DE" altLang="de-DE" sz="2400" b="1" dirty="0" smtClean="0">
              <a:solidFill>
                <a:srgbClr val="C00000"/>
              </a:solidFill>
            </a:endParaRPr>
          </a:p>
          <a:p>
            <a:endParaRPr lang="de-DE" altLang="de-DE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Large </a:t>
            </a:r>
            <a:r>
              <a:rPr lang="de-DE" altLang="de-DE" sz="2000" dirty="0" err="1" smtClean="0"/>
              <a:t>collection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of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print</a:t>
            </a:r>
            <a:r>
              <a:rPr lang="de-DE" altLang="de-DE" sz="2000" dirty="0" smtClean="0"/>
              <a:t>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Large </a:t>
            </a:r>
            <a:r>
              <a:rPr lang="de-DE" altLang="de-DE" sz="2000" dirty="0" err="1"/>
              <a:t>collection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of</a:t>
            </a:r>
            <a:r>
              <a:rPr lang="de-DE" altLang="de-DE" sz="2000" dirty="0"/>
              <a:t> e-</a:t>
            </a:r>
            <a:r>
              <a:rPr lang="de-DE" altLang="de-DE" sz="2000" dirty="0" err="1"/>
              <a:t>resources</a:t>
            </a:r>
            <a:r>
              <a:rPr lang="de-DE" altLang="de-DE" sz="2000" dirty="0"/>
              <a:t> form </a:t>
            </a:r>
            <a:r>
              <a:rPr lang="de-DE" altLang="de-DE" sz="2000" dirty="0" err="1"/>
              <a:t>Asia</a:t>
            </a:r>
            <a:r>
              <a:rPr lang="de-DE" altLang="de-DE" sz="2000" dirty="0"/>
              <a:t>, Europe </a:t>
            </a:r>
            <a:r>
              <a:rPr lang="de-DE" altLang="de-DE" sz="2000" dirty="0" err="1"/>
              <a:t>and</a:t>
            </a:r>
            <a:r>
              <a:rPr lang="de-DE" altLang="de-DE" sz="2000" dirty="0"/>
              <a:t> </a:t>
            </a:r>
            <a:r>
              <a:rPr lang="de-DE" altLang="de-DE" sz="2000" dirty="0" err="1" smtClean="0"/>
              <a:t>America</a:t>
            </a:r>
            <a:endParaRPr lang="de-DE" alt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 Access </a:t>
            </a:r>
            <a:r>
              <a:rPr lang="de-DE" altLang="de-DE" sz="2000" dirty="0" err="1" smtClean="0"/>
              <a:t>is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granted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and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offered</a:t>
            </a:r>
            <a:r>
              <a:rPr lang="de-DE" altLang="de-DE" sz="2000" dirty="0"/>
              <a:t> </a:t>
            </a:r>
            <a:r>
              <a:rPr lang="de-DE" altLang="de-DE" sz="2000" dirty="0" err="1" smtClean="0"/>
              <a:t>special</a:t>
            </a:r>
            <a:r>
              <a:rPr lang="de-DE" altLang="de-DE" sz="2000" dirty="0" smtClean="0"/>
              <a:t> ILL </a:t>
            </a:r>
            <a:r>
              <a:rPr lang="de-DE" altLang="de-DE" sz="2000" dirty="0" err="1" smtClean="0"/>
              <a:t>service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and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secure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and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controlled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access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through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CrossAsia</a:t>
            </a:r>
            <a:r>
              <a:rPr lang="de-DE" altLang="de-DE" sz="2000" dirty="0" smtClean="0"/>
              <a:t> IT </a:t>
            </a:r>
            <a:r>
              <a:rPr lang="de-DE" altLang="de-DE" sz="2000" dirty="0" err="1" smtClean="0"/>
              <a:t>infrastructre</a:t>
            </a:r>
            <a:r>
              <a:rPr lang="de-DE" altLang="de-DE" sz="2000" dirty="0" smtClean="0"/>
              <a:t> on </a:t>
            </a:r>
            <a:r>
              <a:rPr lang="de-DE" altLang="de-DE" sz="2000" dirty="0" err="1" smtClean="0"/>
              <a:t>the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basis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of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Shibboleth</a:t>
            </a:r>
            <a:endParaRPr lang="de-DE" altLang="de-DE" sz="2000" dirty="0"/>
          </a:p>
          <a:p>
            <a:r>
              <a:rPr lang="de-DE" altLang="de-DE" sz="2000" b="1" dirty="0" smtClean="0"/>
              <a:t> </a:t>
            </a:r>
          </a:p>
          <a:p>
            <a:r>
              <a:rPr lang="de-DE" altLang="de-DE" sz="2000" b="1" dirty="0" smtClean="0"/>
              <a:t>-&gt; Access </a:t>
            </a:r>
            <a:r>
              <a:rPr lang="de-DE" altLang="de-DE" sz="2000" b="1" dirty="0" err="1" smtClean="0"/>
              <a:t>and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reading</a:t>
            </a:r>
            <a:r>
              <a:rPr lang="de-DE" altLang="de-DE" sz="2000" b="1" dirty="0"/>
              <a:t> </a:t>
            </a:r>
            <a:r>
              <a:rPr lang="de-DE" altLang="de-DE" sz="2000" b="1" dirty="0" smtClean="0"/>
              <a:t>√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8324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580362" y="1203598"/>
            <a:ext cx="7921625" cy="352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1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fontAlgn="base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fontAlgn="base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sz="2800" b="1" dirty="0" err="1" smtClean="0"/>
              <a:t>Maintaining</a:t>
            </a:r>
            <a:r>
              <a:rPr lang="de-DE" altLang="de-DE" sz="2800" b="1" dirty="0" smtClean="0"/>
              <a:t> e-</a:t>
            </a:r>
            <a:r>
              <a:rPr lang="de-DE" altLang="de-DE" sz="2800" b="1" dirty="0" err="1" smtClean="0"/>
              <a:t>resources</a:t>
            </a:r>
            <a:r>
              <a:rPr lang="de-DE" altLang="de-DE" sz="2800" b="1" dirty="0" smtClean="0"/>
              <a:t>:</a:t>
            </a:r>
            <a:endParaRPr lang="de-DE" altLang="de-DE" sz="2800" dirty="0" smtClean="0"/>
          </a:p>
          <a:p>
            <a:r>
              <a:rPr lang="de-DE" altLang="de-DE" sz="2000" dirty="0" smtClean="0"/>
              <a:t>Special </a:t>
            </a:r>
            <a:r>
              <a:rPr lang="de-DE" altLang="de-DE" sz="2000" dirty="0" err="1" smtClean="0"/>
              <a:t>license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agreements</a:t>
            </a:r>
            <a:endParaRPr lang="de-DE" alt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000" dirty="0" err="1" smtClean="0">
                <a:solidFill>
                  <a:srgbClr val="C00000"/>
                </a:solidFill>
              </a:rPr>
              <a:t>Metadata</a:t>
            </a:r>
            <a:endParaRPr lang="de-DE" altLang="de-DE" sz="2000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solidFill>
                  <a:srgbClr val="C00000"/>
                </a:solidFill>
              </a:rPr>
              <a:t>Image </a:t>
            </a:r>
            <a:r>
              <a:rPr lang="de-DE" altLang="de-DE" sz="2000" dirty="0" err="1" smtClean="0">
                <a:solidFill>
                  <a:srgbClr val="C00000"/>
                </a:solidFill>
              </a:rPr>
              <a:t>data</a:t>
            </a:r>
            <a:endParaRPr lang="de-DE" altLang="de-DE" sz="2000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000" dirty="0" err="1" smtClean="0">
                <a:solidFill>
                  <a:srgbClr val="C00000"/>
                </a:solidFill>
              </a:rPr>
              <a:t>Full</a:t>
            </a:r>
            <a:r>
              <a:rPr lang="de-DE" altLang="de-DE" sz="2000" dirty="0" smtClean="0">
                <a:solidFill>
                  <a:srgbClr val="C00000"/>
                </a:solidFill>
              </a:rPr>
              <a:t>-text </a:t>
            </a:r>
            <a:r>
              <a:rPr lang="de-DE" altLang="de-DE" sz="2000" dirty="0" err="1" smtClean="0">
                <a:solidFill>
                  <a:srgbClr val="C00000"/>
                </a:solidFill>
              </a:rPr>
              <a:t>data</a:t>
            </a:r>
            <a:endParaRPr lang="de-DE" altLang="de-DE" sz="2000" dirty="0" smtClean="0">
              <a:solidFill>
                <a:srgbClr val="C00000"/>
              </a:solidFill>
            </a:endParaRPr>
          </a:p>
          <a:p>
            <a:r>
              <a:rPr lang="de-DE" altLang="de-DE" sz="2400" dirty="0" err="1" smtClean="0"/>
              <a:t>Storge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system</a:t>
            </a:r>
            <a:r>
              <a:rPr lang="de-DE" altLang="de-DE" sz="2400" dirty="0" smtClean="0"/>
              <a:t> (</a:t>
            </a:r>
            <a:r>
              <a:rPr lang="de-DE" altLang="de-DE" sz="2400" dirty="0" err="1" smtClean="0"/>
              <a:t>repository</a:t>
            </a:r>
            <a:r>
              <a:rPr lang="de-DE" altLang="de-DE" sz="2400" dirty="0" smtClean="0"/>
              <a:t> on </a:t>
            </a:r>
            <a:r>
              <a:rPr lang="de-DE" altLang="de-DE" sz="2400" dirty="0" err="1" smtClean="0"/>
              <a:t>the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basis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of</a:t>
            </a:r>
            <a:r>
              <a:rPr lang="de-DE" altLang="de-DE" sz="2400" dirty="0" smtClean="0"/>
              <a:t> Fedora 4.x) </a:t>
            </a:r>
            <a:r>
              <a:rPr lang="de-DE" altLang="de-DE" sz="2400" dirty="0" err="1" smtClean="0"/>
              <a:t>to</a:t>
            </a:r>
            <a:r>
              <a:rPr lang="de-DE" altLang="de-DE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400" dirty="0" err="1" smtClean="0"/>
              <a:t>store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archive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licensed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content</a:t>
            </a:r>
            <a:r>
              <a:rPr lang="de-DE" altLang="de-DE" sz="2400" dirty="0" smtClean="0"/>
              <a:t> </a:t>
            </a:r>
            <a:r>
              <a:rPr lang="de-DE" altLang="de-DE" sz="2000" dirty="0" smtClean="0"/>
              <a:t>(</a:t>
            </a:r>
            <a:r>
              <a:rPr lang="de-DE" altLang="de-DE" sz="2000" dirty="0" err="1" smtClean="0"/>
              <a:t>according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to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our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license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agreements</a:t>
            </a:r>
            <a:r>
              <a:rPr lang="de-DE" altLang="de-DE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400" dirty="0" err="1" smtClean="0"/>
              <a:t>prepare</a:t>
            </a:r>
            <a:r>
              <a:rPr lang="de-DE" altLang="de-DE" sz="2400" dirty="0" smtClean="0"/>
              <a:t> material </a:t>
            </a:r>
            <a:r>
              <a:rPr lang="de-DE" altLang="de-DE" sz="2400" dirty="0" err="1" smtClean="0"/>
              <a:t>for</a:t>
            </a:r>
            <a:r>
              <a:rPr lang="de-DE" altLang="de-DE" sz="2400" dirty="0" smtClean="0"/>
              <a:t> Digital </a:t>
            </a:r>
            <a:r>
              <a:rPr lang="de-DE" altLang="de-DE" sz="2400" dirty="0" err="1" smtClean="0"/>
              <a:t>Humanities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activties</a:t>
            </a:r>
            <a:r>
              <a:rPr lang="de-DE" altLang="de-DE" sz="2400" b="1" dirty="0" smtClean="0"/>
              <a:t> 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endParaRPr lang="de-DE" altLang="de-DE" sz="2400" dirty="0" smtClean="0"/>
          </a:p>
          <a:p>
            <a:pPr marL="180975" lvl="2" indent="0">
              <a:buNone/>
            </a:pP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13541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B_PowerPoint_Vorlage">
  <a:themeElements>
    <a:clrScheme name="SBB_PowerPoint_Vorlage 1">
      <a:dk1>
        <a:srgbClr val="000000"/>
      </a:dk1>
      <a:lt1>
        <a:srgbClr val="FFFFFF"/>
      </a:lt1>
      <a:dk2>
        <a:srgbClr val="464646"/>
      </a:dk2>
      <a:lt2>
        <a:srgbClr val="003B79"/>
      </a:lt2>
      <a:accent1>
        <a:srgbClr val="787878"/>
      </a:accent1>
      <a:accent2>
        <a:srgbClr val="969696"/>
      </a:accent2>
      <a:accent3>
        <a:srgbClr val="FFFFFF"/>
      </a:accent3>
      <a:accent4>
        <a:srgbClr val="000000"/>
      </a:accent4>
      <a:accent5>
        <a:srgbClr val="BEBEBE"/>
      </a:accent5>
      <a:accent6>
        <a:srgbClr val="878787"/>
      </a:accent6>
      <a:hlink>
        <a:srgbClr val="BEBEBE"/>
      </a:hlink>
      <a:folHlink>
        <a:srgbClr val="DDDDDD"/>
      </a:folHlink>
    </a:clrScheme>
    <a:fontScheme name="SBB_PowerPoint_Vorl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BB_PowerPoint_Vorlage 1">
        <a:dk1>
          <a:srgbClr val="000000"/>
        </a:dk1>
        <a:lt1>
          <a:srgbClr val="FFFFFF"/>
        </a:lt1>
        <a:dk2>
          <a:srgbClr val="464646"/>
        </a:dk2>
        <a:lt2>
          <a:srgbClr val="003B79"/>
        </a:lt2>
        <a:accent1>
          <a:srgbClr val="78787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EBEBE"/>
        </a:accent5>
        <a:accent6>
          <a:srgbClr val="878787"/>
        </a:accent6>
        <a:hlink>
          <a:srgbClr val="BEBEB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464646"/>
      </a:dk2>
      <a:lt2>
        <a:srgbClr val="003B79"/>
      </a:lt2>
      <a:accent1>
        <a:srgbClr val="787878"/>
      </a:accent1>
      <a:accent2>
        <a:srgbClr val="969696"/>
      </a:accent2>
      <a:accent3>
        <a:srgbClr val="FFFFFF"/>
      </a:accent3>
      <a:accent4>
        <a:srgbClr val="000000"/>
      </a:accent4>
      <a:accent5>
        <a:srgbClr val="BEBEBE"/>
      </a:accent5>
      <a:accent6>
        <a:srgbClr val="878787"/>
      </a:accent6>
      <a:hlink>
        <a:srgbClr val="BEBEBE"/>
      </a:hlink>
      <a:folHlink>
        <a:srgbClr val="DDDDD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464646"/>
      </a:dk2>
      <a:lt2>
        <a:srgbClr val="003B79"/>
      </a:lt2>
      <a:accent1>
        <a:srgbClr val="787878"/>
      </a:accent1>
      <a:accent2>
        <a:srgbClr val="969696"/>
      </a:accent2>
      <a:accent3>
        <a:srgbClr val="FFFFFF"/>
      </a:accent3>
      <a:accent4>
        <a:srgbClr val="000000"/>
      </a:accent4>
      <a:accent5>
        <a:srgbClr val="BEBEBE"/>
      </a:accent5>
      <a:accent6>
        <a:srgbClr val="878787"/>
      </a:accent6>
      <a:hlink>
        <a:srgbClr val="BEBEBE"/>
      </a:hlink>
      <a:folHlink>
        <a:srgbClr val="DDDDD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SBB_PowerPoint_Vorlage</Template>
  <TotalTime>0</TotalTime>
  <Words>1013</Words>
  <Application>Microsoft Office PowerPoint</Application>
  <PresentationFormat>On-screen Show (16:9)</PresentationFormat>
  <Paragraphs>144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SBB_PowerPoint_Vorlage</vt:lpstr>
      <vt:lpstr>Licensing Activities &amp;   beyond Licensing Issues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Staatsbibliothek zu Berlin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EIN EIN- BIS ZWEIZEILIGER PRÄSENTATIONSTITEL. EIN MÖGLICHER UNTERTITEL.</dc:title>
  <dc:creator>b-sc101</dc:creator>
  <cp:lastModifiedBy>Øystein Johan Kleiven</cp:lastModifiedBy>
  <cp:revision>103</cp:revision>
  <dcterms:created xsi:type="dcterms:W3CDTF">2013-01-15T12:59:02Z</dcterms:created>
  <dcterms:modified xsi:type="dcterms:W3CDTF">2019-09-06T07:25:30Z</dcterms:modified>
</cp:coreProperties>
</file>