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 id="2147483684" r:id="rId2"/>
  </p:sldMasterIdLst>
  <p:notesMasterIdLst>
    <p:notesMasterId r:id="rId18"/>
  </p:notesMasterIdLst>
  <p:sldIdLst>
    <p:sldId id="277" r:id="rId3"/>
    <p:sldId id="325" r:id="rId4"/>
    <p:sldId id="333" r:id="rId5"/>
    <p:sldId id="263" r:id="rId6"/>
    <p:sldId id="336" r:id="rId7"/>
    <p:sldId id="338" r:id="rId8"/>
    <p:sldId id="339" r:id="rId9"/>
    <p:sldId id="340" r:id="rId10"/>
    <p:sldId id="341" r:id="rId11"/>
    <p:sldId id="329" r:id="rId12"/>
    <p:sldId id="342" r:id="rId13"/>
    <p:sldId id="331" r:id="rId14"/>
    <p:sldId id="260" r:id="rId15"/>
    <p:sldId id="262" r:id="rId16"/>
    <p:sldId id="34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3"/>
    <p:restoredTop sz="86898"/>
  </p:normalViewPr>
  <p:slideViewPr>
    <p:cSldViewPr snapToGrid="0" snapToObjects="1">
      <p:cViewPr>
        <p:scale>
          <a:sx n="100" d="100"/>
          <a:sy n="100" d="100"/>
        </p:scale>
        <p:origin x="-4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48B58-699B-A94E-9026-DF0AABC34BD7}" type="datetimeFigureOut">
              <a:rPr lang="de-DE" smtClean="0"/>
              <a:t>06.09.2019</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8F542-485E-A440-8735-E5D1EF6E8506}" type="slidenum">
              <a:rPr lang="de-DE" smtClean="0"/>
              <a:t>‹#›</a:t>
            </a:fld>
            <a:endParaRPr lang="de-DE"/>
          </a:p>
        </p:txBody>
      </p:sp>
    </p:spTree>
    <p:extLst>
      <p:ext uri="{BB962C8B-B14F-4D97-AF65-F5344CB8AC3E}">
        <p14:creationId xmlns:p14="http://schemas.microsoft.com/office/powerpoint/2010/main" val="235660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For those</a:t>
            </a:r>
            <a:r>
              <a:rPr lang="en-US" baseline="0"/>
              <a:t> of you who don’t work on Chinese history or who are not familiar with the local gazetteers, these gazetteers have been a common practice among local governments in historical China since at least the 12</a:t>
            </a:r>
            <a:r>
              <a:rPr lang="en-US" baseline="30000"/>
              <a:t>th</a:t>
            </a:r>
            <a:r>
              <a:rPr lang="en-US" baseline="0"/>
              <a:t> century to record local knowledge, mostly for governing purposes. To clarify, while local gazetteers are still being produced nowadays in China, what I refer to my presentation today are the pre-1949 gazetteers, that was when the Republican government flew to Taiwan, and marked the end of the </a:t>
            </a:r>
            <a:r>
              <a:rPr lang="en-US" baseline="0" err="1"/>
              <a:t>Repulican</a:t>
            </a:r>
            <a:r>
              <a:rPr lang="en-US" baseline="0"/>
              <a:t> period. </a:t>
            </a:r>
          </a:p>
          <a:p>
            <a:endParaRPr lang="en-US" baseline="0"/>
          </a:p>
          <a:p>
            <a:r>
              <a:rPr lang="en-US" baseline="0"/>
              <a:t>The local gazetteers had been widely produced for administrative regions like counties, prefectures, provinces, and the whole country as well as for military frontiers and geographical regions. And they serve as the guidebooks for governance, which means two thing: 1</a:t>
            </a:r>
            <a:r>
              <a:rPr lang="en-US" baseline="30000"/>
              <a:t>st</a:t>
            </a:r>
            <a:r>
              <a:rPr lang="en-US" baseline="0"/>
              <a:t>,  they go beyond just geographical knowledge, and  2nd They don’t contain every kind of local knowledge, but only those that are important for governing purposes. </a:t>
            </a:r>
          </a:p>
          <a:p>
            <a:endParaRPr lang="en-US"/>
          </a:p>
        </p:txBody>
      </p:sp>
      <p:sp>
        <p:nvSpPr>
          <p:cNvPr id="4" name="Slide Number Placeholder 3"/>
          <p:cNvSpPr>
            <a:spLocks noGrp="1"/>
          </p:cNvSpPr>
          <p:nvPr>
            <p:ph type="sldNum" sz="quarter" idx="10"/>
          </p:nvPr>
        </p:nvSpPr>
        <p:spPr/>
        <p:txBody>
          <a:bodyPr/>
          <a:lstStyle/>
          <a:p>
            <a:fld id="{71F3A547-94C7-3449-832B-37C18F1C2491}" type="slidenum">
              <a:rPr lang="en-US" smtClean="0"/>
              <a:t>2</a:t>
            </a:fld>
            <a:endParaRPr lang="en-US"/>
          </a:p>
        </p:txBody>
      </p:sp>
    </p:spTree>
    <p:extLst>
      <p:ext uri="{BB962C8B-B14F-4D97-AF65-F5344CB8AC3E}">
        <p14:creationId xmlns:p14="http://schemas.microsoft.com/office/powerpoint/2010/main" val="403439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37548d906_5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37548d906_5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It’s great that we have all these</a:t>
            </a:r>
            <a:r>
              <a:rPr lang="en-US" baseline="0"/>
              <a:t> </a:t>
            </a:r>
            <a:r>
              <a:rPr lang="en-US"/>
              <a:t>digital searchable LGs. But let’s see what these</a:t>
            </a:r>
            <a:r>
              <a:rPr lang="en-US" baseline="0"/>
              <a:t> big databases provide as features for you to work with. </a:t>
            </a:r>
          </a:p>
          <a:p>
            <a:pPr marL="0" lvl="0" indent="0" algn="l" rtl="0">
              <a:spcBef>
                <a:spcPts val="0"/>
              </a:spcBef>
              <a:spcAft>
                <a:spcPts val="0"/>
              </a:spcAft>
              <a:buNone/>
            </a:pPr>
            <a:r>
              <a:rPr lang="en-US" baseline="0"/>
              <a:t>Nice reading </a:t>
            </a:r>
            <a:r>
              <a:rPr lang="en-US" baseline="0" err="1"/>
              <a:t>enrionemnt</a:t>
            </a:r>
            <a:r>
              <a:rPr lang="en-US" baseline="0"/>
              <a:t>, search </a:t>
            </a:r>
            <a:endParaRPr/>
          </a:p>
        </p:txBody>
      </p:sp>
    </p:spTree>
    <p:extLst>
      <p:ext uri="{BB962C8B-B14F-4D97-AF65-F5344CB8AC3E}">
        <p14:creationId xmlns:p14="http://schemas.microsoft.com/office/powerpoint/2010/main" val="299347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37548d906_5_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err="1"/>
              <a:t>LoGaRT</a:t>
            </a:r>
            <a:r>
              <a:rPr lang="en-US"/>
              <a:t> was born out of</a:t>
            </a:r>
            <a:r>
              <a:rPr lang="en-US" baseline="0"/>
              <a:t> this philosophy</a:t>
            </a:r>
            <a:endParaRPr/>
          </a:p>
        </p:txBody>
      </p:sp>
      <p:sp>
        <p:nvSpPr>
          <p:cNvPr id="183" name="Google Shape;183;g437548d906_5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3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35D8F542-485E-A440-8735-E5D1EF6E8506}" type="slidenum">
              <a:rPr lang="de-DE" smtClean="0"/>
              <a:t>9</a:t>
            </a:fld>
            <a:endParaRPr lang="de-DE"/>
          </a:p>
        </p:txBody>
      </p:sp>
    </p:spTree>
    <p:extLst>
      <p:ext uri="{BB962C8B-B14F-4D97-AF65-F5344CB8AC3E}">
        <p14:creationId xmlns:p14="http://schemas.microsoft.com/office/powerpoint/2010/main" val="256551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068f195a6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068f195a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09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068f195a6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068f195a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81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227065-63EE-5E42-8057-4769B98ACCD3}" type="datetime1">
              <a:rPr lang="de-DE" smtClean="0"/>
              <a:t>06.09.2019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32518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9F0F4E9-B436-3542-A612-E9626482B3D7}" type="datetime1">
              <a:rPr lang="de-DE" smtClean="0"/>
              <a:t>06.09.2019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349882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0A559C-344C-574B-A916-9996527059D9}" type="datetime1">
              <a:rPr lang="de-DE" smtClean="0"/>
              <a:t>06.09.2019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291977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593366"/>
            <a:ext cx="8520609" cy="763594"/>
          </a:xfrm>
          <a:prstGeom prst="rect">
            <a:avLst/>
          </a:prstGeom>
        </p:spPr>
        <p:txBody>
          <a:bodyPr spcFirstLastPara="1" wrap="square" lIns="101580" tIns="101580" rIns="101580" bIns="101580" anchor="t" anchorCtr="0"/>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18" name="Google Shape;18;p4"/>
          <p:cNvSpPr txBox="1">
            <a:spLocks noGrp="1"/>
          </p:cNvSpPr>
          <p:nvPr>
            <p:ph type="body" idx="1"/>
          </p:nvPr>
        </p:nvSpPr>
        <p:spPr>
          <a:xfrm>
            <a:off x="311701" y="1536635"/>
            <a:ext cx="8520609" cy="4555195"/>
          </a:xfrm>
          <a:prstGeom prst="rect">
            <a:avLst/>
          </a:prstGeom>
        </p:spPr>
        <p:txBody>
          <a:bodyPr spcFirstLastPara="1" wrap="square" lIns="101580" tIns="101580" rIns="101580" bIns="101580" anchor="t" anchorCtr="0"/>
          <a:lstStyle>
            <a:lvl1pPr marL="241093" lvl="0" indent="-214305">
              <a:spcBef>
                <a:spcPts val="0"/>
              </a:spcBef>
              <a:spcAft>
                <a:spcPts val="0"/>
              </a:spcAft>
              <a:buSzPts val="2800"/>
              <a:buChar char="●"/>
              <a:defRPr/>
            </a:lvl1pPr>
            <a:lvl2pPr marL="482186" lvl="1" indent="-194214">
              <a:spcBef>
                <a:spcPts val="1319"/>
              </a:spcBef>
              <a:spcAft>
                <a:spcPts val="0"/>
              </a:spcAft>
              <a:buSzPts val="2200"/>
              <a:buChar char="○"/>
              <a:defRPr/>
            </a:lvl2pPr>
            <a:lvl3pPr marL="723279" lvl="2" indent="-194214">
              <a:spcBef>
                <a:spcPts val="1319"/>
              </a:spcBef>
              <a:spcAft>
                <a:spcPts val="0"/>
              </a:spcAft>
              <a:buSzPts val="2200"/>
              <a:buChar char="■"/>
              <a:defRPr/>
            </a:lvl3pPr>
            <a:lvl4pPr marL="964372" lvl="3" indent="-194214">
              <a:spcBef>
                <a:spcPts val="1319"/>
              </a:spcBef>
              <a:spcAft>
                <a:spcPts val="0"/>
              </a:spcAft>
              <a:buSzPts val="2200"/>
              <a:buChar char="●"/>
              <a:defRPr/>
            </a:lvl4pPr>
            <a:lvl5pPr marL="1205465" lvl="4" indent="-194214">
              <a:spcBef>
                <a:spcPts val="1319"/>
              </a:spcBef>
              <a:spcAft>
                <a:spcPts val="0"/>
              </a:spcAft>
              <a:buSzPts val="2200"/>
              <a:buChar char="○"/>
              <a:defRPr/>
            </a:lvl5pPr>
            <a:lvl6pPr marL="1446558" lvl="5" indent="-194214">
              <a:spcBef>
                <a:spcPts val="1319"/>
              </a:spcBef>
              <a:spcAft>
                <a:spcPts val="0"/>
              </a:spcAft>
              <a:buSzPts val="2200"/>
              <a:buChar char="■"/>
              <a:defRPr/>
            </a:lvl6pPr>
            <a:lvl7pPr marL="1687651" lvl="6" indent="-194214">
              <a:spcBef>
                <a:spcPts val="1319"/>
              </a:spcBef>
              <a:spcAft>
                <a:spcPts val="0"/>
              </a:spcAft>
              <a:buSzPts val="2200"/>
              <a:buChar char="●"/>
              <a:defRPr/>
            </a:lvl7pPr>
            <a:lvl8pPr marL="1928744" lvl="7" indent="-194214">
              <a:spcBef>
                <a:spcPts val="1319"/>
              </a:spcBef>
              <a:spcAft>
                <a:spcPts val="0"/>
              </a:spcAft>
              <a:buSzPts val="2200"/>
              <a:buChar char="○"/>
              <a:defRPr/>
            </a:lvl8pPr>
            <a:lvl9pPr marL="2169837" lvl="8" indent="-194214">
              <a:spcBef>
                <a:spcPts val="1319"/>
              </a:spcBef>
              <a:spcAft>
                <a:spcPts val="1319"/>
              </a:spcAft>
              <a:buSzPts val="2200"/>
              <a:buChar char="■"/>
              <a:defRPr/>
            </a:lvl9pPr>
          </a:lstStyle>
          <a:p>
            <a:endParaRPr/>
          </a:p>
        </p:txBody>
      </p:sp>
      <p:sp>
        <p:nvSpPr>
          <p:cNvPr id="19" name="Google Shape;19;p4"/>
          <p:cNvSpPr txBox="1">
            <a:spLocks noGrp="1"/>
          </p:cNvSpPr>
          <p:nvPr>
            <p:ph type="sldNum" idx="12"/>
          </p:nvPr>
        </p:nvSpPr>
        <p:spPr>
          <a:xfrm>
            <a:off x="8472459" y="6217624"/>
            <a:ext cx="548648" cy="524813"/>
          </a:xfrm>
          <a:prstGeom prst="rect">
            <a:avLst/>
          </a:prstGeom>
        </p:spPr>
        <p:txBody>
          <a:bodyPr spcFirstLastPara="1" wrap="square" lIns="101580" tIns="101580" rIns="101580" bIns="10158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573717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p:cSld name="Blank ">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255600" y="6602402"/>
            <a:ext cx="170438" cy="151875"/>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1pPr>
            <a:lvl2pPr marL="0" marR="0" lvl="1"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2pPr>
            <a:lvl3pPr marL="0" marR="0" lvl="2"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3pPr>
            <a:lvl4pPr marL="0" marR="0" lvl="3"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4pPr>
            <a:lvl5pPr marL="0" marR="0" lvl="4"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5pPr>
            <a:lvl6pPr marL="0" marR="0" lvl="5"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6pPr>
            <a:lvl7pPr marL="0" marR="0" lvl="6"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7pPr>
            <a:lvl8pPr marL="0" marR="0" lvl="7"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8pPr>
            <a:lvl9pPr marL="0" marR="0" lvl="8" indent="0" algn="l" rtl="0">
              <a:lnSpc>
                <a:spcPct val="100000"/>
              </a:lnSpc>
              <a:spcBef>
                <a:spcPts val="0"/>
              </a:spcBef>
              <a:spcAft>
                <a:spcPts val="0"/>
              </a:spcAft>
              <a:buClr>
                <a:srgbClr val="888888"/>
              </a:buClr>
              <a:buSzPts val="1400"/>
              <a:buFont typeface="Monda"/>
              <a:buNone/>
              <a:defRPr sz="750" b="1" i="0" u="none" strike="noStrike" cap="none">
                <a:solidFill>
                  <a:srgbClr val="888888"/>
                </a:solidFill>
                <a:latin typeface="Monda"/>
                <a:ea typeface="Monda"/>
                <a:cs typeface="Monda"/>
                <a:sym typeface="Monda"/>
              </a:defRPr>
            </a:lvl9pPr>
          </a:lstStyle>
          <a:p>
            <a:fld id="{00000000-1234-1234-1234-123412341234}" type="slidenum">
              <a:rPr lang="uk-UA" smtClean="0"/>
              <a:pPr/>
              <a:t>‹#›</a:t>
            </a:fld>
            <a:endParaRPr lang="uk-UA" sz="825" b="0">
              <a:solidFill>
                <a:schemeClr val="dk2"/>
              </a:solidFill>
              <a:latin typeface="Arial"/>
              <a:ea typeface="Arial"/>
              <a:cs typeface="Arial"/>
              <a:sym typeface="Arial"/>
            </a:endParaRPr>
          </a:p>
        </p:txBody>
      </p:sp>
    </p:spTree>
    <p:extLst>
      <p:ext uri="{BB962C8B-B14F-4D97-AF65-F5344CB8AC3E}">
        <p14:creationId xmlns:p14="http://schemas.microsoft.com/office/powerpoint/2010/main" val="3669445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892970" y="1151932"/>
            <a:ext cx="7358133" cy="2321789"/>
          </a:xfrm>
          <a:prstGeom prst="rect">
            <a:avLst/>
          </a:prstGeom>
          <a:noFill/>
          <a:ln>
            <a:noFill/>
          </a:ln>
        </p:spPr>
        <p:txBody>
          <a:bodyPr spcFirstLastPara="1" wrap="square" lIns="35717" tIns="35717" rIns="35717" bIns="35717" anchor="b" anchorCtr="0"/>
          <a:lstStyle>
            <a:lvl1pPr marR="0" lvl="0"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8000"/>
              <a:buFont typeface="Helvetica Neue"/>
              <a:buNone/>
              <a:defRPr sz="4200" b="0" i="0" u="none" strike="noStrike" cap="none">
                <a:solidFill>
                  <a:srgbClr val="FFFFFF"/>
                </a:solidFill>
                <a:latin typeface="Helvetica Neue"/>
                <a:ea typeface="Helvetica Neue"/>
                <a:cs typeface="Helvetica Neue"/>
                <a:sym typeface="Helvetica Neue"/>
              </a:defRPr>
            </a:lvl9pPr>
          </a:lstStyle>
          <a:p>
            <a:endParaRPr/>
          </a:p>
        </p:txBody>
      </p:sp>
      <p:sp>
        <p:nvSpPr>
          <p:cNvPr id="84" name="Google Shape;84;p19"/>
          <p:cNvSpPr txBox="1">
            <a:spLocks noGrp="1"/>
          </p:cNvSpPr>
          <p:nvPr>
            <p:ph type="body" idx="1"/>
          </p:nvPr>
        </p:nvSpPr>
        <p:spPr>
          <a:xfrm>
            <a:off x="892970" y="3536158"/>
            <a:ext cx="7358133" cy="794813"/>
          </a:xfrm>
          <a:prstGeom prst="rect">
            <a:avLst/>
          </a:prstGeom>
          <a:noFill/>
          <a:ln>
            <a:noFill/>
          </a:ln>
        </p:spPr>
        <p:txBody>
          <a:bodyPr spcFirstLastPara="1" wrap="square" lIns="35717" tIns="35717" rIns="35717" bIns="35717" anchor="t" anchorCtr="0"/>
          <a:lstStyle>
            <a:lvl1pPr marL="241093" marR="0" lvl="0" indent="-120547" algn="ctr" rtl="0">
              <a:lnSpc>
                <a:spcPct val="100000"/>
              </a:lnSpc>
              <a:spcBef>
                <a:spcPts val="0"/>
              </a:spcBef>
              <a:spcAft>
                <a:spcPts val="0"/>
              </a:spcAft>
              <a:buClr>
                <a:srgbClr val="FFFFFF"/>
              </a:buClr>
              <a:buSzPts val="3700"/>
              <a:buFont typeface="Helvetica Neue"/>
              <a:buNone/>
              <a:defRPr sz="1950" b="0" i="0" u="none" strike="noStrike" cap="none">
                <a:solidFill>
                  <a:srgbClr val="FFFFFF"/>
                </a:solidFill>
                <a:latin typeface="Helvetica Neue"/>
                <a:ea typeface="Helvetica Neue"/>
                <a:cs typeface="Helvetica Neue"/>
                <a:sym typeface="Helvetica Neue"/>
              </a:defRPr>
            </a:lvl1pPr>
            <a:lvl2pPr marL="482186" marR="0" lvl="1" indent="-120547" algn="ctr" rtl="0">
              <a:lnSpc>
                <a:spcPct val="100000"/>
              </a:lnSpc>
              <a:spcBef>
                <a:spcPts val="0"/>
              </a:spcBef>
              <a:spcAft>
                <a:spcPts val="0"/>
              </a:spcAft>
              <a:buClr>
                <a:srgbClr val="FFFFFF"/>
              </a:buClr>
              <a:buSzPts val="3700"/>
              <a:buFont typeface="Helvetica Neue"/>
              <a:buNone/>
              <a:defRPr sz="1950" b="0" i="0" u="none" strike="noStrike" cap="none">
                <a:solidFill>
                  <a:srgbClr val="FFFFFF"/>
                </a:solidFill>
                <a:latin typeface="Helvetica Neue"/>
                <a:ea typeface="Helvetica Neue"/>
                <a:cs typeface="Helvetica Neue"/>
                <a:sym typeface="Helvetica Neue"/>
              </a:defRPr>
            </a:lvl2pPr>
            <a:lvl3pPr marL="723279" marR="0" lvl="2" indent="-120547" algn="ctr" rtl="0">
              <a:lnSpc>
                <a:spcPct val="100000"/>
              </a:lnSpc>
              <a:spcBef>
                <a:spcPts val="0"/>
              </a:spcBef>
              <a:spcAft>
                <a:spcPts val="0"/>
              </a:spcAft>
              <a:buClr>
                <a:srgbClr val="FFFFFF"/>
              </a:buClr>
              <a:buSzPts val="3700"/>
              <a:buFont typeface="Helvetica Neue"/>
              <a:buNone/>
              <a:defRPr sz="1950" b="0" i="0" u="none" strike="noStrike" cap="none">
                <a:solidFill>
                  <a:srgbClr val="FFFFFF"/>
                </a:solidFill>
                <a:latin typeface="Helvetica Neue"/>
                <a:ea typeface="Helvetica Neue"/>
                <a:cs typeface="Helvetica Neue"/>
                <a:sym typeface="Helvetica Neue"/>
              </a:defRPr>
            </a:lvl3pPr>
            <a:lvl4pPr marL="964372" marR="0" lvl="3" indent="-120547" algn="ctr" rtl="0">
              <a:lnSpc>
                <a:spcPct val="100000"/>
              </a:lnSpc>
              <a:spcBef>
                <a:spcPts val="0"/>
              </a:spcBef>
              <a:spcAft>
                <a:spcPts val="0"/>
              </a:spcAft>
              <a:buClr>
                <a:srgbClr val="FFFFFF"/>
              </a:buClr>
              <a:buSzPts val="3700"/>
              <a:buFont typeface="Helvetica Neue"/>
              <a:buNone/>
              <a:defRPr sz="1950" b="0" i="0" u="none" strike="noStrike" cap="none">
                <a:solidFill>
                  <a:srgbClr val="FFFFFF"/>
                </a:solidFill>
                <a:latin typeface="Helvetica Neue"/>
                <a:ea typeface="Helvetica Neue"/>
                <a:cs typeface="Helvetica Neue"/>
                <a:sym typeface="Helvetica Neue"/>
              </a:defRPr>
            </a:lvl4pPr>
            <a:lvl5pPr marL="1205465" marR="0" lvl="4" indent="-120547" algn="ctr" rtl="0">
              <a:lnSpc>
                <a:spcPct val="100000"/>
              </a:lnSpc>
              <a:spcBef>
                <a:spcPts val="0"/>
              </a:spcBef>
              <a:spcAft>
                <a:spcPts val="0"/>
              </a:spcAft>
              <a:buClr>
                <a:srgbClr val="FFFFFF"/>
              </a:buClr>
              <a:buSzPts val="3700"/>
              <a:buFont typeface="Helvetica Neue"/>
              <a:buNone/>
              <a:defRPr sz="1950" b="0" i="0" u="none" strike="noStrike" cap="none">
                <a:solidFill>
                  <a:srgbClr val="FFFFFF"/>
                </a:solidFill>
                <a:latin typeface="Helvetica Neue"/>
                <a:ea typeface="Helvetica Neue"/>
                <a:cs typeface="Helvetica Neue"/>
                <a:sym typeface="Helvetica Neue"/>
              </a:defRPr>
            </a:lvl5pPr>
            <a:lvl6pPr marL="1446558" marR="0" lvl="5" indent="-275917" algn="l" rtl="0">
              <a:lnSpc>
                <a:spcPct val="100000"/>
              </a:lnSpc>
              <a:spcBef>
                <a:spcPts val="2215"/>
              </a:spcBef>
              <a:spcAft>
                <a:spcPts val="0"/>
              </a:spcAft>
              <a:buClr>
                <a:srgbClr val="FFFFFF"/>
              </a:buClr>
              <a:buSzPts val="4640"/>
              <a:buFont typeface="Helvetica Neue"/>
              <a:buChar char="•"/>
              <a:defRPr sz="1650" b="0" i="0" u="none" strike="noStrike" cap="none">
                <a:solidFill>
                  <a:srgbClr val="FFFFFF"/>
                </a:solidFill>
                <a:latin typeface="Helvetica Neue"/>
                <a:ea typeface="Helvetica Neue"/>
                <a:cs typeface="Helvetica Neue"/>
                <a:sym typeface="Helvetica Neue"/>
              </a:defRPr>
            </a:lvl6pPr>
            <a:lvl7pPr marL="1687651" marR="0" lvl="6" indent="-275917" algn="l" rtl="0">
              <a:lnSpc>
                <a:spcPct val="100000"/>
              </a:lnSpc>
              <a:spcBef>
                <a:spcPts val="2215"/>
              </a:spcBef>
              <a:spcAft>
                <a:spcPts val="0"/>
              </a:spcAft>
              <a:buClr>
                <a:srgbClr val="FFFFFF"/>
              </a:buClr>
              <a:buSzPts val="4640"/>
              <a:buFont typeface="Helvetica Neue"/>
              <a:buChar char="•"/>
              <a:defRPr sz="1650" b="0" i="0" u="none" strike="noStrike" cap="none">
                <a:solidFill>
                  <a:srgbClr val="FFFFFF"/>
                </a:solidFill>
                <a:latin typeface="Helvetica Neue"/>
                <a:ea typeface="Helvetica Neue"/>
                <a:cs typeface="Helvetica Neue"/>
                <a:sym typeface="Helvetica Neue"/>
              </a:defRPr>
            </a:lvl7pPr>
            <a:lvl8pPr marL="1928744" marR="0" lvl="7" indent="-275917" algn="l" rtl="0">
              <a:lnSpc>
                <a:spcPct val="100000"/>
              </a:lnSpc>
              <a:spcBef>
                <a:spcPts val="2215"/>
              </a:spcBef>
              <a:spcAft>
                <a:spcPts val="0"/>
              </a:spcAft>
              <a:buClr>
                <a:srgbClr val="FFFFFF"/>
              </a:buClr>
              <a:buSzPts val="4640"/>
              <a:buFont typeface="Helvetica Neue"/>
              <a:buChar char="•"/>
              <a:defRPr sz="1650" b="0" i="0" u="none" strike="noStrike" cap="none">
                <a:solidFill>
                  <a:srgbClr val="FFFFFF"/>
                </a:solidFill>
                <a:latin typeface="Helvetica Neue"/>
                <a:ea typeface="Helvetica Neue"/>
                <a:cs typeface="Helvetica Neue"/>
                <a:sym typeface="Helvetica Neue"/>
              </a:defRPr>
            </a:lvl8pPr>
            <a:lvl9pPr marL="2169837" marR="0" lvl="8" indent="-275918" algn="l" rtl="0">
              <a:lnSpc>
                <a:spcPct val="100000"/>
              </a:lnSpc>
              <a:spcBef>
                <a:spcPts val="2215"/>
              </a:spcBef>
              <a:spcAft>
                <a:spcPts val="0"/>
              </a:spcAft>
              <a:buClr>
                <a:srgbClr val="FFFFFF"/>
              </a:buClr>
              <a:buSzPts val="4640"/>
              <a:buFont typeface="Helvetica Neue"/>
              <a:buChar char="•"/>
              <a:defRPr sz="1650" b="0" i="0" u="none" strike="noStrike" cap="none">
                <a:solidFill>
                  <a:srgbClr val="FFFFFF"/>
                </a:solidFill>
                <a:latin typeface="Helvetica Neue"/>
                <a:ea typeface="Helvetica Neue"/>
                <a:cs typeface="Helvetica Neue"/>
                <a:sym typeface="Helvetica Neue"/>
              </a:defRPr>
            </a:lvl9pPr>
          </a:lstStyle>
          <a:p>
            <a:endParaRPr/>
          </a:p>
        </p:txBody>
      </p:sp>
      <p:sp>
        <p:nvSpPr>
          <p:cNvPr id="85" name="Google Shape;85;p19"/>
          <p:cNvSpPr txBox="1">
            <a:spLocks noGrp="1"/>
          </p:cNvSpPr>
          <p:nvPr>
            <p:ph type="sldNum" idx="12"/>
          </p:nvPr>
        </p:nvSpPr>
        <p:spPr>
          <a:xfrm>
            <a:off x="4449998" y="6536533"/>
            <a:ext cx="239203" cy="228023"/>
          </a:xfrm>
          <a:prstGeom prst="rect">
            <a:avLst/>
          </a:prstGeom>
          <a:noFill/>
          <a:ln>
            <a:noFill/>
          </a:ln>
        </p:spPr>
        <p:txBody>
          <a:bodyPr spcFirstLastPara="1" wrap="square" lIns="35717" tIns="35717" rIns="35717" bIns="35717" anchor="t" anchorCtr="0">
            <a:noAutofit/>
          </a:bodyPr>
          <a:lstStyle>
            <a:lvl1pPr marL="0" marR="0" lvl="0"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1600"/>
              <a:buFont typeface="Helvetica Neue Light"/>
              <a:buNone/>
              <a:defRPr sz="825" b="0" i="0" u="none" strike="noStrike" cap="none">
                <a:solidFill>
                  <a:srgbClr val="FFFFFF"/>
                </a:solidFill>
                <a:latin typeface="Helvetica Neue Light"/>
                <a:ea typeface="Helvetica Neue Light"/>
                <a:cs typeface="Helvetica Neue Light"/>
                <a:sym typeface="Helvetica Neue Light"/>
              </a:defRPr>
            </a:lvl9pPr>
          </a:lstStyle>
          <a:p>
            <a:fld id="{00000000-1234-1234-1234-123412341234}" type="slidenum">
              <a:rPr lang="uk-UA" smtClean="0"/>
              <a:pPr/>
              <a:t>‹#›</a:t>
            </a:fld>
            <a:endParaRPr lang="uk-UA">
              <a:solidFill>
                <a:schemeClr val="dk2"/>
              </a:solidFill>
              <a:latin typeface="Arial"/>
              <a:ea typeface="Arial"/>
              <a:cs typeface="Arial"/>
              <a:sym typeface="Arial"/>
            </a:endParaRPr>
          </a:p>
        </p:txBody>
      </p:sp>
    </p:spTree>
    <p:extLst>
      <p:ext uri="{BB962C8B-B14F-4D97-AF65-F5344CB8AC3E}">
        <p14:creationId xmlns:p14="http://schemas.microsoft.com/office/powerpoint/2010/main" val="10527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389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Rechteck 8">
            <a:extLst>
              <a:ext uri="{FF2B5EF4-FFF2-40B4-BE49-F238E27FC236}">
                <a16:creationId xmlns="" xmlns:a16="http://schemas.microsoft.com/office/drawing/2014/main" id="{99F16AA2-60C2-B44B-A323-EF241BA3ECE8}"/>
              </a:ext>
            </a:extLst>
          </p:cNvPr>
          <p:cNvSpPr/>
          <p:nvPr userDrawn="1"/>
        </p:nvSpPr>
        <p:spPr>
          <a:xfrm>
            <a:off x="735906" y="1957087"/>
            <a:ext cx="8042400"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0" name="Rechteck 9">
            <a:extLst>
              <a:ext uri="{FF2B5EF4-FFF2-40B4-BE49-F238E27FC236}">
                <a16:creationId xmlns="" xmlns:a16="http://schemas.microsoft.com/office/drawing/2014/main" id="{9EC3926A-A1B7-2A4D-8D38-DF971094B12F}"/>
              </a:ext>
            </a:extLst>
          </p:cNvPr>
          <p:cNvSpPr/>
          <p:nvPr userDrawn="1"/>
        </p:nvSpPr>
        <p:spPr>
          <a:xfrm>
            <a:off x="371153" y="1596104"/>
            <a:ext cx="8042400" cy="45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solidFill>
              </a:rPr>
              <a:t>  </a:t>
            </a:r>
          </a:p>
        </p:txBody>
      </p:sp>
      <p:sp>
        <p:nvSpPr>
          <p:cNvPr id="27" name="Textplatzhalter 25"/>
          <p:cNvSpPr>
            <a:spLocks noGrp="1"/>
          </p:cNvSpPr>
          <p:nvPr>
            <p:ph type="body" sz="quarter" idx="13"/>
          </p:nvPr>
        </p:nvSpPr>
        <p:spPr>
          <a:xfrm>
            <a:off x="625870" y="1007670"/>
            <a:ext cx="6480000" cy="588434"/>
          </a:xfrm>
          <a:prstGeom prst="rect">
            <a:avLst/>
          </a:prstGeom>
        </p:spPr>
        <p:txBody>
          <a:bodyPr/>
          <a:lstStyle>
            <a:lvl1pPr marL="0" indent="0">
              <a:buNone/>
              <a:defRPr sz="1500" b="1" spc="100" baseline="0">
                <a:solidFill>
                  <a:schemeClr val="accent3"/>
                </a:solidFill>
                <a:latin typeface="Arial" charset="0"/>
                <a:ea typeface="Arial" charset="0"/>
                <a:cs typeface="Arial" charset="0"/>
              </a:defRPr>
            </a:lvl1pPr>
          </a:lstStyle>
          <a:p>
            <a:pPr lvl="0"/>
            <a:endParaRPr lang="de-DE" dirty="0"/>
          </a:p>
        </p:txBody>
      </p:sp>
      <p:sp>
        <p:nvSpPr>
          <p:cNvPr id="30" name="Textplatzhalter 28"/>
          <p:cNvSpPr>
            <a:spLocks noGrp="1"/>
          </p:cNvSpPr>
          <p:nvPr>
            <p:ph type="body" sz="quarter" idx="14"/>
          </p:nvPr>
        </p:nvSpPr>
        <p:spPr>
          <a:xfrm>
            <a:off x="616424" y="1838618"/>
            <a:ext cx="6480000" cy="3600000"/>
          </a:xfrm>
          <a:prstGeom prst="rect">
            <a:avLst/>
          </a:prstGeom>
        </p:spPr>
        <p:txBody>
          <a:bodyPr/>
          <a:lstStyle>
            <a:lvl1pPr marL="0" indent="0">
              <a:lnSpc>
                <a:spcPts val="3500"/>
              </a:lnSpc>
              <a:spcBef>
                <a:spcPts val="0"/>
              </a:spcBef>
              <a:buFontTx/>
              <a:buNone/>
              <a:defRPr sz="3000">
                <a:solidFill>
                  <a:srgbClr val="FFFFFF"/>
                </a:solidFill>
                <a:latin typeface="Times New Roman" charset="0"/>
                <a:ea typeface="Times New Roman" charset="0"/>
                <a:cs typeface="Times New Roman" charset="0"/>
              </a:defRPr>
            </a:lvl1pPr>
            <a:lvl2pPr marL="0" indent="0">
              <a:lnSpc>
                <a:spcPts val="3500"/>
              </a:lnSpc>
              <a:spcBef>
                <a:spcPts val="0"/>
              </a:spcBef>
              <a:buFontTx/>
              <a:buNone/>
              <a:defRPr sz="2000">
                <a:solidFill>
                  <a:srgbClr val="FFFFFF"/>
                </a:solidFill>
                <a:latin typeface="Times New Roman" charset="0"/>
                <a:ea typeface="Times New Roman" charset="0"/>
                <a:cs typeface="Times New Roman" charset="0"/>
              </a:defRPr>
            </a:lvl2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74686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F0CFDFC9-429A-3D49-AEC1-1809802B63D5}"/>
              </a:ext>
            </a:extLst>
          </p:cNvPr>
          <p:cNvSpPr/>
          <p:nvPr userDrawn="1"/>
        </p:nvSpPr>
        <p:spPr>
          <a:xfrm>
            <a:off x="735906" y="1957087"/>
            <a:ext cx="8042400" cy="45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9" name="Bildplatzhalter 7"/>
          <p:cNvSpPr>
            <a:spLocks noGrp="1"/>
          </p:cNvSpPr>
          <p:nvPr>
            <p:ph type="pic" sz="quarter" idx="15"/>
          </p:nvPr>
        </p:nvSpPr>
        <p:spPr>
          <a:xfrm>
            <a:off x="364432" y="1592071"/>
            <a:ext cx="8042400" cy="4536000"/>
          </a:xfrm>
          <a:prstGeom prst="rect">
            <a:avLst/>
          </a:prstGeom>
          <a:solidFill>
            <a:srgbClr val="FF0000"/>
          </a:solidFill>
        </p:spPr>
        <p:txBody>
          <a:bodyPr/>
          <a:lstStyle>
            <a:lvl1pPr algn="ctr">
              <a:defRPr sz="12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de-DE" dirty="0"/>
          </a:p>
        </p:txBody>
      </p:sp>
      <p:sp>
        <p:nvSpPr>
          <p:cNvPr id="5" name="Textplatzhalter 25"/>
          <p:cNvSpPr>
            <a:spLocks noGrp="1"/>
          </p:cNvSpPr>
          <p:nvPr>
            <p:ph type="body" sz="quarter" idx="13" hasCustomPrompt="1"/>
          </p:nvPr>
        </p:nvSpPr>
        <p:spPr>
          <a:xfrm>
            <a:off x="625870" y="1007670"/>
            <a:ext cx="6480000" cy="588434"/>
          </a:xfrm>
          <a:prstGeom prst="rect">
            <a:avLst/>
          </a:prstGeom>
        </p:spPr>
        <p:txBody>
          <a:bodyPr/>
          <a:lstStyle>
            <a:lvl1pPr marL="0" indent="0">
              <a:buNone/>
              <a:defRPr sz="1500" b="1" spc="100" baseline="0">
                <a:solidFill>
                  <a:schemeClr val="accent3"/>
                </a:solidFill>
                <a:latin typeface="Arial" charset="0"/>
                <a:ea typeface="Arial" charset="0"/>
                <a:cs typeface="Arial" charset="0"/>
              </a:defRPr>
            </a:lvl1pPr>
          </a:lstStyle>
          <a:p>
            <a:pPr lvl="0"/>
            <a:r>
              <a:rPr lang="de-DE" dirty="0"/>
              <a:t>18 AUG, 2018 · BERLIN</a:t>
            </a:r>
          </a:p>
        </p:txBody>
      </p:sp>
      <p:sp>
        <p:nvSpPr>
          <p:cNvPr id="6" name="Textplatzhalter 28"/>
          <p:cNvSpPr>
            <a:spLocks noGrp="1"/>
          </p:cNvSpPr>
          <p:nvPr>
            <p:ph type="body" sz="quarter" idx="14"/>
          </p:nvPr>
        </p:nvSpPr>
        <p:spPr>
          <a:xfrm>
            <a:off x="616424" y="1838618"/>
            <a:ext cx="6480000" cy="3600000"/>
          </a:xfrm>
          <a:prstGeom prst="rect">
            <a:avLst/>
          </a:prstGeom>
        </p:spPr>
        <p:txBody>
          <a:bodyPr/>
          <a:lstStyle>
            <a:lvl1pPr marL="0" indent="0">
              <a:lnSpc>
                <a:spcPts val="3500"/>
              </a:lnSpc>
              <a:spcBef>
                <a:spcPts val="0"/>
              </a:spcBef>
              <a:buFontTx/>
              <a:buNone/>
              <a:defRPr sz="3000">
                <a:solidFill>
                  <a:srgbClr val="FFFFFF"/>
                </a:solidFill>
                <a:latin typeface="Times New Roman" charset="0"/>
                <a:ea typeface="Times New Roman" charset="0"/>
                <a:cs typeface="Times New Roman" charset="0"/>
              </a:defRPr>
            </a:lvl1pPr>
            <a:lvl2pPr marL="0" indent="0">
              <a:lnSpc>
                <a:spcPts val="3500"/>
              </a:lnSpc>
              <a:spcBef>
                <a:spcPts val="0"/>
              </a:spcBef>
              <a:buFontTx/>
              <a:buNone/>
              <a:defRPr sz="2000">
                <a:solidFill>
                  <a:srgbClr val="FFFFFF"/>
                </a:solidFill>
                <a:latin typeface="Times New Roman" charset="0"/>
                <a:ea typeface="Times New Roman" charset="0"/>
                <a:cs typeface="Times New Roman" charset="0"/>
              </a:defRPr>
            </a:lvl2pPr>
          </a:lstStyle>
          <a:p>
            <a:pPr lvl="0"/>
            <a:r>
              <a:rPr lang="de-DE"/>
              <a:t>Mastertextformat bearbeiten</a:t>
            </a:r>
            <a:endParaRPr lang="de-DE" dirty="0"/>
          </a:p>
          <a:p>
            <a:pPr lvl="1"/>
            <a:r>
              <a:rPr lang="de-DE" dirty="0"/>
              <a:t>Zweite Ebene</a:t>
            </a:r>
          </a:p>
        </p:txBody>
      </p:sp>
    </p:spTree>
    <p:extLst>
      <p:ext uri="{BB962C8B-B14F-4D97-AF65-F5344CB8AC3E}">
        <p14:creationId xmlns:p14="http://schemas.microsoft.com/office/powerpoint/2010/main" val="2915660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9EC3926A-A1B7-2A4D-8D38-DF971094B12F}"/>
              </a:ext>
            </a:extLst>
          </p:cNvPr>
          <p:cNvSpPr/>
          <p:nvPr userDrawn="1"/>
        </p:nvSpPr>
        <p:spPr>
          <a:xfrm>
            <a:off x="371153" y="1596104"/>
            <a:ext cx="8042400" cy="45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solidFill>
              </a:rPr>
              <a:t>  </a:t>
            </a:r>
          </a:p>
        </p:txBody>
      </p:sp>
      <p:sp>
        <p:nvSpPr>
          <p:cNvPr id="5" name="Textplatzhalter 25"/>
          <p:cNvSpPr>
            <a:spLocks noGrp="1"/>
          </p:cNvSpPr>
          <p:nvPr>
            <p:ph type="body" sz="quarter" idx="13" hasCustomPrompt="1"/>
          </p:nvPr>
        </p:nvSpPr>
        <p:spPr>
          <a:xfrm>
            <a:off x="625870" y="1007670"/>
            <a:ext cx="6480000" cy="588434"/>
          </a:xfrm>
          <a:prstGeom prst="rect">
            <a:avLst/>
          </a:prstGeom>
        </p:spPr>
        <p:txBody>
          <a:bodyPr/>
          <a:lstStyle>
            <a:lvl1pPr marL="0" indent="0">
              <a:buNone/>
              <a:defRPr sz="1500" b="1" spc="100" baseline="0">
                <a:solidFill>
                  <a:schemeClr val="accent3"/>
                </a:solidFill>
                <a:latin typeface="Arial" charset="0"/>
                <a:ea typeface="Arial" charset="0"/>
                <a:cs typeface="Arial" charset="0"/>
              </a:defRPr>
            </a:lvl1pPr>
          </a:lstStyle>
          <a:p>
            <a:pPr lvl="0"/>
            <a:r>
              <a:rPr lang="de-DE" altLang="zh-TW" dirty="0"/>
              <a:t>29</a:t>
            </a:r>
            <a:r>
              <a:rPr lang="de-DE" dirty="0"/>
              <a:t> AUG, 201</a:t>
            </a:r>
            <a:r>
              <a:rPr lang="de-DE" altLang="zh-TW" dirty="0"/>
              <a:t>9</a:t>
            </a:r>
            <a:r>
              <a:rPr lang="de-DE" dirty="0"/>
              <a:t> · BERLIN</a:t>
            </a:r>
          </a:p>
        </p:txBody>
      </p:sp>
      <p:sp>
        <p:nvSpPr>
          <p:cNvPr id="10" name="Bildplatzhalter 8"/>
          <p:cNvSpPr>
            <a:spLocks noGrp="1"/>
          </p:cNvSpPr>
          <p:nvPr>
            <p:ph type="pic" sz="quarter" idx="15"/>
          </p:nvPr>
        </p:nvSpPr>
        <p:spPr>
          <a:xfrm>
            <a:off x="3409493" y="3461425"/>
            <a:ext cx="5370883" cy="3027574"/>
          </a:xfrm>
          <a:prstGeom prst="rect">
            <a:avLst/>
          </a:prstGeom>
          <a:solidFill>
            <a:srgbClr val="FF0000"/>
          </a:solidFill>
        </p:spPr>
        <p:txBody>
          <a:bodyPr/>
          <a:lstStyle>
            <a:lvl1pPr marL="0" indent="0">
              <a:buNone/>
              <a:defRPr sz="1200"/>
            </a:lvl1pPr>
          </a:lstStyle>
          <a:p>
            <a:endParaRPr lang="de-DE" dirty="0"/>
          </a:p>
        </p:txBody>
      </p:sp>
      <p:sp>
        <p:nvSpPr>
          <p:cNvPr id="6" name="Textplatzhalter 28"/>
          <p:cNvSpPr>
            <a:spLocks noGrp="1"/>
          </p:cNvSpPr>
          <p:nvPr>
            <p:ph type="body" sz="quarter" idx="14"/>
          </p:nvPr>
        </p:nvSpPr>
        <p:spPr>
          <a:xfrm>
            <a:off x="616424" y="1838618"/>
            <a:ext cx="6480000" cy="1622807"/>
          </a:xfrm>
          <a:prstGeom prst="rect">
            <a:avLst/>
          </a:prstGeom>
        </p:spPr>
        <p:txBody>
          <a:bodyPr/>
          <a:lstStyle>
            <a:lvl1pPr marL="0" indent="0">
              <a:lnSpc>
                <a:spcPts val="3500"/>
              </a:lnSpc>
              <a:spcBef>
                <a:spcPts val="0"/>
              </a:spcBef>
              <a:buFontTx/>
              <a:buNone/>
              <a:defRPr sz="3000">
                <a:solidFill>
                  <a:srgbClr val="FFFFFF"/>
                </a:solidFill>
                <a:latin typeface="Times New Roman" charset="0"/>
                <a:ea typeface="Times New Roman" charset="0"/>
                <a:cs typeface="Times New Roman" charset="0"/>
              </a:defRPr>
            </a:lvl1pPr>
            <a:lvl2pPr marL="0" indent="0">
              <a:lnSpc>
                <a:spcPts val="3500"/>
              </a:lnSpc>
              <a:spcBef>
                <a:spcPts val="0"/>
              </a:spcBef>
              <a:buFontTx/>
              <a:buNone/>
              <a:defRPr sz="2000">
                <a:solidFill>
                  <a:srgbClr val="FFFFFF"/>
                </a:solidFill>
                <a:latin typeface="Times New Roman" charset="0"/>
                <a:ea typeface="Times New Roman" charset="0"/>
                <a:cs typeface="Times New Roman" charset="0"/>
              </a:defRPr>
            </a:lvl2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32685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9" name="Bildplatzhalter 7"/>
          <p:cNvSpPr>
            <a:spLocks noGrp="1"/>
          </p:cNvSpPr>
          <p:nvPr>
            <p:ph type="pic" sz="quarter" idx="15"/>
          </p:nvPr>
        </p:nvSpPr>
        <p:spPr>
          <a:xfrm>
            <a:off x="364432" y="1592071"/>
            <a:ext cx="8042400" cy="4536000"/>
          </a:xfrm>
          <a:prstGeom prst="rect">
            <a:avLst/>
          </a:prstGeom>
          <a:solidFill>
            <a:srgbClr val="FF0000"/>
          </a:solidFill>
        </p:spPr>
        <p:txBody>
          <a:bodyPr/>
          <a:lstStyle>
            <a:lvl1pPr algn="ctr">
              <a:defRPr sz="12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de-DE" dirty="0"/>
          </a:p>
        </p:txBody>
      </p:sp>
      <p:sp>
        <p:nvSpPr>
          <p:cNvPr id="11" name="Textplatzhalter 28"/>
          <p:cNvSpPr>
            <a:spLocks noGrp="1"/>
          </p:cNvSpPr>
          <p:nvPr>
            <p:ph type="body" sz="quarter" idx="14"/>
          </p:nvPr>
        </p:nvSpPr>
        <p:spPr>
          <a:xfrm>
            <a:off x="3408218" y="4024826"/>
            <a:ext cx="5368637" cy="2472955"/>
          </a:xfrm>
          <a:prstGeom prst="rect">
            <a:avLst/>
          </a:prstGeom>
          <a:solidFill>
            <a:srgbClr val="E1E1DC"/>
          </a:solidFill>
        </p:spPr>
        <p:txBody>
          <a:bodyPr lIns="360000" rIns="360000" bIns="360000"/>
          <a:lstStyle>
            <a:lvl1pPr marL="0" indent="0">
              <a:lnSpc>
                <a:spcPts val="3500"/>
              </a:lnSpc>
              <a:spcBef>
                <a:spcPts val="0"/>
              </a:spcBef>
              <a:buFontTx/>
              <a:buNone/>
              <a:defRPr sz="3000">
                <a:solidFill>
                  <a:schemeClr val="bg1"/>
                </a:solidFill>
                <a:latin typeface="Times New Roman" charset="0"/>
                <a:ea typeface="Times New Roman" charset="0"/>
                <a:cs typeface="Times New Roman" charset="0"/>
              </a:defRPr>
            </a:lvl1pPr>
            <a:lvl2pPr marL="0" indent="0">
              <a:lnSpc>
                <a:spcPts val="3500"/>
              </a:lnSpc>
              <a:spcBef>
                <a:spcPts val="0"/>
              </a:spcBef>
              <a:buFontTx/>
              <a:buNone/>
              <a:defRPr sz="2000">
                <a:solidFill>
                  <a:schemeClr val="bg1"/>
                </a:solidFill>
                <a:latin typeface="Times New Roman" charset="0"/>
                <a:ea typeface="Times New Roman" charset="0"/>
                <a:cs typeface="Times New Roman" charset="0"/>
              </a:defRPr>
            </a:lvl2pPr>
          </a:lstStyle>
          <a:p>
            <a:pPr lvl="0"/>
            <a:r>
              <a:rPr lang="de-DE" dirty="0"/>
              <a:t>Mastertextformat bearbeiten</a:t>
            </a:r>
          </a:p>
          <a:p>
            <a:pPr lvl="1"/>
            <a:r>
              <a:rPr lang="de-DE" dirty="0"/>
              <a:t>Zweite Ebene</a:t>
            </a:r>
          </a:p>
        </p:txBody>
      </p:sp>
      <p:sp>
        <p:nvSpPr>
          <p:cNvPr id="12" name="Textplatzhalter 25"/>
          <p:cNvSpPr>
            <a:spLocks noGrp="1"/>
          </p:cNvSpPr>
          <p:nvPr>
            <p:ph type="body" sz="quarter" idx="13" hasCustomPrompt="1"/>
          </p:nvPr>
        </p:nvSpPr>
        <p:spPr>
          <a:xfrm>
            <a:off x="3409200" y="3470564"/>
            <a:ext cx="5368636" cy="561191"/>
          </a:xfrm>
          <a:prstGeom prst="rect">
            <a:avLst/>
          </a:prstGeom>
          <a:solidFill>
            <a:srgbClr val="E1E1DC"/>
          </a:solidFill>
        </p:spPr>
        <p:txBody>
          <a:bodyPr lIns="360000" tIns="360000" rIns="360000" bIns="251999"/>
          <a:lstStyle>
            <a:lvl1pPr marL="0" indent="0">
              <a:buNone/>
              <a:defRPr sz="1500" b="1" spc="100" baseline="0">
                <a:solidFill>
                  <a:schemeClr val="accent3"/>
                </a:solidFill>
                <a:latin typeface="Arial" charset="0"/>
                <a:ea typeface="Arial" charset="0"/>
                <a:cs typeface="Arial" charset="0"/>
              </a:defRPr>
            </a:lvl1pPr>
          </a:lstStyle>
          <a:p>
            <a:pPr lvl="0"/>
            <a:r>
              <a:rPr lang="de-DE" dirty="0"/>
              <a:t>18 AUG, 2018 · BERLIN</a:t>
            </a:r>
          </a:p>
        </p:txBody>
      </p:sp>
    </p:spTree>
    <p:extLst>
      <p:ext uri="{BB962C8B-B14F-4D97-AF65-F5344CB8AC3E}">
        <p14:creationId xmlns:p14="http://schemas.microsoft.com/office/powerpoint/2010/main" val="137741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BB40008-F996-8F4C-9CF8-AAEFDAE4FE30}" type="datetime1">
              <a:rPr lang="de-DE" smtClean="0"/>
              <a:t>06.09.2019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185851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8A1D0B6-1771-5F41-8818-51BDF37A4C52}" type="datetime1">
              <a:rPr lang="de-DE" smtClean="0"/>
              <a:t>06.09.2019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130765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E69713D-ACC3-6341-8D85-19B4E1F7E13B}" type="datetime1">
              <a:rPr lang="de-DE" smtClean="0"/>
              <a:t>06.09.2019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416201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0AC0AD5-126A-694C-B0BD-7A0BB95C9F69}" type="datetime1">
              <a:rPr lang="de-DE" smtClean="0"/>
              <a:t>06.09.2019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152659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9E3C730-9D6C-9040-8D53-A466EFFF083A}" type="datetime1">
              <a:rPr lang="de-DE" smtClean="0"/>
              <a:t>06.09.2019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357630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2D9A4-205E-0E4C-8AA9-E2B38A72F920}" type="datetime1">
              <a:rPr lang="de-DE" smtClean="0"/>
              <a:t>06.09.2019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245998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5A64D15-BFD2-7248-A52F-A458E5D026CA}" type="datetime1">
              <a:rPr lang="de-DE" smtClean="0"/>
              <a:t>06.09.2019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223308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7EB4D5-035D-6249-8FDB-9409F30351EB}" type="datetime1">
              <a:rPr lang="de-DE" smtClean="0"/>
              <a:t>06.09.2019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D6C2155-03D1-464F-8223-3D09F78D5594}" type="slidenum">
              <a:rPr lang="de-DE" smtClean="0"/>
              <a:t>‹#›</a:t>
            </a:fld>
            <a:endParaRPr lang="de-DE"/>
          </a:p>
        </p:txBody>
      </p:sp>
    </p:spTree>
    <p:extLst>
      <p:ext uri="{BB962C8B-B14F-4D97-AF65-F5344CB8AC3E}">
        <p14:creationId xmlns:p14="http://schemas.microsoft.com/office/powerpoint/2010/main" val="54988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345C8-AED1-0D43-B3B7-FE77F90BEADA}" type="datetime1">
              <a:rPr lang="de-DE" smtClean="0"/>
              <a:t>06.09.2019</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C2155-03D1-464F-8223-3D09F78D5594}" type="slidenum">
              <a:rPr lang="de-DE" smtClean="0"/>
              <a:t>‹#›</a:t>
            </a:fld>
            <a:endParaRPr lang="de-DE"/>
          </a:p>
        </p:txBody>
      </p:sp>
    </p:spTree>
    <p:extLst>
      <p:ext uri="{BB962C8B-B14F-4D97-AF65-F5344CB8AC3E}">
        <p14:creationId xmlns:p14="http://schemas.microsoft.com/office/powerpoint/2010/main" val="35637687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C254688C-B0A6-0242-8215-30288AB56FF5}"/>
              </a:ext>
            </a:extLst>
          </p:cNvPr>
          <p:cNvPicPr>
            <a:picLocks noChangeAspect="1"/>
          </p:cNvPicPr>
          <p:nvPr userDrawn="1"/>
        </p:nvPicPr>
        <p:blipFill>
          <a:blip r:embed="rId7"/>
          <a:stretch>
            <a:fillRect/>
          </a:stretch>
        </p:blipFill>
        <p:spPr>
          <a:xfrm>
            <a:off x="6964866" y="325014"/>
            <a:ext cx="1820359" cy="449976"/>
          </a:xfrm>
          <a:prstGeom prst="rect">
            <a:avLst/>
          </a:prstGeom>
        </p:spPr>
      </p:pic>
      <p:sp>
        <p:nvSpPr>
          <p:cNvPr id="7" name="Textfeld 6">
            <a:extLst>
              <a:ext uri="{FF2B5EF4-FFF2-40B4-BE49-F238E27FC236}">
                <a16:creationId xmlns="" xmlns:a16="http://schemas.microsoft.com/office/drawing/2014/main" id="{8C03677C-4D41-6D40-93C3-B69233370F8F}"/>
              </a:ext>
            </a:extLst>
          </p:cNvPr>
          <p:cNvSpPr txBox="1"/>
          <p:nvPr userDrawn="1"/>
        </p:nvSpPr>
        <p:spPr>
          <a:xfrm>
            <a:off x="3714750" y="6301740"/>
            <a:ext cx="1714500" cy="221536"/>
          </a:xfrm>
          <a:prstGeom prst="rect">
            <a:avLst/>
          </a:prstGeom>
          <a:noFill/>
        </p:spPr>
        <p:txBody>
          <a:bodyPr wrap="square" lIns="0" tIns="0" rIns="0" bIns="0" rtlCol="0">
            <a:spAutoFit/>
          </a:bodyPr>
          <a:lstStyle/>
          <a:p>
            <a:pPr algn="ctr">
              <a:lnSpc>
                <a:spcPts val="2000"/>
              </a:lnSpc>
              <a:spcBef>
                <a:spcPct val="0"/>
              </a:spcBef>
            </a:pPr>
            <a:fld id="{7415B62F-85CE-9549-9175-6A5F801FD0DA}" type="slidenum">
              <a:rPr lang="de-DE" sz="1000" b="1" spc="100" smtClean="0">
                <a:solidFill>
                  <a:srgbClr val="6B9287"/>
                </a:solidFill>
                <a:latin typeface="Arial" panose="020B0604020202020204" pitchFamily="34" charset="0"/>
                <a:ea typeface="+mj-ea"/>
                <a:cs typeface="Arial" panose="020B0604020202020204" pitchFamily="34" charset="0"/>
              </a:rPr>
              <a:t>‹#›</a:t>
            </a:fld>
            <a:endParaRPr lang="de-DE" sz="1000" b="1" spc="100" dirty="0">
              <a:solidFill>
                <a:srgbClr val="6B9287"/>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03721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lvl="0"/>
            <a:r>
              <a:rPr lang="de-DE" dirty="0"/>
              <a:t>4-6 September, 201</a:t>
            </a:r>
            <a:r>
              <a:rPr lang="de-DE" altLang="zh-TW" dirty="0"/>
              <a:t>9</a:t>
            </a:r>
            <a:r>
              <a:rPr lang="de-DE" dirty="0"/>
              <a:t> · EASL · OSLO</a:t>
            </a:r>
          </a:p>
        </p:txBody>
      </p:sp>
      <p:sp>
        <p:nvSpPr>
          <p:cNvPr id="3" name="Textplatzhalter 2"/>
          <p:cNvSpPr>
            <a:spLocks noGrp="1"/>
          </p:cNvSpPr>
          <p:nvPr>
            <p:ph type="body" sz="quarter" idx="14"/>
          </p:nvPr>
        </p:nvSpPr>
        <p:spPr>
          <a:xfrm>
            <a:off x="616424" y="1838618"/>
            <a:ext cx="7066766" cy="3600000"/>
          </a:xfrm>
        </p:spPr>
        <p:txBody>
          <a:bodyPr/>
          <a:lstStyle/>
          <a:p>
            <a:r>
              <a:rPr lang="de-DE" altLang="zh-CN" sz="3600" b="1" dirty="0" err="1">
                <a:latin typeface="Calibri" panose="020F0502020204030204" pitchFamily="34" charset="0"/>
                <a:ea typeface="Arial Unicode MS" panose="020B0604020202020204" pitchFamily="34" charset="-128"/>
                <a:cs typeface="Calibri" panose="020F0502020204030204" pitchFamily="34" charset="0"/>
              </a:rPr>
              <a:t>LoGaRT</a:t>
            </a:r>
            <a:r>
              <a:rPr lang="de-DE" altLang="zh-CN" sz="3600" b="1" dirty="0">
                <a:latin typeface="Calibri" panose="020F0502020204030204" pitchFamily="34" charset="0"/>
                <a:ea typeface="Arial Unicode MS" panose="020B0604020202020204" pitchFamily="34" charset="-128"/>
                <a:cs typeface="Calibri" panose="020F0502020204030204" pitchFamily="34" charset="0"/>
              </a:rPr>
              <a:t>: Research Tools </a:t>
            </a:r>
            <a:r>
              <a:rPr lang="de-DE" altLang="zh-CN" sz="3600" b="1" dirty="0" err="1">
                <a:latin typeface="Calibri" panose="020F0502020204030204" pitchFamily="34" charset="0"/>
                <a:ea typeface="Arial Unicode MS" panose="020B0604020202020204" pitchFamily="34" charset="-128"/>
                <a:cs typeface="Calibri" panose="020F0502020204030204" pitchFamily="34" charset="0"/>
              </a:rPr>
              <a:t>for</a:t>
            </a:r>
            <a:r>
              <a:rPr lang="de-DE" altLang="zh-CN" sz="3600" b="1" dirty="0">
                <a:latin typeface="Calibri" panose="020F0502020204030204" pitchFamily="34" charset="0"/>
                <a:ea typeface="Arial Unicode MS" panose="020B0604020202020204" pitchFamily="34" charset="-128"/>
                <a:cs typeface="Calibri" panose="020F0502020204030204" pitchFamily="34" charset="0"/>
              </a:rPr>
              <a:t> Digital </a:t>
            </a:r>
            <a:r>
              <a:rPr lang="de-DE" altLang="zh-CN" sz="3600" b="1" dirty="0" err="1">
                <a:latin typeface="Calibri" panose="020F0502020204030204" pitchFamily="34" charset="0"/>
                <a:ea typeface="Arial Unicode MS" panose="020B0604020202020204" pitchFamily="34" charset="-128"/>
                <a:cs typeface="Calibri" panose="020F0502020204030204" pitchFamily="34" charset="0"/>
              </a:rPr>
              <a:t>Scholarship</a:t>
            </a:r>
            <a:r>
              <a:rPr lang="de-DE" altLang="zh-CN" sz="3600" b="1" dirty="0">
                <a:latin typeface="Calibri" panose="020F0502020204030204" pitchFamily="34" charset="0"/>
                <a:ea typeface="Arial Unicode MS" panose="020B0604020202020204" pitchFamily="34" charset="-128"/>
                <a:cs typeface="Calibri" panose="020F0502020204030204" pitchFamily="34" charset="0"/>
              </a:rPr>
              <a:t> </a:t>
            </a:r>
            <a:r>
              <a:rPr lang="de-DE" altLang="zh-CN" sz="3600" b="1" dirty="0" err="1">
                <a:latin typeface="Calibri" panose="020F0502020204030204" pitchFamily="34" charset="0"/>
                <a:ea typeface="Arial Unicode MS" panose="020B0604020202020204" pitchFamily="34" charset="-128"/>
                <a:cs typeface="Calibri" panose="020F0502020204030204" pitchFamily="34" charset="0"/>
              </a:rPr>
              <a:t>beyond</a:t>
            </a:r>
            <a:r>
              <a:rPr lang="de-DE" altLang="zh-CN" sz="3600" b="1" dirty="0">
                <a:latin typeface="Calibri" panose="020F0502020204030204" pitchFamily="34" charset="0"/>
                <a:ea typeface="Arial Unicode MS" panose="020B0604020202020204" pitchFamily="34" charset="-128"/>
                <a:cs typeface="Calibri" panose="020F0502020204030204" pitchFamily="34" charset="0"/>
              </a:rPr>
              <a:t> Search</a:t>
            </a:r>
          </a:p>
          <a:p>
            <a:endParaRPr lang="de-DE" altLang="zh-CN" sz="2000" b="1" dirty="0">
              <a:latin typeface="Calibri" panose="020F0502020204030204" pitchFamily="34" charset="0"/>
              <a:ea typeface="Arial Unicode MS" panose="020B0604020202020204" pitchFamily="34" charset="-128"/>
              <a:cs typeface="Calibri" panose="020F0502020204030204" pitchFamily="34" charset="0"/>
            </a:endParaRPr>
          </a:p>
          <a:p>
            <a:r>
              <a:rPr lang="de-DE" altLang="zh-CN" sz="2000" b="1" dirty="0" err="1">
                <a:latin typeface="Calibri" panose="020F0502020204030204" pitchFamily="34" charset="0"/>
                <a:ea typeface="Arial Unicode MS" panose="020B0604020202020204" pitchFamily="34" charset="-128"/>
                <a:cs typeface="Calibri" panose="020F0502020204030204" pitchFamily="34" charset="0"/>
              </a:rPr>
              <a:t>Shih</a:t>
            </a:r>
            <a:r>
              <a:rPr lang="de-DE" altLang="zh-CN" sz="2000" b="1" dirty="0">
                <a:latin typeface="Calibri" panose="020F0502020204030204" pitchFamily="34" charset="0"/>
                <a:ea typeface="Arial Unicode MS" panose="020B0604020202020204" pitchFamily="34" charset="-128"/>
                <a:cs typeface="Calibri" panose="020F0502020204030204" pitchFamily="34" charset="0"/>
              </a:rPr>
              <a:t>-Pei Chen, Calvin Yeh</a:t>
            </a:r>
          </a:p>
          <a:p>
            <a:r>
              <a:rPr lang="de-DE" altLang="zh-CN" sz="2000" b="1" dirty="0">
                <a:latin typeface="Calibri" panose="020F0502020204030204" pitchFamily="34" charset="0"/>
                <a:ea typeface="Arial Unicode MS" panose="020B0604020202020204" pitchFamily="34" charset="-128"/>
                <a:cs typeface="Calibri" panose="020F0502020204030204" pitchFamily="34" charset="0"/>
              </a:rPr>
              <a:t>Max Planck Institute </a:t>
            </a:r>
            <a:r>
              <a:rPr lang="de-DE" altLang="zh-CN" sz="2000" b="1" dirty="0" err="1">
                <a:latin typeface="Calibri" panose="020F0502020204030204" pitchFamily="34" charset="0"/>
                <a:ea typeface="Arial Unicode MS" panose="020B0604020202020204" pitchFamily="34" charset="-128"/>
                <a:cs typeface="Calibri" panose="020F0502020204030204" pitchFamily="34" charset="0"/>
              </a:rPr>
              <a:t>for</a:t>
            </a:r>
            <a:r>
              <a:rPr lang="de-DE" altLang="zh-CN" sz="2000" b="1" dirty="0">
                <a:latin typeface="Calibri" panose="020F0502020204030204" pitchFamily="34" charset="0"/>
                <a:ea typeface="Arial Unicode MS" panose="020B0604020202020204" pitchFamily="34" charset="-128"/>
                <a:cs typeface="Calibri" panose="020F0502020204030204" pitchFamily="34" charset="0"/>
              </a:rPr>
              <a:t> </a:t>
            </a:r>
            <a:r>
              <a:rPr lang="de-DE" altLang="zh-CN" sz="2000" b="1" dirty="0" err="1">
                <a:latin typeface="Calibri" panose="020F0502020204030204" pitchFamily="34" charset="0"/>
                <a:ea typeface="Arial Unicode MS" panose="020B0604020202020204" pitchFamily="34" charset="-128"/>
                <a:cs typeface="Calibri" panose="020F0502020204030204" pitchFamily="34" charset="0"/>
              </a:rPr>
              <a:t>the</a:t>
            </a:r>
            <a:r>
              <a:rPr lang="de-DE" altLang="zh-CN" sz="2000" b="1" dirty="0">
                <a:latin typeface="Calibri" panose="020F0502020204030204" pitchFamily="34" charset="0"/>
                <a:ea typeface="Arial Unicode MS" panose="020B0604020202020204" pitchFamily="34" charset="-128"/>
                <a:cs typeface="Calibri" panose="020F0502020204030204" pitchFamily="34" charset="0"/>
              </a:rPr>
              <a:t> </a:t>
            </a:r>
            <a:r>
              <a:rPr lang="de-DE" altLang="zh-CN" sz="2000" b="1" dirty="0" err="1">
                <a:latin typeface="Calibri" panose="020F0502020204030204" pitchFamily="34" charset="0"/>
                <a:ea typeface="Arial Unicode MS" panose="020B0604020202020204" pitchFamily="34" charset="-128"/>
                <a:cs typeface="Calibri" panose="020F0502020204030204" pitchFamily="34" charset="0"/>
              </a:rPr>
              <a:t>History</a:t>
            </a:r>
            <a:r>
              <a:rPr lang="de-DE" altLang="zh-CN" sz="2000" b="1" dirty="0">
                <a:latin typeface="Calibri" panose="020F0502020204030204" pitchFamily="34" charset="0"/>
                <a:ea typeface="Arial Unicode MS" panose="020B0604020202020204" pitchFamily="34" charset="-128"/>
                <a:cs typeface="Calibri" panose="020F0502020204030204" pitchFamily="34" charset="0"/>
              </a:rPr>
              <a:t> </a:t>
            </a:r>
            <a:r>
              <a:rPr lang="de-DE" altLang="zh-CN" sz="2000" b="1" dirty="0" err="1">
                <a:latin typeface="Calibri" panose="020F0502020204030204" pitchFamily="34" charset="0"/>
                <a:ea typeface="Arial Unicode MS" panose="020B0604020202020204" pitchFamily="34" charset="-128"/>
                <a:cs typeface="Calibri" panose="020F0502020204030204" pitchFamily="34" charset="0"/>
              </a:rPr>
              <a:t>of</a:t>
            </a:r>
            <a:r>
              <a:rPr lang="de-DE" altLang="zh-CN" sz="2000" b="1" dirty="0">
                <a:latin typeface="Calibri" panose="020F0502020204030204" pitchFamily="34" charset="0"/>
                <a:ea typeface="Arial Unicode MS" panose="020B0604020202020204" pitchFamily="34" charset="-128"/>
                <a:cs typeface="Calibri" panose="020F0502020204030204" pitchFamily="34" charset="0"/>
              </a:rPr>
              <a:t> Science (MPIWG)</a:t>
            </a:r>
            <a:endParaRPr lang="zh-CN" altLang="de-DE" sz="2000" b="1" dirty="0">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899791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0D02B6-11A3-8143-85F2-EBFCCDE690B7}"/>
              </a:ext>
            </a:extLst>
          </p:cNvPr>
          <p:cNvSpPr>
            <a:spLocks noGrp="1"/>
          </p:cNvSpPr>
          <p:nvPr>
            <p:ph type="title"/>
          </p:nvPr>
        </p:nvSpPr>
        <p:spPr/>
        <p:txBody>
          <a:bodyPr/>
          <a:lstStyle/>
          <a:p>
            <a:r>
              <a:rPr lang="de-DE" dirty="0" err="1"/>
              <a:t>Using</a:t>
            </a:r>
            <a:r>
              <a:rPr lang="de-DE" dirty="0"/>
              <a:t> LGs </a:t>
            </a:r>
            <a:r>
              <a:rPr lang="de-DE" dirty="0" err="1"/>
              <a:t>collectively</a:t>
            </a:r>
            <a:endParaRPr lang="de-DE" dirty="0"/>
          </a:p>
        </p:txBody>
      </p:sp>
      <p:sp>
        <p:nvSpPr>
          <p:cNvPr id="3" name="Content Placeholder 2">
            <a:extLst>
              <a:ext uri="{FF2B5EF4-FFF2-40B4-BE49-F238E27FC236}">
                <a16:creationId xmlns="" xmlns:a16="http://schemas.microsoft.com/office/drawing/2014/main" id="{5E12F34D-1FAF-4749-88E2-0286930927F8}"/>
              </a:ext>
            </a:extLst>
          </p:cNvPr>
          <p:cNvSpPr>
            <a:spLocks noGrp="1"/>
          </p:cNvSpPr>
          <p:nvPr>
            <p:ph idx="1"/>
          </p:nvPr>
        </p:nvSpPr>
        <p:spPr/>
        <p:txBody>
          <a:bodyPr>
            <a:normAutofit/>
          </a:bodyPr>
          <a:lstStyle/>
          <a:p>
            <a:r>
              <a:rPr lang="de-DE" dirty="0" err="1"/>
              <a:t>Rather</a:t>
            </a:r>
            <a:r>
              <a:rPr lang="de-DE" dirty="0"/>
              <a:t> </a:t>
            </a:r>
            <a:r>
              <a:rPr lang="de-DE" dirty="0" err="1"/>
              <a:t>than</a:t>
            </a:r>
            <a:r>
              <a:rPr lang="de-DE" dirty="0"/>
              <a:t> </a:t>
            </a:r>
            <a:r>
              <a:rPr lang="de-DE" dirty="0" err="1"/>
              <a:t>reading</a:t>
            </a:r>
            <a:r>
              <a:rPr lang="de-DE" dirty="0"/>
              <a:t> </a:t>
            </a:r>
            <a:r>
              <a:rPr lang="de-DE" dirty="0" err="1"/>
              <a:t>and</a:t>
            </a:r>
            <a:r>
              <a:rPr lang="de-DE" dirty="0"/>
              <a:t> </a:t>
            </a:r>
            <a:r>
              <a:rPr lang="de-DE" dirty="0" err="1"/>
              <a:t>gather</a:t>
            </a:r>
            <a:r>
              <a:rPr lang="de-DE" dirty="0"/>
              <a:t> </a:t>
            </a:r>
            <a:r>
              <a:rPr lang="de-DE" dirty="0" err="1"/>
              <a:t>information</a:t>
            </a:r>
            <a:r>
              <a:rPr lang="de-DE" dirty="0"/>
              <a:t> </a:t>
            </a:r>
            <a:r>
              <a:rPr lang="de-DE" dirty="0" err="1"/>
              <a:t>from</a:t>
            </a:r>
            <a:r>
              <a:rPr lang="de-DE" dirty="0"/>
              <a:t> individual </a:t>
            </a:r>
            <a:r>
              <a:rPr lang="de-DE" dirty="0" err="1"/>
              <a:t>gazetteers</a:t>
            </a:r>
            <a:endParaRPr lang="de-DE" dirty="0"/>
          </a:p>
          <a:p>
            <a:r>
              <a:rPr lang="de-DE" dirty="0" err="1"/>
              <a:t>Allow</a:t>
            </a:r>
            <a:r>
              <a:rPr lang="de-DE" dirty="0"/>
              <a:t> </a:t>
            </a:r>
            <a:r>
              <a:rPr lang="de-DE" dirty="0" err="1"/>
              <a:t>scholars</a:t>
            </a:r>
            <a:r>
              <a:rPr lang="de-DE" dirty="0"/>
              <a:t> </a:t>
            </a:r>
            <a:r>
              <a:rPr lang="de-DE" dirty="0" err="1"/>
              <a:t>to</a:t>
            </a:r>
            <a:r>
              <a:rPr lang="de-DE" dirty="0"/>
              <a:t> </a:t>
            </a:r>
            <a:r>
              <a:rPr lang="de-DE" dirty="0" err="1"/>
              <a:t>collect</a:t>
            </a:r>
            <a:r>
              <a:rPr lang="de-DE" dirty="0"/>
              <a:t> </a:t>
            </a:r>
            <a:r>
              <a:rPr lang="de-DE" dirty="0" err="1"/>
              <a:t>and</a:t>
            </a:r>
            <a:r>
              <a:rPr lang="de-DE" dirty="0"/>
              <a:t> </a:t>
            </a:r>
            <a:r>
              <a:rPr lang="de-DE" dirty="0" err="1"/>
              <a:t>analyze</a:t>
            </a:r>
            <a:r>
              <a:rPr lang="de-DE" dirty="0"/>
              <a:t> </a:t>
            </a:r>
            <a:r>
              <a:rPr lang="de-DE" dirty="0" err="1"/>
              <a:t>information</a:t>
            </a:r>
            <a:r>
              <a:rPr lang="de-DE" dirty="0"/>
              <a:t> </a:t>
            </a:r>
            <a:r>
              <a:rPr lang="de-DE" dirty="0" err="1"/>
              <a:t>across</a:t>
            </a:r>
            <a:r>
              <a:rPr lang="de-DE" dirty="0"/>
              <a:t> </a:t>
            </a:r>
            <a:r>
              <a:rPr lang="de-DE" dirty="0" err="1"/>
              <a:t>titles</a:t>
            </a:r>
            <a:r>
              <a:rPr lang="de-DE" dirty="0"/>
              <a:t>, time, </a:t>
            </a:r>
            <a:r>
              <a:rPr lang="de-DE" dirty="0" err="1"/>
              <a:t>and</a:t>
            </a:r>
            <a:r>
              <a:rPr lang="de-DE" dirty="0"/>
              <a:t> </a:t>
            </a:r>
            <a:r>
              <a:rPr lang="de-DE" dirty="0" err="1"/>
              <a:t>space</a:t>
            </a:r>
            <a:endParaRPr lang="de-DE" dirty="0"/>
          </a:p>
          <a:p>
            <a:r>
              <a:rPr lang="de-DE" dirty="0" err="1"/>
              <a:t>Allow</a:t>
            </a:r>
            <a:r>
              <a:rPr lang="de-DE" dirty="0"/>
              <a:t> </a:t>
            </a:r>
            <a:r>
              <a:rPr lang="de-DE" dirty="0" err="1"/>
              <a:t>schiolars</a:t>
            </a:r>
            <a:r>
              <a:rPr lang="de-DE" dirty="0"/>
              <a:t> </a:t>
            </a:r>
            <a:r>
              <a:rPr lang="de-DE" dirty="0" err="1"/>
              <a:t>to</a:t>
            </a:r>
            <a:r>
              <a:rPr lang="de-DE" dirty="0"/>
              <a:t> </a:t>
            </a:r>
            <a:r>
              <a:rPr lang="de-DE" dirty="0" err="1"/>
              <a:t>ask</a:t>
            </a:r>
            <a:r>
              <a:rPr lang="de-DE" dirty="0"/>
              <a:t> </a:t>
            </a:r>
            <a:r>
              <a:rPr lang="de-DE" dirty="0" err="1"/>
              <a:t>nation-wide</a:t>
            </a:r>
            <a:r>
              <a:rPr lang="de-DE" dirty="0"/>
              <a:t> </a:t>
            </a:r>
            <a:r>
              <a:rPr lang="de-DE" dirty="0" err="1"/>
              <a:t>questions</a:t>
            </a:r>
            <a:r>
              <a:rPr lang="de-DE" dirty="0"/>
              <a:t>: </a:t>
            </a:r>
            <a:r>
              <a:rPr lang="de-DE" dirty="0" err="1"/>
              <a:t>scale-up</a:t>
            </a:r>
            <a:endParaRPr lang="de-DE" dirty="0"/>
          </a:p>
          <a:p>
            <a:endParaRPr lang="de-DE" dirty="0"/>
          </a:p>
          <a:p>
            <a:endParaRPr lang="de-DE" dirty="0"/>
          </a:p>
        </p:txBody>
      </p:sp>
      <p:sp>
        <p:nvSpPr>
          <p:cNvPr id="4" name="Slide Number Placeholder 3">
            <a:extLst>
              <a:ext uri="{FF2B5EF4-FFF2-40B4-BE49-F238E27FC236}">
                <a16:creationId xmlns="" xmlns:a16="http://schemas.microsoft.com/office/drawing/2014/main" id="{3529ECFF-0819-964A-ACD8-4D4DA611CCE1}"/>
              </a:ext>
            </a:extLst>
          </p:cNvPr>
          <p:cNvSpPr>
            <a:spLocks noGrp="1"/>
          </p:cNvSpPr>
          <p:nvPr>
            <p:ph type="sldNum" sz="quarter" idx="12"/>
          </p:nvPr>
        </p:nvSpPr>
        <p:spPr/>
        <p:txBody>
          <a:bodyPr/>
          <a:lstStyle/>
          <a:p>
            <a:fld id="{DD6C2155-03D1-464F-8223-3D09F78D5594}" type="slidenum">
              <a:rPr lang="de-DE" smtClean="0"/>
              <a:t>10</a:t>
            </a:fld>
            <a:endParaRPr lang="de-DE"/>
          </a:p>
        </p:txBody>
      </p:sp>
    </p:spTree>
    <p:extLst>
      <p:ext uri="{BB962C8B-B14F-4D97-AF65-F5344CB8AC3E}">
        <p14:creationId xmlns:p14="http://schemas.microsoft.com/office/powerpoint/2010/main" val="4032076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0BFF02-A121-4B4F-8984-0AE2419BC21D}"/>
              </a:ext>
            </a:extLst>
          </p:cNvPr>
          <p:cNvSpPr>
            <a:spLocks noGrp="1"/>
          </p:cNvSpPr>
          <p:nvPr>
            <p:ph type="title"/>
          </p:nvPr>
        </p:nvSpPr>
        <p:spPr/>
        <p:txBody>
          <a:bodyPr/>
          <a:lstStyle/>
          <a:p>
            <a:r>
              <a:rPr lang="de-DE" dirty="0" err="1"/>
              <a:t>How</a:t>
            </a:r>
            <a:r>
              <a:rPr lang="de-DE" dirty="0"/>
              <a:t> </a:t>
            </a:r>
            <a:r>
              <a:rPr lang="de-DE" dirty="0" err="1"/>
              <a:t>to</a:t>
            </a:r>
            <a:r>
              <a:rPr lang="de-DE" dirty="0"/>
              <a:t> </a:t>
            </a:r>
            <a:r>
              <a:rPr lang="de-DE" dirty="0" err="1"/>
              <a:t>access</a:t>
            </a:r>
            <a:r>
              <a:rPr lang="de-DE" dirty="0"/>
              <a:t> </a:t>
            </a:r>
            <a:r>
              <a:rPr lang="de-DE" dirty="0" err="1"/>
              <a:t>LoGaRT</a:t>
            </a:r>
            <a:endParaRPr lang="de-DE" dirty="0"/>
          </a:p>
        </p:txBody>
      </p:sp>
      <p:sp>
        <p:nvSpPr>
          <p:cNvPr id="3" name="Content Placeholder 2">
            <a:extLst>
              <a:ext uri="{FF2B5EF4-FFF2-40B4-BE49-F238E27FC236}">
                <a16:creationId xmlns="" xmlns:a16="http://schemas.microsoft.com/office/drawing/2014/main" id="{6DA32B62-D604-E545-BB6E-37278D00A7FD}"/>
              </a:ext>
            </a:extLst>
          </p:cNvPr>
          <p:cNvSpPr>
            <a:spLocks noGrp="1"/>
          </p:cNvSpPr>
          <p:nvPr>
            <p:ph idx="1"/>
          </p:nvPr>
        </p:nvSpPr>
        <p:spPr/>
        <p:txBody>
          <a:bodyPr>
            <a:normAutofit fontScale="92500"/>
          </a:bodyPr>
          <a:lstStyle/>
          <a:p>
            <a:r>
              <a:rPr lang="de-DE" dirty="0" err="1"/>
              <a:t>Currently</a:t>
            </a:r>
            <a:r>
              <a:rPr lang="de-DE" dirty="0"/>
              <a:t> links </a:t>
            </a:r>
            <a:r>
              <a:rPr lang="de-DE" dirty="0" err="1"/>
              <a:t>to</a:t>
            </a:r>
            <a:r>
              <a:rPr lang="de-DE" dirty="0"/>
              <a:t> Erudition </a:t>
            </a:r>
            <a:r>
              <a:rPr lang="de-DE" dirty="0" err="1"/>
              <a:t>database</a:t>
            </a:r>
            <a:r>
              <a:rPr lang="de-DE" dirty="0"/>
              <a:t> </a:t>
            </a:r>
            <a:r>
              <a:rPr lang="de-DE" dirty="0" err="1"/>
              <a:t>with</a:t>
            </a:r>
            <a:r>
              <a:rPr lang="de-DE" dirty="0"/>
              <a:t> a </a:t>
            </a:r>
            <a:r>
              <a:rPr lang="de-DE" dirty="0" err="1"/>
              <a:t>text</a:t>
            </a:r>
            <a:r>
              <a:rPr lang="de-DE" dirty="0"/>
              <a:t> </a:t>
            </a:r>
            <a:r>
              <a:rPr lang="de-DE" dirty="0" err="1"/>
              <a:t>mining</a:t>
            </a:r>
            <a:r>
              <a:rPr lang="de-DE" dirty="0"/>
              <a:t> </a:t>
            </a:r>
            <a:r>
              <a:rPr lang="de-DE" dirty="0" err="1"/>
              <a:t>license</a:t>
            </a:r>
            <a:r>
              <a:rPr lang="de-DE" dirty="0"/>
              <a:t> </a:t>
            </a:r>
            <a:r>
              <a:rPr lang="de-DE" dirty="0" err="1"/>
              <a:t>negociated</a:t>
            </a:r>
            <a:r>
              <a:rPr lang="de-DE" dirty="0"/>
              <a:t> </a:t>
            </a:r>
            <a:r>
              <a:rPr lang="de-DE" dirty="0" err="1"/>
              <a:t>by</a:t>
            </a:r>
            <a:r>
              <a:rPr lang="de-DE" dirty="0"/>
              <a:t> SBB. </a:t>
            </a:r>
            <a:r>
              <a:rPr lang="de-DE" dirty="0" err="1"/>
              <a:t>Only</a:t>
            </a:r>
            <a:r>
              <a:rPr lang="de-DE" dirty="0"/>
              <a:t> </a:t>
            </a:r>
            <a:r>
              <a:rPr lang="de-DE" dirty="0" err="1"/>
              <a:t>for</a:t>
            </a:r>
            <a:r>
              <a:rPr lang="de-DE" dirty="0"/>
              <a:t> MPIWG </a:t>
            </a:r>
            <a:r>
              <a:rPr lang="de-DE" dirty="0" err="1"/>
              <a:t>affiliates</a:t>
            </a:r>
            <a:r>
              <a:rPr lang="de-DE" dirty="0"/>
              <a:t>.</a:t>
            </a:r>
          </a:p>
          <a:p>
            <a:r>
              <a:rPr lang="de-DE" dirty="0" err="1"/>
              <a:t>Many</a:t>
            </a:r>
            <a:r>
              <a:rPr lang="de-DE" dirty="0"/>
              <a:t> </a:t>
            </a:r>
            <a:r>
              <a:rPr lang="de-DE" dirty="0" err="1"/>
              <a:t>external</a:t>
            </a:r>
            <a:r>
              <a:rPr lang="de-DE" dirty="0"/>
              <a:t> </a:t>
            </a:r>
            <a:r>
              <a:rPr lang="de-DE" dirty="0" err="1"/>
              <a:t>scholars</a:t>
            </a:r>
            <a:r>
              <a:rPr lang="de-DE" dirty="0"/>
              <a:t> </a:t>
            </a:r>
            <a:r>
              <a:rPr lang="de-DE" dirty="0" err="1"/>
              <a:t>expressed</a:t>
            </a:r>
            <a:r>
              <a:rPr lang="de-DE" dirty="0"/>
              <a:t> </a:t>
            </a:r>
            <a:r>
              <a:rPr lang="de-DE" dirty="0" err="1"/>
              <a:t>interests</a:t>
            </a:r>
            <a:endParaRPr lang="de-DE" dirty="0"/>
          </a:p>
          <a:p>
            <a:r>
              <a:rPr lang="de-DE" dirty="0" err="1"/>
              <a:t>LoGaRT</a:t>
            </a:r>
            <a:r>
              <a:rPr lang="de-DE" dirty="0"/>
              <a:t> </a:t>
            </a:r>
            <a:r>
              <a:rPr lang="de-DE" dirty="0" err="1"/>
              <a:t>as</a:t>
            </a:r>
            <a:r>
              <a:rPr lang="de-DE" dirty="0"/>
              <a:t> a </a:t>
            </a:r>
            <a:r>
              <a:rPr lang="de-DE" dirty="0" err="1"/>
              <a:t>piece</a:t>
            </a:r>
            <a:r>
              <a:rPr lang="de-DE" dirty="0"/>
              <a:t> </a:t>
            </a:r>
            <a:r>
              <a:rPr lang="de-DE" dirty="0" err="1"/>
              <a:t>of</a:t>
            </a:r>
            <a:r>
              <a:rPr lang="de-DE" dirty="0"/>
              <a:t> </a:t>
            </a:r>
            <a:r>
              <a:rPr lang="de-DE" dirty="0" err="1"/>
              <a:t>software</a:t>
            </a:r>
            <a:r>
              <a:rPr lang="de-DE" dirty="0"/>
              <a:t>, </a:t>
            </a:r>
            <a:r>
              <a:rPr lang="de-DE" dirty="0" err="1"/>
              <a:t>can</a:t>
            </a:r>
            <a:r>
              <a:rPr lang="de-DE" dirty="0"/>
              <a:t> link </a:t>
            </a:r>
            <a:r>
              <a:rPr lang="de-DE" dirty="0" err="1"/>
              <a:t>to</a:t>
            </a:r>
            <a:r>
              <a:rPr lang="de-DE" dirty="0"/>
              <a:t> </a:t>
            </a:r>
            <a:r>
              <a:rPr lang="de-DE" dirty="0" err="1"/>
              <a:t>any</a:t>
            </a:r>
            <a:r>
              <a:rPr lang="de-DE" dirty="0"/>
              <a:t> </a:t>
            </a:r>
            <a:r>
              <a:rPr lang="de-DE" dirty="0" err="1"/>
              <a:t>contents</a:t>
            </a:r>
            <a:endParaRPr lang="de-DE" dirty="0"/>
          </a:p>
          <a:p>
            <a:r>
              <a:rPr lang="de-DE" dirty="0" err="1"/>
              <a:t>Exploring</a:t>
            </a:r>
            <a:r>
              <a:rPr lang="de-DE" dirty="0"/>
              <a:t> </a:t>
            </a:r>
            <a:r>
              <a:rPr lang="de-DE" dirty="0" err="1"/>
              <a:t>ways</a:t>
            </a:r>
            <a:r>
              <a:rPr lang="de-DE" dirty="0"/>
              <a:t> </a:t>
            </a:r>
            <a:r>
              <a:rPr lang="de-DE" dirty="0" err="1"/>
              <a:t>to</a:t>
            </a:r>
            <a:r>
              <a:rPr lang="de-DE" dirty="0"/>
              <a:t> </a:t>
            </a:r>
            <a:r>
              <a:rPr lang="de-DE" dirty="0" err="1"/>
              <a:t>provide</a:t>
            </a:r>
            <a:r>
              <a:rPr lang="de-DE" dirty="0"/>
              <a:t> wider </a:t>
            </a:r>
            <a:r>
              <a:rPr lang="de-DE" dirty="0" err="1"/>
              <a:t>access</a:t>
            </a:r>
            <a:r>
              <a:rPr lang="de-DE" dirty="0"/>
              <a:t> </a:t>
            </a:r>
            <a:r>
              <a:rPr lang="de-DE" dirty="0" err="1"/>
              <a:t>to</a:t>
            </a:r>
            <a:r>
              <a:rPr lang="de-DE" dirty="0"/>
              <a:t> </a:t>
            </a:r>
            <a:r>
              <a:rPr lang="de-DE" dirty="0" err="1"/>
              <a:t>LoGaRT</a:t>
            </a:r>
            <a:endParaRPr lang="de-DE" dirty="0"/>
          </a:p>
          <a:p>
            <a:pPr lvl="1"/>
            <a:r>
              <a:rPr lang="de-DE" dirty="0" err="1"/>
              <a:t>LoGaRT</a:t>
            </a:r>
            <a:r>
              <a:rPr lang="de-DE" dirty="0"/>
              <a:t> </a:t>
            </a:r>
            <a:r>
              <a:rPr lang="de-DE" dirty="0" err="1"/>
              <a:t>as</a:t>
            </a:r>
            <a:r>
              <a:rPr lang="de-DE" dirty="0"/>
              <a:t> a </a:t>
            </a:r>
            <a:r>
              <a:rPr lang="de-DE" dirty="0" err="1"/>
              <a:t>software</a:t>
            </a:r>
            <a:r>
              <a:rPr lang="de-DE" dirty="0"/>
              <a:t> </a:t>
            </a:r>
            <a:r>
              <a:rPr lang="de-DE" dirty="0" err="1"/>
              <a:t>package</a:t>
            </a:r>
            <a:r>
              <a:rPr lang="de-DE" dirty="0"/>
              <a:t> + </a:t>
            </a:r>
            <a:r>
              <a:rPr lang="de-DE" dirty="0" err="1"/>
              <a:t>purchased</a:t>
            </a:r>
            <a:r>
              <a:rPr lang="de-DE" dirty="0"/>
              <a:t> </a:t>
            </a:r>
            <a:r>
              <a:rPr lang="de-DE" dirty="0" err="1"/>
              <a:t>contents</a:t>
            </a:r>
            <a:r>
              <a:rPr lang="de-DE" dirty="0"/>
              <a:t> </a:t>
            </a:r>
            <a:r>
              <a:rPr lang="de-DE" dirty="0" err="1"/>
              <a:t>by</a:t>
            </a:r>
            <a:r>
              <a:rPr lang="de-DE" dirty="0"/>
              <a:t> </a:t>
            </a:r>
            <a:r>
              <a:rPr lang="de-DE" dirty="0" err="1"/>
              <a:t>each</a:t>
            </a:r>
            <a:r>
              <a:rPr lang="de-DE" dirty="0"/>
              <a:t> </a:t>
            </a:r>
            <a:r>
              <a:rPr lang="de-DE" dirty="0" err="1"/>
              <a:t>library</a:t>
            </a:r>
            <a:r>
              <a:rPr lang="de-DE" dirty="0"/>
              <a:t> (</a:t>
            </a:r>
            <a:r>
              <a:rPr lang="de-DE" dirty="0" err="1"/>
              <a:t>with</a:t>
            </a:r>
            <a:r>
              <a:rPr lang="de-DE" dirty="0"/>
              <a:t> </a:t>
            </a:r>
            <a:r>
              <a:rPr lang="de-DE" dirty="0" err="1"/>
              <a:t>text</a:t>
            </a:r>
            <a:r>
              <a:rPr lang="de-DE" dirty="0"/>
              <a:t> </a:t>
            </a:r>
            <a:r>
              <a:rPr lang="de-DE" dirty="0" err="1"/>
              <a:t>mining</a:t>
            </a:r>
            <a:r>
              <a:rPr lang="de-DE" dirty="0"/>
              <a:t> </a:t>
            </a:r>
            <a:r>
              <a:rPr lang="de-DE" dirty="0" err="1"/>
              <a:t>license</a:t>
            </a:r>
            <a:r>
              <a:rPr lang="de-DE" dirty="0"/>
              <a:t>?)</a:t>
            </a:r>
          </a:p>
          <a:p>
            <a:pPr lvl="1"/>
            <a:r>
              <a:rPr lang="de-DE" dirty="0" err="1"/>
              <a:t>LoGaRT</a:t>
            </a:r>
            <a:r>
              <a:rPr lang="de-DE" dirty="0"/>
              <a:t> Open Access: a </a:t>
            </a:r>
            <a:r>
              <a:rPr lang="de-DE" dirty="0" err="1"/>
              <a:t>website</a:t>
            </a:r>
            <a:r>
              <a:rPr lang="de-DE" dirty="0"/>
              <a:t> </a:t>
            </a:r>
            <a:r>
              <a:rPr lang="de-DE" dirty="0" err="1"/>
              <a:t>with</a:t>
            </a:r>
            <a:r>
              <a:rPr lang="de-DE" dirty="0"/>
              <a:t> open </a:t>
            </a:r>
            <a:r>
              <a:rPr lang="de-DE" dirty="0" err="1"/>
              <a:t>access</a:t>
            </a:r>
            <a:r>
              <a:rPr lang="de-DE" dirty="0"/>
              <a:t> </a:t>
            </a:r>
            <a:r>
              <a:rPr lang="de-DE" dirty="0" err="1"/>
              <a:t>contents</a:t>
            </a:r>
            <a:r>
              <a:rPr lang="de-DE" dirty="0"/>
              <a:t> (Harvard </a:t>
            </a:r>
            <a:r>
              <a:rPr lang="de-DE" dirty="0" err="1"/>
              <a:t>Yenching</a:t>
            </a:r>
            <a:r>
              <a:rPr lang="de-DE" dirty="0"/>
              <a:t> Library rare LG, 300 </a:t>
            </a:r>
            <a:r>
              <a:rPr lang="de-DE" dirty="0" err="1"/>
              <a:t>titles</a:t>
            </a:r>
            <a:r>
              <a:rPr lang="de-DE" dirty="0"/>
              <a:t>)</a:t>
            </a:r>
          </a:p>
          <a:p>
            <a:pPr lvl="1"/>
            <a:r>
              <a:rPr lang="de-DE" dirty="0" err="1"/>
              <a:t>Collaborate</a:t>
            </a:r>
            <a:r>
              <a:rPr lang="de-DE" dirty="0"/>
              <a:t> </a:t>
            </a:r>
            <a:r>
              <a:rPr lang="de-DE" dirty="0" err="1"/>
              <a:t>with</a:t>
            </a:r>
            <a:r>
              <a:rPr lang="de-DE" dirty="0"/>
              <a:t> </a:t>
            </a:r>
            <a:r>
              <a:rPr lang="de-DE" dirty="0" err="1"/>
              <a:t>vendors</a:t>
            </a:r>
            <a:r>
              <a:rPr lang="de-DE" dirty="0"/>
              <a:t> &amp; link </a:t>
            </a:r>
            <a:r>
              <a:rPr lang="de-DE" dirty="0" err="1"/>
              <a:t>LoGaRT</a:t>
            </a:r>
            <a:r>
              <a:rPr lang="de-DE" dirty="0"/>
              <a:t> </a:t>
            </a:r>
            <a:r>
              <a:rPr lang="de-DE" dirty="0" err="1"/>
              <a:t>to</a:t>
            </a:r>
            <a:r>
              <a:rPr lang="de-DE" dirty="0"/>
              <a:t> </a:t>
            </a:r>
            <a:r>
              <a:rPr lang="de-DE" dirty="0" err="1"/>
              <a:t>commercial</a:t>
            </a:r>
            <a:r>
              <a:rPr lang="de-DE" dirty="0"/>
              <a:t> </a:t>
            </a:r>
            <a:r>
              <a:rPr lang="de-DE" dirty="0" err="1"/>
              <a:t>databases</a:t>
            </a:r>
            <a:r>
              <a:rPr lang="de-DE" dirty="0"/>
              <a:t> </a:t>
            </a:r>
            <a:r>
              <a:rPr lang="de-DE" dirty="0" err="1"/>
              <a:t>directly</a:t>
            </a:r>
            <a:r>
              <a:rPr lang="de-DE" dirty="0"/>
              <a:t>? </a:t>
            </a:r>
          </a:p>
        </p:txBody>
      </p:sp>
      <p:sp>
        <p:nvSpPr>
          <p:cNvPr id="4" name="Slide Number Placeholder 3">
            <a:extLst>
              <a:ext uri="{FF2B5EF4-FFF2-40B4-BE49-F238E27FC236}">
                <a16:creationId xmlns="" xmlns:a16="http://schemas.microsoft.com/office/drawing/2014/main" id="{76FAB2D9-0B8E-1442-BBE6-1ABD67FE4B39}"/>
              </a:ext>
            </a:extLst>
          </p:cNvPr>
          <p:cNvSpPr>
            <a:spLocks noGrp="1"/>
          </p:cNvSpPr>
          <p:nvPr>
            <p:ph type="sldNum" sz="quarter" idx="12"/>
          </p:nvPr>
        </p:nvSpPr>
        <p:spPr/>
        <p:txBody>
          <a:bodyPr/>
          <a:lstStyle/>
          <a:p>
            <a:fld id="{DD6C2155-03D1-464F-8223-3D09F78D5594}" type="slidenum">
              <a:rPr lang="de-DE" smtClean="0"/>
              <a:t>11</a:t>
            </a:fld>
            <a:endParaRPr lang="de-DE"/>
          </a:p>
        </p:txBody>
      </p:sp>
    </p:spTree>
    <p:extLst>
      <p:ext uri="{BB962C8B-B14F-4D97-AF65-F5344CB8AC3E}">
        <p14:creationId xmlns:p14="http://schemas.microsoft.com/office/powerpoint/2010/main" val="134900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CD808A-B9CD-FE42-9AE9-9B4CADAF12E4}"/>
              </a:ext>
            </a:extLst>
          </p:cNvPr>
          <p:cNvSpPr>
            <a:spLocks noGrp="1"/>
          </p:cNvSpPr>
          <p:nvPr>
            <p:ph type="title"/>
          </p:nvPr>
        </p:nvSpPr>
        <p:spPr/>
        <p:txBody>
          <a:bodyPr/>
          <a:lstStyle/>
          <a:p>
            <a:r>
              <a:rPr lang="de-DE" dirty="0" err="1"/>
              <a:t>Using</a:t>
            </a:r>
            <a:r>
              <a:rPr lang="de-DE" dirty="0"/>
              <a:t> </a:t>
            </a:r>
            <a:r>
              <a:rPr lang="de-DE" dirty="0" err="1"/>
              <a:t>digitized</a:t>
            </a:r>
            <a:r>
              <a:rPr lang="de-DE" dirty="0"/>
              <a:t> </a:t>
            </a:r>
            <a:r>
              <a:rPr lang="de-DE" dirty="0" err="1"/>
              <a:t>historical</a:t>
            </a:r>
            <a:r>
              <a:rPr lang="de-DE" dirty="0"/>
              <a:t> </a:t>
            </a:r>
            <a:r>
              <a:rPr lang="de-DE" dirty="0" err="1"/>
              <a:t>maps</a:t>
            </a:r>
            <a:r>
              <a:rPr lang="de-DE" dirty="0"/>
              <a:t>: </a:t>
            </a:r>
            <a:r>
              <a:rPr lang="de-DE" dirty="0" err="1"/>
              <a:t>from</a:t>
            </a:r>
            <a:r>
              <a:rPr lang="de-DE" dirty="0"/>
              <a:t> IIIF </a:t>
            </a:r>
            <a:r>
              <a:rPr lang="de-DE" dirty="0" err="1"/>
              <a:t>to</a:t>
            </a:r>
            <a:r>
              <a:rPr lang="de-DE" dirty="0"/>
              <a:t> GIS</a:t>
            </a:r>
          </a:p>
        </p:txBody>
      </p:sp>
      <p:sp>
        <p:nvSpPr>
          <p:cNvPr id="3" name="Content Placeholder 2">
            <a:extLst>
              <a:ext uri="{FF2B5EF4-FFF2-40B4-BE49-F238E27FC236}">
                <a16:creationId xmlns="" xmlns:a16="http://schemas.microsoft.com/office/drawing/2014/main" id="{4C385D67-7E3C-5F41-B3AA-E7F8C1B2CF88}"/>
              </a:ext>
            </a:extLst>
          </p:cNvPr>
          <p:cNvSpPr>
            <a:spLocks noGrp="1"/>
          </p:cNvSpPr>
          <p:nvPr>
            <p:ph idx="1"/>
          </p:nvPr>
        </p:nvSpPr>
        <p:spPr>
          <a:xfrm>
            <a:off x="628650" y="2285999"/>
            <a:ext cx="7886700" cy="3890963"/>
          </a:xfrm>
        </p:spPr>
        <p:txBody>
          <a:bodyPr/>
          <a:lstStyle/>
          <a:p>
            <a:r>
              <a:rPr lang="de-DE" dirty="0" err="1"/>
              <a:t>Many</a:t>
            </a:r>
            <a:r>
              <a:rPr lang="de-DE" dirty="0"/>
              <a:t> </a:t>
            </a:r>
            <a:r>
              <a:rPr lang="de-DE" dirty="0" err="1"/>
              <a:t>historical</a:t>
            </a:r>
            <a:r>
              <a:rPr lang="de-DE" dirty="0"/>
              <a:t> </a:t>
            </a:r>
            <a:r>
              <a:rPr lang="de-DE" dirty="0" err="1"/>
              <a:t>maps</a:t>
            </a:r>
            <a:r>
              <a:rPr lang="de-DE" dirty="0"/>
              <a:t> </a:t>
            </a:r>
            <a:r>
              <a:rPr lang="de-DE" dirty="0" err="1"/>
              <a:t>are</a:t>
            </a:r>
            <a:r>
              <a:rPr lang="de-DE" dirty="0"/>
              <a:t> </a:t>
            </a:r>
            <a:r>
              <a:rPr lang="de-DE" dirty="0" err="1"/>
              <a:t>kept</a:t>
            </a:r>
            <a:r>
              <a:rPr lang="de-DE" dirty="0"/>
              <a:t> </a:t>
            </a:r>
            <a:r>
              <a:rPr lang="de-DE" dirty="0" err="1"/>
              <a:t>well</a:t>
            </a:r>
            <a:r>
              <a:rPr lang="de-DE" dirty="0"/>
              <a:t> in </a:t>
            </a:r>
            <a:r>
              <a:rPr lang="de-DE" dirty="0" err="1"/>
              <a:t>museums</a:t>
            </a:r>
            <a:r>
              <a:rPr lang="de-DE" dirty="0"/>
              <a:t> </a:t>
            </a:r>
            <a:r>
              <a:rPr lang="de-DE" dirty="0" err="1"/>
              <a:t>and</a:t>
            </a:r>
            <a:r>
              <a:rPr lang="de-DE" dirty="0"/>
              <a:t> </a:t>
            </a:r>
            <a:r>
              <a:rPr lang="de-DE" dirty="0" err="1"/>
              <a:t>libraries</a:t>
            </a:r>
            <a:r>
              <a:rPr lang="de-DE" dirty="0"/>
              <a:t> (</a:t>
            </a:r>
            <a:r>
              <a:rPr lang="de-DE" dirty="0" err="1"/>
              <a:t>with</a:t>
            </a:r>
            <a:r>
              <a:rPr lang="de-DE" dirty="0"/>
              <a:t> </a:t>
            </a:r>
            <a:r>
              <a:rPr lang="de-DE" dirty="0" err="1"/>
              <a:t>or</a:t>
            </a:r>
            <a:r>
              <a:rPr lang="de-DE" dirty="0"/>
              <a:t> </a:t>
            </a:r>
            <a:r>
              <a:rPr lang="de-DE" dirty="0" err="1"/>
              <a:t>w</a:t>
            </a:r>
            <a:r>
              <a:rPr lang="de-DE" dirty="0"/>
              <a:t>/o </a:t>
            </a:r>
            <a:r>
              <a:rPr lang="de-DE" dirty="0" err="1"/>
              <a:t>bibliographical</a:t>
            </a:r>
            <a:r>
              <a:rPr lang="de-DE" dirty="0"/>
              <a:t> </a:t>
            </a:r>
            <a:r>
              <a:rPr lang="de-DE" dirty="0" err="1"/>
              <a:t>records</a:t>
            </a:r>
            <a:r>
              <a:rPr lang="de-DE" dirty="0"/>
              <a:t>)</a:t>
            </a:r>
          </a:p>
          <a:p>
            <a:r>
              <a:rPr lang="de-DE" dirty="0" err="1"/>
              <a:t>Some</a:t>
            </a:r>
            <a:r>
              <a:rPr lang="de-DE" dirty="0"/>
              <a:t> </a:t>
            </a:r>
            <a:r>
              <a:rPr lang="de-DE" dirty="0" err="1"/>
              <a:t>scanned</a:t>
            </a:r>
            <a:r>
              <a:rPr lang="de-DE" dirty="0"/>
              <a:t> </a:t>
            </a:r>
            <a:r>
              <a:rPr lang="de-DE" dirty="0" err="1"/>
              <a:t>as</a:t>
            </a:r>
            <a:r>
              <a:rPr lang="de-DE" dirty="0"/>
              <a:t> </a:t>
            </a:r>
            <a:r>
              <a:rPr lang="de-DE" dirty="0" err="1"/>
              <a:t>images</a:t>
            </a:r>
            <a:r>
              <a:rPr lang="de-DE" dirty="0"/>
              <a:t>, </a:t>
            </a:r>
            <a:r>
              <a:rPr lang="de-DE" dirty="0" err="1"/>
              <a:t>hosted</a:t>
            </a:r>
            <a:r>
              <a:rPr lang="de-DE" dirty="0"/>
              <a:t> on IIIF </a:t>
            </a:r>
            <a:r>
              <a:rPr lang="de-DE" dirty="0" err="1"/>
              <a:t>servers</a:t>
            </a:r>
            <a:endParaRPr lang="de-DE" dirty="0"/>
          </a:p>
          <a:p>
            <a:r>
              <a:rPr lang="de-DE" dirty="0"/>
              <a:t>Geo-</a:t>
            </a:r>
            <a:r>
              <a:rPr lang="de-DE" dirty="0" err="1"/>
              <a:t>referencing</a:t>
            </a:r>
            <a:r>
              <a:rPr lang="de-DE" dirty="0"/>
              <a:t>: </a:t>
            </a:r>
            <a:r>
              <a:rPr lang="de-DE" dirty="0" err="1"/>
              <a:t>for</a:t>
            </a:r>
            <a:r>
              <a:rPr lang="de-DE" dirty="0"/>
              <a:t> </a:t>
            </a:r>
            <a:r>
              <a:rPr lang="de-DE" dirty="0" err="1"/>
              <a:t>bringing</a:t>
            </a:r>
            <a:r>
              <a:rPr lang="de-DE" dirty="0"/>
              <a:t> </a:t>
            </a:r>
            <a:r>
              <a:rPr lang="de-DE" dirty="0" err="1"/>
              <a:t>those</a:t>
            </a:r>
            <a:r>
              <a:rPr lang="de-DE" dirty="0"/>
              <a:t> </a:t>
            </a:r>
            <a:r>
              <a:rPr lang="de-DE" dirty="0" err="1"/>
              <a:t>maps</a:t>
            </a:r>
            <a:r>
              <a:rPr lang="de-DE" dirty="0"/>
              <a:t> </a:t>
            </a:r>
            <a:r>
              <a:rPr lang="de-DE" dirty="0" err="1"/>
              <a:t>to</a:t>
            </a:r>
            <a:r>
              <a:rPr lang="de-DE" dirty="0"/>
              <a:t> GIS </a:t>
            </a:r>
            <a:r>
              <a:rPr lang="de-DE" dirty="0" err="1"/>
              <a:t>tools</a:t>
            </a:r>
            <a:r>
              <a:rPr lang="de-DE" dirty="0"/>
              <a:t>. </a:t>
            </a:r>
            <a:r>
              <a:rPr lang="de-DE" dirty="0" err="1"/>
              <a:t>Detailed</a:t>
            </a:r>
            <a:r>
              <a:rPr lang="de-DE" dirty="0"/>
              <a:t> geo-</a:t>
            </a:r>
            <a:r>
              <a:rPr lang="de-DE" dirty="0" err="1"/>
              <a:t>reference</a:t>
            </a:r>
            <a:r>
              <a:rPr lang="de-DE" dirty="0"/>
              <a:t> </a:t>
            </a:r>
            <a:r>
              <a:rPr lang="de-DE" dirty="0" err="1"/>
              <a:t>is</a:t>
            </a:r>
            <a:r>
              <a:rPr lang="de-DE" dirty="0"/>
              <a:t> expensive!</a:t>
            </a:r>
          </a:p>
          <a:p>
            <a:endParaRPr lang="de-DE" dirty="0"/>
          </a:p>
          <a:p>
            <a:endParaRPr lang="de-DE" dirty="0"/>
          </a:p>
        </p:txBody>
      </p:sp>
      <p:sp>
        <p:nvSpPr>
          <p:cNvPr id="4" name="Slide Number Placeholder 3">
            <a:extLst>
              <a:ext uri="{FF2B5EF4-FFF2-40B4-BE49-F238E27FC236}">
                <a16:creationId xmlns="" xmlns:a16="http://schemas.microsoft.com/office/drawing/2014/main" id="{94AEC52F-00EC-E345-B7C0-562FB0C0F381}"/>
              </a:ext>
            </a:extLst>
          </p:cNvPr>
          <p:cNvSpPr>
            <a:spLocks noGrp="1"/>
          </p:cNvSpPr>
          <p:nvPr>
            <p:ph type="sldNum" sz="quarter" idx="12"/>
          </p:nvPr>
        </p:nvSpPr>
        <p:spPr/>
        <p:txBody>
          <a:bodyPr/>
          <a:lstStyle/>
          <a:p>
            <a:fld id="{DD6C2155-03D1-464F-8223-3D09F78D5594}" type="slidenum">
              <a:rPr lang="de-DE" smtClean="0"/>
              <a:t>12</a:t>
            </a:fld>
            <a:endParaRPr lang="de-DE"/>
          </a:p>
        </p:txBody>
      </p:sp>
    </p:spTree>
    <p:extLst>
      <p:ext uri="{BB962C8B-B14F-4D97-AF65-F5344CB8AC3E}">
        <p14:creationId xmlns:p14="http://schemas.microsoft.com/office/powerpoint/2010/main" val="150368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754102" y="2535097"/>
            <a:ext cx="7544864" cy="4049776"/>
          </a:xfrm>
          <a:prstGeom prst="rect">
            <a:avLst/>
          </a:prstGeom>
          <a:noFill/>
          <a:ln>
            <a:noFill/>
          </a:ln>
        </p:spPr>
      </p:pic>
      <p:sp>
        <p:nvSpPr>
          <p:cNvPr id="102" name="Google Shape;102;p17"/>
          <p:cNvSpPr txBox="1"/>
          <p:nvPr/>
        </p:nvSpPr>
        <p:spPr>
          <a:xfrm>
            <a:off x="642938" y="1759826"/>
            <a:ext cx="2775342" cy="706034"/>
          </a:xfrm>
          <a:prstGeom prst="rect">
            <a:avLst/>
          </a:prstGeom>
          <a:solidFill>
            <a:srgbClr val="D9EAD3"/>
          </a:solidFill>
          <a:ln>
            <a:noFill/>
          </a:ln>
        </p:spPr>
        <p:txBody>
          <a:bodyPr spcFirstLastPara="1" wrap="square" lIns="91425" tIns="91425" rIns="91425" bIns="91425" anchor="t" anchorCtr="0">
            <a:noAutofit/>
          </a:bodyPr>
          <a:lstStyle/>
          <a:p>
            <a:pPr algn="ctr"/>
            <a:r>
              <a:rPr lang="en-GB"/>
              <a:t>Hainan in a geo-referenced early 20c map on </a:t>
            </a:r>
            <a:r>
              <a:rPr lang="en-GB" err="1"/>
              <a:t>WebGIS</a:t>
            </a:r>
            <a:endParaRPr/>
          </a:p>
        </p:txBody>
      </p:sp>
      <p:sp>
        <p:nvSpPr>
          <p:cNvPr id="103" name="Google Shape;103;p17"/>
          <p:cNvSpPr txBox="1"/>
          <p:nvPr/>
        </p:nvSpPr>
        <p:spPr>
          <a:xfrm>
            <a:off x="3472266" y="1759926"/>
            <a:ext cx="4826699" cy="706034"/>
          </a:xfrm>
          <a:prstGeom prst="rect">
            <a:avLst/>
          </a:prstGeom>
          <a:solidFill>
            <a:srgbClr val="FFF2CC"/>
          </a:solidFill>
          <a:ln>
            <a:noFill/>
          </a:ln>
        </p:spPr>
        <p:txBody>
          <a:bodyPr spcFirstLastPara="1" wrap="square" lIns="91425" tIns="91425" rIns="91425" bIns="91425" anchor="t" anchorCtr="0">
            <a:noAutofit/>
          </a:bodyPr>
          <a:lstStyle/>
          <a:p>
            <a:pPr algn="ctr"/>
            <a:r>
              <a:rPr lang="de-DE" err="1"/>
              <a:t>Hainan</a:t>
            </a:r>
            <a:r>
              <a:rPr lang="de-DE"/>
              <a:t> in </a:t>
            </a:r>
            <a:r>
              <a:rPr lang="de-DE" err="1"/>
              <a:t>the</a:t>
            </a:r>
            <a:r>
              <a:rPr lang="de-DE"/>
              <a:t> </a:t>
            </a:r>
            <a:r>
              <a:rPr lang="de-DE" i="1" err="1"/>
              <a:t>Kangxi</a:t>
            </a:r>
            <a:r>
              <a:rPr lang="de-DE" i="1"/>
              <a:t> Imperial Atlas </a:t>
            </a:r>
            <a:r>
              <a:rPr lang="de-DE" i="1" err="1"/>
              <a:t>of</a:t>
            </a:r>
            <a:r>
              <a:rPr lang="de-DE" i="1"/>
              <a:t> China</a:t>
            </a:r>
          </a:p>
          <a:p>
            <a:pPr algn="ctr"/>
            <a:r>
              <a:rPr lang="de-DE"/>
              <a:t>-- on LOC &amp; </a:t>
            </a:r>
            <a:r>
              <a:rPr lang="de-DE" err="1"/>
              <a:t>qingmaps.org</a:t>
            </a:r>
            <a:r>
              <a:rPr lang="de-DE"/>
              <a:t> (</a:t>
            </a:r>
            <a:r>
              <a:rPr lang="de-DE" err="1"/>
              <a:t>both</a:t>
            </a:r>
            <a:r>
              <a:rPr lang="de-DE"/>
              <a:t> IIIF)</a:t>
            </a:r>
            <a:endParaRPr lang="en-GB"/>
          </a:p>
        </p:txBody>
      </p:sp>
      <p:sp>
        <p:nvSpPr>
          <p:cNvPr id="104" name="Google Shape;104;p17"/>
          <p:cNvSpPr txBox="1"/>
          <p:nvPr/>
        </p:nvSpPr>
        <p:spPr>
          <a:xfrm>
            <a:off x="833717" y="6584860"/>
            <a:ext cx="7545000" cy="3639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GB" sz="1100">
                <a:solidFill>
                  <a:srgbClr val="222222"/>
                </a:solidFill>
                <a:highlight>
                  <a:srgbClr val="FFFFFF"/>
                </a:highlight>
                <a:latin typeface="Calibri"/>
                <a:ea typeface="Calibri"/>
                <a:cs typeface="Calibri"/>
                <a:sym typeface="Calibri"/>
              </a:rPr>
              <a:t>The area of maps is the north of "海南島" in China. These maps periods are 1936,1708~1717 and 1722~.</a:t>
            </a:r>
            <a:endParaRPr sz="1100">
              <a:solidFill>
                <a:srgbClr val="222222"/>
              </a:solidFill>
              <a:highlight>
                <a:srgbClr val="FFFFFF"/>
              </a:highlight>
              <a:latin typeface="Calibri"/>
              <a:ea typeface="Calibri"/>
              <a:cs typeface="Calibri"/>
              <a:sym typeface="Calibri"/>
            </a:endParaRPr>
          </a:p>
          <a:p>
            <a:endParaRPr/>
          </a:p>
        </p:txBody>
      </p:sp>
      <p:sp>
        <p:nvSpPr>
          <p:cNvPr id="3" name="Title 2">
            <a:extLst>
              <a:ext uri="{FF2B5EF4-FFF2-40B4-BE49-F238E27FC236}">
                <a16:creationId xmlns="" xmlns:a16="http://schemas.microsoft.com/office/drawing/2014/main" id="{1D6716EB-B591-164C-82FA-D445C77B31AE}"/>
              </a:ext>
            </a:extLst>
          </p:cNvPr>
          <p:cNvSpPr>
            <a:spLocks noGrp="1"/>
          </p:cNvSpPr>
          <p:nvPr>
            <p:ph type="title"/>
          </p:nvPr>
        </p:nvSpPr>
        <p:spPr/>
        <p:txBody>
          <a:bodyPr/>
          <a:lstStyle/>
          <a:p>
            <a:r>
              <a:rPr lang="de-DE"/>
              <a:t>Geo-</a:t>
            </a:r>
            <a:r>
              <a:rPr lang="de-DE" err="1"/>
              <a:t>reference</a:t>
            </a:r>
            <a:r>
              <a:rPr lang="de-DE"/>
              <a:t>: </a:t>
            </a:r>
            <a:r>
              <a:rPr lang="de-DE" err="1"/>
              <a:t>as</a:t>
            </a:r>
            <a:r>
              <a:rPr lang="de-DE"/>
              <a:t> </a:t>
            </a:r>
            <a:r>
              <a:rPr lang="de-DE" err="1"/>
              <a:t>finding</a:t>
            </a:r>
            <a:r>
              <a:rPr lang="de-DE"/>
              <a:t> </a:t>
            </a:r>
            <a:r>
              <a:rPr lang="de-DE" err="1"/>
              <a:t>aid</a:t>
            </a:r>
            <a:r>
              <a:rPr lang="de-DE"/>
              <a:t> &amp; </a:t>
            </a:r>
            <a:r>
              <a:rPr lang="de-DE" err="1"/>
              <a:t>location-based</a:t>
            </a:r>
            <a:r>
              <a:rPr lang="de-DE"/>
              <a:t> </a:t>
            </a:r>
            <a:r>
              <a:rPr lang="de-DE" err="1"/>
              <a:t>comparison</a:t>
            </a:r>
            <a:endParaRPr lang="de-DE"/>
          </a:p>
        </p:txBody>
      </p:sp>
      <p:sp>
        <p:nvSpPr>
          <p:cNvPr id="2" name="Slide Number Placeholder 1">
            <a:extLst>
              <a:ext uri="{FF2B5EF4-FFF2-40B4-BE49-F238E27FC236}">
                <a16:creationId xmlns="" xmlns:a16="http://schemas.microsoft.com/office/drawing/2014/main" id="{D2E51D41-993B-0F48-9625-05E86E622B8D}"/>
              </a:ext>
            </a:extLst>
          </p:cNvPr>
          <p:cNvSpPr>
            <a:spLocks noGrp="1"/>
          </p:cNvSpPr>
          <p:nvPr>
            <p:ph type="sldNum" sz="quarter" idx="12"/>
          </p:nvPr>
        </p:nvSpPr>
        <p:spPr/>
        <p:txBody>
          <a:bodyPr/>
          <a:lstStyle/>
          <a:p>
            <a:fld id="{DD6C2155-03D1-464F-8223-3D09F78D5594}" type="slidenum">
              <a:rPr lang="de-DE" smtClean="0"/>
              <a:t>13</a:t>
            </a:fld>
            <a:endParaRPr lang="de-DE"/>
          </a:p>
        </p:txBody>
      </p:sp>
    </p:spTree>
    <p:extLst>
      <p:ext uri="{BB962C8B-B14F-4D97-AF65-F5344CB8AC3E}">
        <p14:creationId xmlns:p14="http://schemas.microsoft.com/office/powerpoint/2010/main" val="13357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buClr>
                <a:schemeClr val="dk1"/>
              </a:buClr>
              <a:buSzPts val="1100"/>
            </a:pPr>
            <a:r>
              <a:rPr lang="en-GB"/>
              <a:t>A prototype service to add low-level geo-reference to IIIF maps</a:t>
            </a:r>
            <a:endParaRPr/>
          </a:p>
        </p:txBody>
      </p:sp>
      <p:sp>
        <p:nvSpPr>
          <p:cNvPr id="116" name="Google Shape;116;p19"/>
          <p:cNvSpPr txBox="1">
            <a:spLocks noGrp="1"/>
          </p:cNvSpPr>
          <p:nvPr>
            <p:ph type="body" idx="4294967295"/>
          </p:nvPr>
        </p:nvSpPr>
        <p:spPr>
          <a:xfrm>
            <a:off x="110006" y="1801955"/>
            <a:ext cx="7893050" cy="3416300"/>
          </a:xfrm>
          <a:prstGeom prst="rect">
            <a:avLst/>
          </a:prstGeom>
        </p:spPr>
        <p:txBody>
          <a:bodyPr spcFirstLastPara="1" vert="horz" wrap="square" lIns="91425" tIns="91425" rIns="91425" bIns="91425" rtlCol="0" anchor="t" anchorCtr="0">
            <a:noAutofit/>
          </a:bodyPr>
          <a:lstStyle/>
          <a:p>
            <a:pPr marL="0" indent="0">
              <a:buNone/>
            </a:pPr>
            <a:r>
              <a:rPr lang="en-GB" sz="2000" dirty="0"/>
              <a:t>1. </a:t>
            </a:r>
            <a:r>
              <a:rPr lang="en-GB" sz="2000" dirty="0" smtClean="0"/>
              <a:t>Load </a:t>
            </a:r>
            <a:r>
              <a:rPr lang="en-GB" sz="2000" dirty="0"/>
              <a:t>a IIIF image -&gt; Edit to add a single geo-coordinate or four corners  (low-level geo-reference)</a:t>
            </a:r>
          </a:p>
          <a:p>
            <a:pPr marL="0" indent="0">
              <a:buNone/>
            </a:pPr>
            <a:r>
              <a:rPr lang="en-GB" sz="2000" dirty="0"/>
              <a:t>2</a:t>
            </a:r>
            <a:r>
              <a:rPr lang="en-GB" sz="2000" dirty="0" smtClean="0"/>
              <a:t>. </a:t>
            </a:r>
            <a:r>
              <a:rPr lang="en-GB" sz="2000" dirty="0"/>
              <a:t>Save </a:t>
            </a:r>
            <a:r>
              <a:rPr lang="en-GB" sz="2000" dirty="0" err="1"/>
              <a:t>manifest.json</a:t>
            </a:r>
            <a:r>
              <a:rPr lang="en-GB" sz="2000" dirty="0"/>
              <a:t> (IIIF format) with geo-coordinates. Share (on IIIF server). Libraries can use this service to enhance their digital maps.</a:t>
            </a:r>
          </a:p>
          <a:p>
            <a:pPr marL="0" indent="0">
              <a:buNone/>
            </a:pPr>
            <a:r>
              <a:rPr lang="en-GB" sz="2000" dirty="0"/>
              <a:t>3</a:t>
            </a:r>
            <a:r>
              <a:rPr lang="en-GB" sz="2000" dirty="0" smtClean="0"/>
              <a:t>. </a:t>
            </a:r>
            <a:r>
              <a:rPr lang="en-GB" sz="2000" dirty="0"/>
              <a:t>Export to QGIS: for advanced usage - professional georeferencing, digitalization, spatial analysis…</a:t>
            </a:r>
          </a:p>
          <a:p>
            <a:pPr marL="0" indent="0">
              <a:buNone/>
            </a:pPr>
            <a:endParaRPr lang="en-GB" sz="18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By </a:t>
            </a:r>
            <a:r>
              <a:rPr lang="en-GB" sz="2000" dirty="0" err="1"/>
              <a:t>Nungyao</a:t>
            </a:r>
            <a:r>
              <a:rPr lang="en-GB" sz="2000" dirty="0"/>
              <a:t> Lin </a:t>
            </a:r>
          </a:p>
          <a:p>
            <a:pPr marL="0" indent="0">
              <a:buNone/>
            </a:pPr>
            <a:r>
              <a:rPr lang="en-GB" sz="2000" dirty="0"/>
              <a:t>&lt;</a:t>
            </a:r>
            <a:r>
              <a:rPr lang="en-GB" sz="2000" dirty="0" err="1"/>
              <a:t>nylin@mpiwg-berlin.mpg.de</a:t>
            </a:r>
            <a:r>
              <a:rPr lang="en-GB" sz="2000" dirty="0"/>
              <a:t>&gt;</a:t>
            </a:r>
          </a:p>
          <a:p>
            <a:pPr marL="0" indent="0">
              <a:buNone/>
            </a:pPr>
            <a:endParaRPr lang="en-GB" sz="2000" dirty="0"/>
          </a:p>
          <a:p>
            <a:pPr marL="0" indent="0">
              <a:buNone/>
            </a:pPr>
            <a:endParaRPr lang="en-GB" sz="2000" dirty="0"/>
          </a:p>
        </p:txBody>
      </p:sp>
      <p:pic>
        <p:nvPicPr>
          <p:cNvPr id="118" name="Google Shape;118;p19"/>
          <p:cNvPicPr preferRelativeResize="0"/>
          <p:nvPr/>
        </p:nvPicPr>
        <p:blipFill>
          <a:blip r:embed="rId3">
            <a:alphaModFix/>
          </a:blip>
          <a:stretch>
            <a:fillRect/>
          </a:stretch>
        </p:blipFill>
        <p:spPr>
          <a:xfrm>
            <a:off x="3946525" y="3686809"/>
            <a:ext cx="5087469" cy="3138575"/>
          </a:xfrm>
          <a:prstGeom prst="rect">
            <a:avLst/>
          </a:prstGeom>
          <a:noFill/>
          <a:ln>
            <a:noFill/>
          </a:ln>
        </p:spPr>
      </p:pic>
      <p:sp>
        <p:nvSpPr>
          <p:cNvPr id="2" name="Slide Number Placeholder 1">
            <a:extLst>
              <a:ext uri="{FF2B5EF4-FFF2-40B4-BE49-F238E27FC236}">
                <a16:creationId xmlns="" xmlns:a16="http://schemas.microsoft.com/office/drawing/2014/main" id="{9718888A-FA9A-C849-800B-C0C30811F9D1}"/>
              </a:ext>
            </a:extLst>
          </p:cNvPr>
          <p:cNvSpPr>
            <a:spLocks noGrp="1"/>
          </p:cNvSpPr>
          <p:nvPr>
            <p:ph type="sldNum" sz="quarter" idx="12"/>
          </p:nvPr>
        </p:nvSpPr>
        <p:spPr/>
        <p:txBody>
          <a:bodyPr/>
          <a:lstStyle/>
          <a:p>
            <a:fld id="{DD6C2155-03D1-464F-8223-3D09F78D5594}" type="slidenum">
              <a:rPr lang="de-DE" smtClean="0"/>
              <a:t>14</a:t>
            </a:fld>
            <a:endParaRPr lang="de-DE"/>
          </a:p>
        </p:txBody>
      </p:sp>
    </p:spTree>
    <p:extLst>
      <p:ext uri="{BB962C8B-B14F-4D97-AF65-F5344CB8AC3E}">
        <p14:creationId xmlns:p14="http://schemas.microsoft.com/office/powerpoint/2010/main" val="91980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92F7086-0A5F-8243-81E6-148C0494B092}"/>
              </a:ext>
            </a:extLst>
          </p:cNvPr>
          <p:cNvSpPr>
            <a:spLocks noGrp="1"/>
          </p:cNvSpPr>
          <p:nvPr>
            <p:ph type="title"/>
          </p:nvPr>
        </p:nvSpPr>
        <p:spPr/>
        <p:txBody>
          <a:bodyPr/>
          <a:lstStyle/>
          <a:p>
            <a:r>
              <a:rPr lang="de-DE" dirty="0" err="1">
                <a:solidFill>
                  <a:schemeClr val="tx1"/>
                </a:solidFill>
              </a:rPr>
              <a:t>We</a:t>
            </a:r>
            <a:r>
              <a:rPr lang="de-DE" dirty="0">
                <a:solidFill>
                  <a:schemeClr val="tx1"/>
                </a:solidFill>
              </a:rPr>
              <a:t> </a:t>
            </a:r>
            <a:r>
              <a:rPr lang="de-DE" dirty="0" err="1">
                <a:solidFill>
                  <a:schemeClr val="tx1"/>
                </a:solidFill>
              </a:rPr>
              <a:t>welcome</a:t>
            </a:r>
            <a:r>
              <a:rPr lang="de-DE" dirty="0">
                <a:solidFill>
                  <a:schemeClr val="tx1"/>
                </a:solidFill>
              </a:rPr>
              <a:t> </a:t>
            </a:r>
            <a:r>
              <a:rPr lang="de-DE" dirty="0" err="1">
                <a:solidFill>
                  <a:schemeClr val="tx1"/>
                </a:solidFill>
              </a:rPr>
              <a:t>your</a:t>
            </a:r>
            <a:r>
              <a:rPr lang="de-DE" dirty="0">
                <a:solidFill>
                  <a:schemeClr val="tx1"/>
                </a:solidFill>
              </a:rPr>
              <a:t> </a:t>
            </a:r>
            <a:r>
              <a:rPr lang="de-DE" dirty="0" err="1">
                <a:solidFill>
                  <a:schemeClr val="tx1"/>
                </a:solidFill>
              </a:rPr>
              <a:t>questions</a:t>
            </a:r>
            <a:r>
              <a:rPr lang="de-DE" dirty="0">
                <a:solidFill>
                  <a:schemeClr val="tx1"/>
                </a:solidFill>
              </a:rPr>
              <a:t> </a:t>
            </a:r>
            <a:r>
              <a:rPr lang="de-DE" dirty="0" err="1">
                <a:solidFill>
                  <a:schemeClr val="tx1"/>
                </a:solidFill>
              </a:rPr>
              <a:t>and</a:t>
            </a:r>
            <a:r>
              <a:rPr lang="de-DE" dirty="0">
                <a:solidFill>
                  <a:schemeClr val="tx1"/>
                </a:solidFill>
              </a:rPr>
              <a:t> </a:t>
            </a:r>
            <a:r>
              <a:rPr lang="de-DE" dirty="0" err="1">
                <a:solidFill>
                  <a:schemeClr val="tx1"/>
                </a:solidFill>
              </a:rPr>
              <a:t>comments</a:t>
            </a:r>
            <a:r>
              <a:rPr lang="de-DE" dirty="0">
                <a:solidFill>
                  <a:schemeClr val="tx1"/>
                </a:solidFill>
              </a:rPr>
              <a:t>!</a:t>
            </a:r>
          </a:p>
        </p:txBody>
      </p:sp>
      <p:sp>
        <p:nvSpPr>
          <p:cNvPr id="5" name="Text Placeholder 4">
            <a:extLst>
              <a:ext uri="{FF2B5EF4-FFF2-40B4-BE49-F238E27FC236}">
                <a16:creationId xmlns="" xmlns:a16="http://schemas.microsoft.com/office/drawing/2014/main" id="{04F882F8-B9BC-0347-9D38-0972F8266878}"/>
              </a:ext>
            </a:extLst>
          </p:cNvPr>
          <p:cNvSpPr>
            <a:spLocks noGrp="1"/>
          </p:cNvSpPr>
          <p:nvPr>
            <p:ph type="body" idx="1"/>
          </p:nvPr>
        </p:nvSpPr>
        <p:spPr/>
        <p:txBody>
          <a:bodyPr/>
          <a:lstStyle/>
          <a:p>
            <a:endParaRPr lang="de-DE"/>
          </a:p>
        </p:txBody>
      </p:sp>
      <p:sp>
        <p:nvSpPr>
          <p:cNvPr id="3" name="Slide Number Placeholder 2">
            <a:extLst>
              <a:ext uri="{FF2B5EF4-FFF2-40B4-BE49-F238E27FC236}">
                <a16:creationId xmlns="" xmlns:a16="http://schemas.microsoft.com/office/drawing/2014/main" id="{6D9C1B40-F02F-CD4F-923A-F3F2A762BD08}"/>
              </a:ext>
            </a:extLst>
          </p:cNvPr>
          <p:cNvSpPr>
            <a:spLocks noGrp="1"/>
          </p:cNvSpPr>
          <p:nvPr>
            <p:ph type="sldNum" idx="12"/>
          </p:nvPr>
        </p:nvSpPr>
        <p:spPr/>
        <p:txBody>
          <a:bodyPr/>
          <a:lstStyle/>
          <a:p>
            <a:fld id="{DD6C2155-03D1-464F-8223-3D09F78D5594}" type="slidenum">
              <a:rPr lang="de-DE" smtClean="0"/>
              <a:t>15</a:t>
            </a:fld>
            <a:endParaRPr lang="de-DE"/>
          </a:p>
        </p:txBody>
      </p:sp>
    </p:spTree>
    <p:extLst>
      <p:ext uri="{BB962C8B-B14F-4D97-AF65-F5344CB8AC3E}">
        <p14:creationId xmlns:p14="http://schemas.microsoft.com/office/powerpoint/2010/main" val="339446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5;p26"/>
          <p:cNvSpPr txBox="1">
            <a:spLocks/>
          </p:cNvSpPr>
          <p:nvPr/>
        </p:nvSpPr>
        <p:spPr>
          <a:xfrm>
            <a:off x="524107" y="857252"/>
            <a:ext cx="5087606" cy="1607168"/>
          </a:xfrm>
          <a:prstGeom prst="rect">
            <a:avLst/>
          </a:prstGeom>
        </p:spPr>
        <p:txBody>
          <a:bodyPr spcFirstLastPara="1" wrap="square" lIns="76185" tIns="76185" rIns="76185" bIns="76185" anchor="t" anchorCtr="0">
            <a:noAutofit/>
          </a:bodyPr>
          <a:lstStyle>
            <a:lvl1pPr algn="l" defTabSz="914400" rtl="0" eaLnBrk="1" latinLnBrk="0" hangingPunct="1">
              <a:lnSpc>
                <a:spcPct val="90000"/>
              </a:lnSpc>
              <a:spcBef>
                <a:spcPct val="0"/>
              </a:spcBef>
              <a:buNone/>
              <a:defRPr sz="3200" b="0" i="0" kern="1200">
                <a:solidFill>
                  <a:schemeClr val="tx1"/>
                </a:solidFill>
                <a:latin typeface="Times" pitchFamily="2" charset="0"/>
                <a:ea typeface="+mj-ea"/>
                <a:cs typeface="+mj-cs"/>
              </a:defRPr>
            </a:lvl1pPr>
          </a:lstStyle>
          <a:p>
            <a:pPr>
              <a:buClr>
                <a:schemeClr val="dk1"/>
              </a:buClr>
              <a:buSzPts val="1100"/>
            </a:pPr>
            <a:r>
              <a:rPr lang="en-US" dirty="0">
                <a:latin typeface="+mj-lt"/>
              </a:rPr>
              <a:t>Local gazetteers: major sources for Chinese historical studies</a:t>
            </a:r>
          </a:p>
          <a:p>
            <a:pPr>
              <a:buClr>
                <a:schemeClr val="dk1"/>
              </a:buClr>
              <a:buSzPts val="1100"/>
            </a:pPr>
            <a:endParaRPr lang="en-US" dirty="0">
              <a:latin typeface="+mj-lt"/>
            </a:endParaRPr>
          </a:p>
          <a:p>
            <a:endParaRPr lang="en-US" dirty="0">
              <a:latin typeface="+mj-lt"/>
            </a:endParaRPr>
          </a:p>
        </p:txBody>
      </p:sp>
      <p:sp>
        <p:nvSpPr>
          <p:cNvPr id="3" name="Google Shape;126;p26"/>
          <p:cNvSpPr txBox="1">
            <a:spLocks/>
          </p:cNvSpPr>
          <p:nvPr/>
        </p:nvSpPr>
        <p:spPr>
          <a:xfrm>
            <a:off x="524108" y="2560636"/>
            <a:ext cx="6740292" cy="3650593"/>
          </a:xfrm>
          <a:prstGeom prst="rect">
            <a:avLst/>
          </a:prstGeom>
        </p:spPr>
        <p:txBody>
          <a:bodyPr spcFirstLastPara="1" wrap="square" lIns="76185" tIns="76185" rIns="76185" bIns="7618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100"/>
              <a:buNone/>
            </a:pPr>
            <a:r>
              <a:rPr lang="en-US" sz="2000" dirty="0"/>
              <a:t>Record local knowledge for governing purposes</a:t>
            </a:r>
          </a:p>
          <a:p>
            <a:pPr marL="0" indent="0">
              <a:spcBef>
                <a:spcPts val="1319"/>
              </a:spcBef>
              <a:buNone/>
            </a:pPr>
            <a:r>
              <a:rPr lang="en-US" sz="2000" dirty="0"/>
              <a:t>Since at least 12c till 1949 (new LG not counted)</a:t>
            </a:r>
          </a:p>
          <a:p>
            <a:pPr marL="0" indent="0">
              <a:spcBef>
                <a:spcPts val="1319"/>
              </a:spcBef>
              <a:buNone/>
            </a:pPr>
            <a:r>
              <a:rPr lang="en-US" sz="2000" dirty="0"/>
              <a:t>Organized structurally: </a:t>
            </a:r>
          </a:p>
          <a:p>
            <a:pPr lvl="1">
              <a:spcBef>
                <a:spcPts val="1319"/>
              </a:spcBef>
            </a:pPr>
            <a:r>
              <a:rPr lang="en-US" sz="1800" dirty="0"/>
              <a:t>Common sections: geography, history of region, buildings &amp; infrastructures, local products (flora and fauna, drugs...), local people (officials, elites, …), census &amp; taxes, fortune signs and disaster, biographies, literature writings</a:t>
            </a:r>
          </a:p>
          <a:p>
            <a:pPr lvl="1">
              <a:spcBef>
                <a:spcPts val="1319"/>
              </a:spcBef>
            </a:pPr>
            <a:r>
              <a:rPr lang="en-US" sz="1800" dirty="0"/>
              <a:t>Somewhat consistent across titles, time, and space</a:t>
            </a:r>
            <a:endParaRPr lang="en-US" sz="1600" dirty="0"/>
          </a:p>
          <a:p>
            <a:pPr lvl="1">
              <a:spcBef>
                <a:spcPts val="1319"/>
              </a:spcBef>
            </a:pPr>
            <a:endParaRPr lang="en-US" sz="1600" dirty="0"/>
          </a:p>
          <a:p>
            <a:pPr lvl="1">
              <a:spcBef>
                <a:spcPts val="1319"/>
              </a:spcBef>
            </a:pPr>
            <a:endParaRPr lang="en-US" sz="1600" dirty="0"/>
          </a:p>
        </p:txBody>
      </p:sp>
      <p:pic>
        <p:nvPicPr>
          <p:cNvPr id="4" name="Google Shape;127;p26" descr="Picture 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18072" y="857251"/>
            <a:ext cx="2389328" cy="2348367"/>
          </a:xfrm>
          <a:prstGeom prst="rect">
            <a:avLst/>
          </a:prstGeom>
          <a:noFill/>
          <a:ln>
            <a:noFill/>
          </a:ln>
        </p:spPr>
      </p:pic>
      <p:sp>
        <p:nvSpPr>
          <p:cNvPr id="5" name="Slide Number Placeholder 4">
            <a:extLst>
              <a:ext uri="{FF2B5EF4-FFF2-40B4-BE49-F238E27FC236}">
                <a16:creationId xmlns="" xmlns:a16="http://schemas.microsoft.com/office/drawing/2014/main" id="{26F7D766-1A9E-3148-9DD6-717663A8CD7A}"/>
              </a:ext>
            </a:extLst>
          </p:cNvPr>
          <p:cNvSpPr>
            <a:spLocks noGrp="1"/>
          </p:cNvSpPr>
          <p:nvPr>
            <p:ph type="sldNum" idx="12"/>
          </p:nvPr>
        </p:nvSpPr>
        <p:spPr/>
        <p:txBody>
          <a:bodyPr/>
          <a:lstStyle/>
          <a:p>
            <a:fld id="{00000000-1234-1234-1234-123412341234}" type="slidenum">
              <a:rPr lang="uk-UA" smtClean="0"/>
              <a:pPr/>
              <a:t>2</a:t>
            </a:fld>
            <a:endParaRPr lang="uk-UA" sz="825" b="0">
              <a:solidFill>
                <a:schemeClr val="dk2"/>
              </a:solidFill>
              <a:latin typeface="Arial"/>
              <a:ea typeface="Arial"/>
              <a:cs typeface="Arial"/>
              <a:sym typeface="Arial"/>
            </a:endParaRPr>
          </a:p>
        </p:txBody>
      </p:sp>
    </p:spTree>
    <p:extLst>
      <p:ext uri="{BB962C8B-B14F-4D97-AF65-F5344CB8AC3E}">
        <p14:creationId xmlns:p14="http://schemas.microsoft.com/office/powerpoint/2010/main" val="382758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681876-5E5E-8D41-ACCF-1077BEDB43CC}"/>
              </a:ext>
            </a:extLst>
          </p:cNvPr>
          <p:cNvSpPr>
            <a:spLocks noGrp="1"/>
          </p:cNvSpPr>
          <p:nvPr>
            <p:ph type="title"/>
          </p:nvPr>
        </p:nvSpPr>
        <p:spPr/>
        <p:txBody>
          <a:bodyPr/>
          <a:lstStyle/>
          <a:p>
            <a:r>
              <a:rPr lang="de-DE" dirty="0"/>
              <a:t>Massive </a:t>
            </a:r>
            <a:r>
              <a:rPr lang="de-DE" dirty="0" err="1"/>
              <a:t>digitization</a:t>
            </a:r>
            <a:r>
              <a:rPr lang="de-DE" dirty="0"/>
              <a:t> </a:t>
            </a:r>
            <a:r>
              <a:rPr lang="de-DE" dirty="0" err="1"/>
              <a:t>efforts</a:t>
            </a:r>
            <a:r>
              <a:rPr lang="de-DE" dirty="0"/>
              <a:t> in </a:t>
            </a:r>
            <a:r>
              <a:rPr lang="de-DE" dirty="0" err="1"/>
              <a:t>the</a:t>
            </a:r>
            <a:r>
              <a:rPr lang="de-DE" dirty="0"/>
              <a:t> last </a:t>
            </a:r>
            <a:r>
              <a:rPr lang="de-DE" dirty="0" err="1"/>
              <a:t>decade</a:t>
            </a:r>
            <a:endParaRPr lang="de-DE" dirty="0"/>
          </a:p>
        </p:txBody>
      </p:sp>
      <p:sp>
        <p:nvSpPr>
          <p:cNvPr id="3" name="Content Placeholder 2">
            <a:extLst>
              <a:ext uri="{FF2B5EF4-FFF2-40B4-BE49-F238E27FC236}">
                <a16:creationId xmlns="" xmlns:a16="http://schemas.microsoft.com/office/drawing/2014/main" id="{B1319916-E92D-334C-B52E-491ECA94F7E1}"/>
              </a:ext>
            </a:extLst>
          </p:cNvPr>
          <p:cNvSpPr>
            <a:spLocks noGrp="1"/>
          </p:cNvSpPr>
          <p:nvPr>
            <p:ph idx="1"/>
          </p:nvPr>
        </p:nvSpPr>
        <p:spPr>
          <a:xfrm>
            <a:off x="628650" y="2082103"/>
            <a:ext cx="7886700" cy="4351338"/>
          </a:xfrm>
        </p:spPr>
        <p:txBody>
          <a:bodyPr>
            <a:normAutofit/>
          </a:bodyPr>
          <a:lstStyle/>
          <a:p>
            <a:r>
              <a:rPr lang="de-DE" sz="2400" dirty="0" err="1"/>
              <a:t>Many</a:t>
            </a:r>
            <a:r>
              <a:rPr lang="de-DE" sz="2400" dirty="0"/>
              <a:t> LGs </a:t>
            </a:r>
            <a:r>
              <a:rPr lang="de-DE" sz="2400" dirty="0" err="1"/>
              <a:t>are</a:t>
            </a:r>
            <a:r>
              <a:rPr lang="de-DE" sz="2400" dirty="0"/>
              <a:t> still </a:t>
            </a:r>
            <a:r>
              <a:rPr lang="de-DE" sz="2400" dirty="0" err="1"/>
              <a:t>kept</a:t>
            </a:r>
            <a:r>
              <a:rPr lang="de-DE" sz="2400" dirty="0"/>
              <a:t> in </a:t>
            </a:r>
            <a:r>
              <a:rPr lang="de-DE" sz="2400" dirty="0" err="1"/>
              <a:t>libraries</a:t>
            </a:r>
            <a:r>
              <a:rPr lang="de-DE" sz="2400" dirty="0"/>
              <a:t> &amp; </a:t>
            </a:r>
            <a:r>
              <a:rPr lang="de-DE" sz="2400" dirty="0" err="1"/>
              <a:t>musuems</a:t>
            </a:r>
            <a:r>
              <a:rPr lang="de-DE" sz="2400" dirty="0"/>
              <a:t> </a:t>
            </a:r>
            <a:r>
              <a:rPr lang="de-DE" sz="2400" dirty="0" err="1"/>
              <a:t>worldwide</a:t>
            </a:r>
            <a:r>
              <a:rPr lang="de-DE" sz="2400" dirty="0"/>
              <a:t/>
            </a:r>
            <a:br>
              <a:rPr lang="de-DE" sz="2400" dirty="0"/>
            </a:br>
            <a:endParaRPr lang="de-DE" sz="2400" dirty="0"/>
          </a:p>
          <a:p>
            <a:r>
              <a:rPr lang="de-DE" sz="2400" dirty="0"/>
              <a:t>Commercial </a:t>
            </a:r>
            <a:r>
              <a:rPr lang="de-DE" sz="2400" dirty="0" err="1"/>
              <a:t>databases</a:t>
            </a:r>
            <a:r>
              <a:rPr lang="de-DE" sz="2400" dirty="0"/>
              <a:t> </a:t>
            </a:r>
            <a:r>
              <a:rPr lang="de-DE" sz="2400" dirty="0" err="1"/>
              <a:t>providing</a:t>
            </a:r>
            <a:r>
              <a:rPr lang="de-DE" sz="2400" dirty="0"/>
              <a:t> digital </a:t>
            </a:r>
            <a:r>
              <a:rPr lang="de-DE" sz="2400" dirty="0" err="1"/>
              <a:t>access</a:t>
            </a:r>
            <a:endParaRPr lang="de-DE" sz="2400" dirty="0"/>
          </a:p>
          <a:p>
            <a:pPr lvl="1"/>
            <a:r>
              <a:rPr lang="de-DE" sz="2000" dirty="0"/>
              <a:t>Erudition: 4,000 </a:t>
            </a:r>
            <a:r>
              <a:rPr lang="de-DE" sz="2000" dirty="0" err="1"/>
              <a:t>titles</a:t>
            </a:r>
            <a:endParaRPr lang="de-DE" sz="2000" dirty="0"/>
          </a:p>
          <a:p>
            <a:pPr lvl="1"/>
            <a:r>
              <a:rPr lang="de-DE" sz="2000" dirty="0" err="1"/>
              <a:t>EastView</a:t>
            </a:r>
            <a:r>
              <a:rPr lang="de-DE" sz="2000" dirty="0"/>
              <a:t>: 7,000</a:t>
            </a:r>
          </a:p>
          <a:p>
            <a:pPr lvl="1"/>
            <a:r>
              <a:rPr lang="de-DE" sz="2000" dirty="0" err="1"/>
              <a:t>Diao</a:t>
            </a:r>
            <a:r>
              <a:rPr lang="de-DE" sz="2000" dirty="0"/>
              <a:t> Long: 4,000</a:t>
            </a:r>
          </a:p>
          <a:p>
            <a:r>
              <a:rPr lang="de-DE" sz="2400" dirty="0" err="1"/>
              <a:t>Significance</a:t>
            </a:r>
            <a:endParaRPr lang="de-DE" sz="2400" dirty="0"/>
          </a:p>
          <a:p>
            <a:pPr lvl="1"/>
            <a:r>
              <a:rPr lang="de-DE" sz="2000" dirty="0"/>
              <a:t>Not </a:t>
            </a:r>
            <a:r>
              <a:rPr lang="de-DE" sz="2000" dirty="0" err="1"/>
              <a:t>only</a:t>
            </a:r>
            <a:r>
              <a:rPr lang="de-DE" sz="2000" dirty="0"/>
              <a:t> </a:t>
            </a:r>
            <a:r>
              <a:rPr lang="de-DE" sz="2000" dirty="0" err="1"/>
              <a:t>scans</a:t>
            </a:r>
            <a:r>
              <a:rPr lang="de-DE" sz="2000" dirty="0"/>
              <a:t> but </a:t>
            </a:r>
            <a:r>
              <a:rPr lang="de-DE" sz="2000" dirty="0" err="1">
                <a:solidFill>
                  <a:srgbClr val="FF0000"/>
                </a:solidFill>
              </a:rPr>
              <a:t>searchable</a:t>
            </a:r>
            <a:r>
              <a:rPr lang="de-DE" sz="2000" dirty="0">
                <a:solidFill>
                  <a:srgbClr val="FF0000"/>
                </a:solidFill>
              </a:rPr>
              <a:t> </a:t>
            </a:r>
            <a:r>
              <a:rPr lang="de-DE" sz="2000" dirty="0" err="1">
                <a:solidFill>
                  <a:srgbClr val="FF0000"/>
                </a:solidFill>
              </a:rPr>
              <a:t>full</a:t>
            </a:r>
            <a:r>
              <a:rPr lang="de-DE" sz="2000" dirty="0">
                <a:solidFill>
                  <a:srgbClr val="FF0000"/>
                </a:solidFill>
              </a:rPr>
              <a:t> </a:t>
            </a:r>
            <a:r>
              <a:rPr lang="de-DE" sz="2000" dirty="0" err="1">
                <a:solidFill>
                  <a:srgbClr val="FF0000"/>
                </a:solidFill>
              </a:rPr>
              <a:t>texts</a:t>
            </a:r>
            <a:r>
              <a:rPr lang="de-DE" sz="2000" dirty="0"/>
              <a:t>, </a:t>
            </a:r>
            <a:r>
              <a:rPr lang="de-DE" sz="2000" dirty="0" err="1"/>
              <a:t>opening</a:t>
            </a:r>
            <a:r>
              <a:rPr lang="de-DE" sz="2000" dirty="0"/>
              <a:t> </a:t>
            </a:r>
            <a:r>
              <a:rPr lang="de-DE" sz="2000" dirty="0" err="1"/>
              <a:t>more</a:t>
            </a:r>
            <a:r>
              <a:rPr lang="de-DE" sz="2000" dirty="0"/>
              <a:t> </a:t>
            </a:r>
            <a:r>
              <a:rPr lang="de-DE" sz="2000" dirty="0" err="1"/>
              <a:t>possibilities</a:t>
            </a:r>
            <a:endParaRPr lang="de-DE" sz="2000" dirty="0"/>
          </a:p>
          <a:p>
            <a:pPr lvl="1"/>
            <a:r>
              <a:rPr lang="de-DE" sz="2000" dirty="0"/>
              <a:t>Total </a:t>
            </a:r>
            <a:r>
              <a:rPr lang="de-DE" sz="2000" dirty="0" err="1"/>
              <a:t>amount</a:t>
            </a:r>
            <a:r>
              <a:rPr lang="de-DE" sz="2000" dirty="0"/>
              <a:t> </a:t>
            </a:r>
            <a:r>
              <a:rPr lang="de-DE" sz="2000" dirty="0" err="1"/>
              <a:t>covers</a:t>
            </a:r>
            <a:r>
              <a:rPr lang="de-DE" sz="2000" dirty="0"/>
              <a:t> </a:t>
            </a:r>
            <a:r>
              <a:rPr lang="de-DE" sz="2000" i="1" dirty="0">
                <a:solidFill>
                  <a:srgbClr val="FF0000"/>
                </a:solidFill>
              </a:rPr>
              <a:t>at least half </a:t>
            </a:r>
            <a:r>
              <a:rPr lang="de-DE" sz="2000" dirty="0" err="1"/>
              <a:t>of</a:t>
            </a:r>
            <a:r>
              <a:rPr lang="de-DE" sz="2000" dirty="0"/>
              <a:t> </a:t>
            </a:r>
            <a:r>
              <a:rPr lang="de-DE" sz="2000" dirty="0" err="1"/>
              <a:t>extant</a:t>
            </a:r>
            <a:r>
              <a:rPr lang="de-DE" sz="2000" dirty="0"/>
              <a:t> LGs (</a:t>
            </a:r>
            <a:r>
              <a:rPr lang="de-DE" sz="2000" dirty="0" err="1"/>
              <a:t>statistically</a:t>
            </a:r>
            <a:r>
              <a:rPr lang="de-DE" sz="2000" dirty="0"/>
              <a:t> </a:t>
            </a:r>
            <a:r>
              <a:rPr lang="de-DE" sz="2000" dirty="0" err="1"/>
              <a:t>significant</a:t>
            </a:r>
            <a:r>
              <a:rPr lang="de-DE" sz="2000" dirty="0"/>
              <a:t>!)</a:t>
            </a:r>
          </a:p>
          <a:p>
            <a:endParaRPr lang="de-DE" sz="2400" dirty="0"/>
          </a:p>
        </p:txBody>
      </p:sp>
      <p:sp>
        <p:nvSpPr>
          <p:cNvPr id="4" name="Slide Number Placeholder 3">
            <a:extLst>
              <a:ext uri="{FF2B5EF4-FFF2-40B4-BE49-F238E27FC236}">
                <a16:creationId xmlns="" xmlns:a16="http://schemas.microsoft.com/office/drawing/2014/main" id="{C739DF16-BF39-4B42-ACD0-23AA992B6DD7}"/>
              </a:ext>
            </a:extLst>
          </p:cNvPr>
          <p:cNvSpPr>
            <a:spLocks noGrp="1"/>
          </p:cNvSpPr>
          <p:nvPr>
            <p:ph type="sldNum" sz="quarter" idx="12"/>
          </p:nvPr>
        </p:nvSpPr>
        <p:spPr/>
        <p:txBody>
          <a:bodyPr/>
          <a:lstStyle/>
          <a:p>
            <a:fld id="{DD6C2155-03D1-464F-8223-3D09F78D5594}" type="slidenum">
              <a:rPr lang="de-DE" smtClean="0"/>
              <a:t>3</a:t>
            </a:fld>
            <a:endParaRPr lang="de-DE"/>
          </a:p>
        </p:txBody>
      </p:sp>
    </p:spTree>
    <p:extLst>
      <p:ext uri="{BB962C8B-B14F-4D97-AF65-F5344CB8AC3E}">
        <p14:creationId xmlns:p14="http://schemas.microsoft.com/office/powerpoint/2010/main" val="123450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1376771" y="751786"/>
            <a:ext cx="6390457" cy="572696"/>
          </a:xfrm>
          <a:prstGeom prst="rect">
            <a:avLst/>
          </a:prstGeom>
        </p:spPr>
        <p:txBody>
          <a:bodyPr spcFirstLastPara="1" vert="horz" wrap="square" lIns="76185" tIns="76185" rIns="76185" bIns="76185" rtlCol="0" anchor="t" anchorCtr="0">
            <a:noAutofit/>
          </a:bodyPr>
          <a:lstStyle/>
          <a:p>
            <a:r>
              <a:rPr lang="en-US" dirty="0"/>
              <a:t>Example: Erudition ZGFZK</a:t>
            </a:r>
            <a:endParaRPr dirty="0"/>
          </a:p>
        </p:txBody>
      </p:sp>
      <p:sp>
        <p:nvSpPr>
          <p:cNvPr id="157" name="Google Shape;157;p30"/>
          <p:cNvSpPr txBox="1">
            <a:spLocks noGrp="1"/>
          </p:cNvSpPr>
          <p:nvPr>
            <p:ph type="body" idx="1"/>
          </p:nvPr>
        </p:nvSpPr>
        <p:spPr>
          <a:xfrm>
            <a:off x="1376776" y="2009726"/>
            <a:ext cx="6390457" cy="3416396"/>
          </a:xfrm>
          <a:prstGeom prst="rect">
            <a:avLst/>
          </a:prstGeom>
        </p:spPr>
        <p:txBody>
          <a:bodyPr spcFirstLastPara="1" vert="horz" wrap="square" lIns="76185" tIns="76185" rIns="76185" bIns="76185" rtlCol="0" anchor="t" anchorCtr="0">
            <a:noAutofit/>
          </a:bodyPr>
          <a:lstStyle/>
          <a:p>
            <a:pPr marL="0" indent="0">
              <a:spcAft>
                <a:spcPts val="1319"/>
              </a:spcAft>
              <a:buNone/>
            </a:pPr>
            <a:r>
              <a:rPr lang="en-US"/>
              <a:t>Get screenshots</a:t>
            </a:r>
            <a:endParaRPr/>
          </a:p>
        </p:txBody>
      </p:sp>
      <p:pic>
        <p:nvPicPr>
          <p:cNvPr id="158" name="Google Shape;158;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26325" y="1743795"/>
            <a:ext cx="5016845" cy="3116950"/>
          </a:xfrm>
          <a:prstGeom prst="rect">
            <a:avLst/>
          </a:prstGeom>
          <a:noFill/>
          <a:ln>
            <a:noFill/>
          </a:ln>
        </p:spPr>
      </p:pic>
      <p:pic>
        <p:nvPicPr>
          <p:cNvPr id="159" name="Google Shape;159;p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32770" y="3229875"/>
            <a:ext cx="5283628" cy="3248984"/>
          </a:xfrm>
          <a:prstGeom prst="rect">
            <a:avLst/>
          </a:prstGeom>
          <a:noFill/>
          <a:ln>
            <a:noFill/>
          </a:ln>
        </p:spPr>
      </p:pic>
      <p:sp>
        <p:nvSpPr>
          <p:cNvPr id="2" name="TextBox 1"/>
          <p:cNvSpPr txBox="1"/>
          <p:nvPr/>
        </p:nvSpPr>
        <p:spPr>
          <a:xfrm>
            <a:off x="5028615" y="2125725"/>
            <a:ext cx="3880229" cy="1015663"/>
          </a:xfrm>
          <a:prstGeom prst="rect">
            <a:avLst/>
          </a:prstGeom>
          <a:solidFill>
            <a:srgbClr val="FFFFFF"/>
          </a:solidFill>
          <a:ln>
            <a:solidFill>
              <a:srgbClr val="FF0000"/>
            </a:solidFill>
          </a:ln>
        </p:spPr>
        <p:txBody>
          <a:bodyPr wrap="none" rtlCol="0">
            <a:spAutoFit/>
          </a:bodyPr>
          <a:lstStyle/>
          <a:p>
            <a:r>
              <a:rPr lang="en-US" sz="2000" dirty="0">
                <a:solidFill>
                  <a:srgbClr val="FF0000"/>
                </a:solidFill>
              </a:rPr>
              <a:t>Very nice reading environment</a:t>
            </a:r>
          </a:p>
          <a:p>
            <a:r>
              <a:rPr lang="en-US" sz="2000" dirty="0">
                <a:solidFill>
                  <a:srgbClr val="FF0000"/>
                </a:solidFill>
              </a:rPr>
              <a:t>Search leads to close reading</a:t>
            </a:r>
          </a:p>
          <a:p>
            <a:r>
              <a:rPr lang="en-US" sz="2000" dirty="0">
                <a:solidFill>
                  <a:srgbClr val="FF0000"/>
                </a:solidFill>
              </a:rPr>
              <a:t>No further features beyond reading</a:t>
            </a:r>
          </a:p>
        </p:txBody>
      </p:sp>
      <p:sp>
        <p:nvSpPr>
          <p:cNvPr id="3" name="Slide Number Placeholder 2">
            <a:extLst>
              <a:ext uri="{FF2B5EF4-FFF2-40B4-BE49-F238E27FC236}">
                <a16:creationId xmlns="" xmlns:a16="http://schemas.microsoft.com/office/drawing/2014/main" id="{9DB8CD21-6C7E-AA42-ACB0-074A6A3A8ADD}"/>
              </a:ext>
            </a:extLst>
          </p:cNvPr>
          <p:cNvSpPr>
            <a:spLocks noGrp="1"/>
          </p:cNvSpPr>
          <p:nvPr>
            <p:ph type="sldNum" idx="12"/>
          </p:nvPr>
        </p:nvSpPr>
        <p:spPr/>
        <p:txBody>
          <a:bodyPr/>
          <a:lstStyle/>
          <a:p>
            <a:pPr algn="r"/>
            <a:fld id="{00000000-1234-1234-1234-123412341234}" type="slidenum">
              <a:rPr lang="uk-UA" smtClean="0"/>
              <a:pPr algn="r"/>
              <a:t>4</a:t>
            </a:fld>
            <a:endParaRPr lang="uk-UA"/>
          </a:p>
        </p:txBody>
      </p:sp>
    </p:spTree>
    <p:extLst>
      <p:ext uri="{BB962C8B-B14F-4D97-AF65-F5344CB8AC3E}">
        <p14:creationId xmlns:p14="http://schemas.microsoft.com/office/powerpoint/2010/main" val="147841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2009223" y="2299701"/>
            <a:ext cx="5125623" cy="1109162"/>
          </a:xfrm>
          <a:prstGeom prst="rect">
            <a:avLst/>
          </a:prstGeom>
          <a:noFill/>
          <a:ln>
            <a:noFill/>
          </a:ln>
        </p:spPr>
        <p:txBody>
          <a:bodyPr spcFirstLastPara="1" vert="horz" wrap="square" lIns="26788" tIns="26788" rIns="26788" bIns="26788" rtlCol="0" anchor="b" anchorCtr="0">
            <a:noAutofit/>
          </a:bodyPr>
          <a:lstStyle/>
          <a:p>
            <a:pPr algn="ctr">
              <a:lnSpc>
                <a:spcPct val="100000"/>
              </a:lnSpc>
              <a:spcBef>
                <a:spcPts val="0"/>
              </a:spcBef>
              <a:buClr>
                <a:srgbClr val="FFFFFF"/>
              </a:buClr>
              <a:buSzPts val="13000"/>
            </a:pPr>
            <a:r>
              <a:rPr lang="en-US" sz="6825" b="1">
                <a:solidFill>
                  <a:srgbClr val="000000"/>
                </a:solidFill>
                <a:latin typeface="Helvetica Neue"/>
                <a:ea typeface="Helvetica Neue"/>
                <a:cs typeface="Helvetica Neue"/>
                <a:sym typeface="Helvetica Neue"/>
              </a:rPr>
              <a:t>LoGaRT</a:t>
            </a:r>
            <a:endParaRPr b="1">
              <a:solidFill>
                <a:srgbClr val="000000"/>
              </a:solidFill>
            </a:endParaRPr>
          </a:p>
        </p:txBody>
      </p:sp>
      <p:sp>
        <p:nvSpPr>
          <p:cNvPr id="186" name="Google Shape;186;p34"/>
          <p:cNvSpPr txBox="1">
            <a:spLocks noGrp="1"/>
          </p:cNvSpPr>
          <p:nvPr>
            <p:ph type="body" idx="1"/>
          </p:nvPr>
        </p:nvSpPr>
        <p:spPr>
          <a:xfrm>
            <a:off x="1812728" y="3769197"/>
            <a:ext cx="5518600" cy="596110"/>
          </a:xfrm>
          <a:prstGeom prst="rect">
            <a:avLst/>
          </a:prstGeom>
          <a:noFill/>
          <a:ln>
            <a:noFill/>
          </a:ln>
        </p:spPr>
        <p:txBody>
          <a:bodyPr spcFirstLastPara="1" vert="horz" wrap="square" lIns="26788" tIns="26788" rIns="26788" bIns="26788" rtlCol="0" anchor="t" anchorCtr="0">
            <a:noAutofit/>
          </a:bodyPr>
          <a:lstStyle/>
          <a:p>
            <a:pPr marL="0" indent="0" algn="ctr">
              <a:lnSpc>
                <a:spcPct val="100000"/>
              </a:lnSpc>
              <a:spcBef>
                <a:spcPts val="0"/>
              </a:spcBef>
              <a:buClr>
                <a:srgbClr val="FFFFFF"/>
              </a:buClr>
              <a:buSzPts val="3700"/>
              <a:buNone/>
            </a:pPr>
            <a:r>
              <a:rPr lang="en-US" sz="2400" dirty="0">
                <a:solidFill>
                  <a:srgbClr val="000000"/>
                </a:solidFill>
                <a:latin typeface="Helvetica Neue"/>
                <a:ea typeface="Helvetica Neue"/>
                <a:cs typeface="Helvetica Neue"/>
                <a:sym typeface="Helvetica Neue"/>
              </a:rPr>
              <a:t>Local Gazetteer Research Tools</a:t>
            </a:r>
          </a:p>
        </p:txBody>
      </p:sp>
      <p:sp>
        <p:nvSpPr>
          <p:cNvPr id="2" name="TextBox 1">
            <a:extLst>
              <a:ext uri="{FF2B5EF4-FFF2-40B4-BE49-F238E27FC236}">
                <a16:creationId xmlns="" xmlns:a16="http://schemas.microsoft.com/office/drawing/2014/main" id="{F5620D3B-A7F4-E145-A785-DCF47168A5D3}"/>
              </a:ext>
            </a:extLst>
          </p:cNvPr>
          <p:cNvSpPr txBox="1"/>
          <p:nvPr/>
        </p:nvSpPr>
        <p:spPr>
          <a:xfrm>
            <a:off x="2449531" y="4712255"/>
            <a:ext cx="4359142" cy="492443"/>
          </a:xfrm>
          <a:prstGeom prst="rect">
            <a:avLst/>
          </a:prstGeom>
          <a:noFill/>
        </p:spPr>
        <p:txBody>
          <a:bodyPr wrap="none" rtlCol="0">
            <a:spAutoFit/>
          </a:bodyPr>
          <a:lstStyle/>
          <a:p>
            <a:r>
              <a:rPr lang="en-US" sz="2600" i="1" dirty="0">
                <a:solidFill>
                  <a:srgbClr val="000000"/>
                </a:solidFill>
              </a:rPr>
              <a:t>Supporting Digital Scholarship!</a:t>
            </a:r>
          </a:p>
        </p:txBody>
      </p:sp>
      <p:sp>
        <p:nvSpPr>
          <p:cNvPr id="3" name="Slide Number Placeholder 2">
            <a:extLst>
              <a:ext uri="{FF2B5EF4-FFF2-40B4-BE49-F238E27FC236}">
                <a16:creationId xmlns="" xmlns:a16="http://schemas.microsoft.com/office/drawing/2014/main" id="{1C4A6B8C-BACF-9C43-9E9B-D3820D1B6FA8}"/>
              </a:ext>
            </a:extLst>
          </p:cNvPr>
          <p:cNvSpPr>
            <a:spLocks noGrp="1"/>
          </p:cNvSpPr>
          <p:nvPr>
            <p:ph type="sldNum" idx="12"/>
          </p:nvPr>
        </p:nvSpPr>
        <p:spPr/>
        <p:txBody>
          <a:bodyPr/>
          <a:lstStyle/>
          <a:p>
            <a:fld id="{00000000-1234-1234-1234-123412341234}" type="slidenum">
              <a:rPr lang="uk-UA" smtClean="0"/>
              <a:pPr/>
              <a:t>5</a:t>
            </a:fld>
            <a:endParaRPr lang="uk-UA">
              <a:solidFill>
                <a:schemeClr val="dk2"/>
              </a:solidFill>
              <a:latin typeface="Arial"/>
              <a:ea typeface="Arial"/>
              <a:cs typeface="Arial"/>
              <a:sym typeface="Arial"/>
            </a:endParaRPr>
          </a:p>
        </p:txBody>
      </p:sp>
    </p:spTree>
    <p:extLst>
      <p:ext uri="{BB962C8B-B14F-4D97-AF65-F5344CB8AC3E}">
        <p14:creationId xmlns:p14="http://schemas.microsoft.com/office/powerpoint/2010/main" val="402553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F1D542-D028-6242-AB9A-10696E90F305}"/>
              </a:ext>
            </a:extLst>
          </p:cNvPr>
          <p:cNvSpPr>
            <a:spLocks noGrp="1"/>
          </p:cNvSpPr>
          <p:nvPr>
            <p:ph type="title"/>
          </p:nvPr>
        </p:nvSpPr>
        <p:spPr/>
        <p:txBody>
          <a:bodyPr>
            <a:normAutofit/>
          </a:bodyPr>
          <a:lstStyle/>
          <a:p>
            <a:r>
              <a:rPr lang="de-DE" sz="4000" dirty="0" err="1"/>
              <a:t>What</a:t>
            </a:r>
            <a:r>
              <a:rPr lang="de-DE" sz="4000" dirty="0"/>
              <a:t> </a:t>
            </a:r>
            <a:r>
              <a:rPr lang="de-DE" sz="4000" dirty="0" err="1"/>
              <a:t>can</a:t>
            </a:r>
            <a:r>
              <a:rPr lang="de-DE" sz="4000" dirty="0"/>
              <a:t> </a:t>
            </a:r>
            <a:r>
              <a:rPr lang="de-DE" sz="4000" dirty="0" err="1"/>
              <a:t>scholars</a:t>
            </a:r>
            <a:r>
              <a:rPr lang="de-DE" sz="4000" dirty="0"/>
              <a:t> do </a:t>
            </a:r>
            <a:r>
              <a:rPr lang="de-DE" sz="4000" dirty="0" err="1"/>
              <a:t>with</a:t>
            </a:r>
            <a:r>
              <a:rPr lang="de-DE" sz="4000" dirty="0"/>
              <a:t> </a:t>
            </a:r>
            <a:r>
              <a:rPr lang="de-DE" sz="4000" dirty="0" err="1"/>
              <a:t>LoGaRT</a:t>
            </a:r>
            <a:r>
              <a:rPr lang="de-DE" sz="4000" dirty="0"/>
              <a:t>?</a:t>
            </a:r>
          </a:p>
        </p:txBody>
      </p:sp>
      <p:sp>
        <p:nvSpPr>
          <p:cNvPr id="3" name="Content Placeholder 2">
            <a:extLst>
              <a:ext uri="{FF2B5EF4-FFF2-40B4-BE49-F238E27FC236}">
                <a16:creationId xmlns="" xmlns:a16="http://schemas.microsoft.com/office/drawing/2014/main" id="{45F8B9A2-B8D1-4646-B45A-00F9ABE4CF26}"/>
              </a:ext>
            </a:extLst>
          </p:cNvPr>
          <p:cNvSpPr>
            <a:spLocks noGrp="1"/>
          </p:cNvSpPr>
          <p:nvPr>
            <p:ph idx="1"/>
          </p:nvPr>
        </p:nvSpPr>
        <p:spPr>
          <a:xfrm>
            <a:off x="628650" y="2031999"/>
            <a:ext cx="7886700" cy="4144963"/>
          </a:xfrm>
        </p:spPr>
        <p:txBody>
          <a:bodyPr>
            <a:normAutofit/>
          </a:bodyPr>
          <a:lstStyle/>
          <a:p>
            <a:r>
              <a:rPr lang="de-DE" sz="2400" b="1" i="1" dirty="0"/>
              <a:t>Search</a:t>
            </a:r>
            <a:r>
              <a:rPr lang="de-DE" sz="2400" dirty="0"/>
              <a:t> at </a:t>
            </a:r>
            <a:r>
              <a:rPr lang="de-DE" sz="2400" dirty="0" err="1"/>
              <a:t>book</a:t>
            </a:r>
            <a:r>
              <a:rPr lang="de-DE" sz="2400" dirty="0"/>
              <a:t> </a:t>
            </a:r>
            <a:r>
              <a:rPr lang="de-DE" sz="2400" dirty="0" err="1"/>
              <a:t>level</a:t>
            </a:r>
            <a:r>
              <a:rPr lang="de-DE" sz="2400" dirty="0"/>
              <a:t>, </a:t>
            </a:r>
            <a:r>
              <a:rPr lang="de-DE" sz="2400" dirty="0" err="1"/>
              <a:t>page</a:t>
            </a:r>
            <a:r>
              <a:rPr lang="de-DE" sz="2400" dirty="0"/>
              <a:t> </a:t>
            </a:r>
            <a:r>
              <a:rPr lang="de-DE" sz="2400" dirty="0" err="1"/>
              <a:t>text</a:t>
            </a:r>
            <a:r>
              <a:rPr lang="de-DE" sz="2400" dirty="0"/>
              <a:t> </a:t>
            </a:r>
            <a:r>
              <a:rPr lang="de-DE" sz="2400" dirty="0" err="1"/>
              <a:t>level</a:t>
            </a:r>
            <a:r>
              <a:rPr lang="de-DE" sz="2400" dirty="0"/>
              <a:t>, </a:t>
            </a:r>
            <a:r>
              <a:rPr lang="de-DE" sz="2400" dirty="0" err="1"/>
              <a:t>and</a:t>
            </a:r>
            <a:r>
              <a:rPr lang="de-DE" sz="2400" dirty="0"/>
              <a:t> </a:t>
            </a:r>
            <a:r>
              <a:rPr lang="de-DE" sz="2400" dirty="0" err="1"/>
              <a:t>section</a:t>
            </a:r>
            <a:r>
              <a:rPr lang="de-DE" sz="2400" dirty="0"/>
              <a:t> </a:t>
            </a:r>
            <a:r>
              <a:rPr lang="de-DE" sz="2400" dirty="0" err="1"/>
              <a:t>level</a:t>
            </a:r>
            <a:endParaRPr lang="de-DE" sz="2400" dirty="0"/>
          </a:p>
          <a:p>
            <a:r>
              <a:rPr lang="de-DE" sz="2400" dirty="0" err="1"/>
              <a:t>Immediately</a:t>
            </a:r>
            <a:r>
              <a:rPr lang="de-DE" sz="2400" dirty="0"/>
              <a:t> </a:t>
            </a:r>
            <a:r>
              <a:rPr lang="de-DE" sz="2400" dirty="0" err="1"/>
              <a:t>see</a:t>
            </a:r>
            <a:r>
              <a:rPr lang="de-DE" sz="2400" dirty="0"/>
              <a:t> geo-</a:t>
            </a:r>
            <a:r>
              <a:rPr lang="de-DE" sz="2400" dirty="0" err="1"/>
              <a:t>spatial</a:t>
            </a:r>
            <a:r>
              <a:rPr lang="de-DE" sz="2400" dirty="0"/>
              <a:t> </a:t>
            </a:r>
            <a:r>
              <a:rPr lang="de-DE" sz="2400" dirty="0" err="1"/>
              <a:t>and</a:t>
            </a:r>
            <a:r>
              <a:rPr lang="de-DE" sz="2400" dirty="0"/>
              <a:t> temporal </a:t>
            </a:r>
            <a:r>
              <a:rPr lang="de-DE" sz="2400" b="1" i="1" dirty="0" err="1"/>
              <a:t>distributions</a:t>
            </a:r>
            <a:r>
              <a:rPr lang="de-DE" sz="2400" dirty="0"/>
              <a:t> </a:t>
            </a:r>
            <a:r>
              <a:rPr lang="de-DE" sz="2400" dirty="0" err="1"/>
              <a:t>of</a:t>
            </a:r>
            <a:r>
              <a:rPr lang="de-DE" sz="2400" dirty="0"/>
              <a:t> </a:t>
            </a:r>
            <a:r>
              <a:rPr lang="de-DE" sz="2400" i="1" dirty="0" err="1"/>
              <a:t>any</a:t>
            </a:r>
            <a:r>
              <a:rPr lang="de-DE" sz="2400" dirty="0"/>
              <a:t> </a:t>
            </a:r>
            <a:r>
              <a:rPr lang="de-DE" sz="2400" dirty="0" err="1"/>
              <a:t>research</a:t>
            </a:r>
            <a:r>
              <a:rPr lang="de-DE" sz="2400" dirty="0"/>
              <a:t> </a:t>
            </a:r>
            <a:r>
              <a:rPr lang="de-DE" sz="2400" dirty="0" err="1"/>
              <a:t>results</a:t>
            </a:r>
            <a:endParaRPr lang="de-DE" sz="2400" dirty="0"/>
          </a:p>
        </p:txBody>
      </p:sp>
      <p:pic>
        <p:nvPicPr>
          <p:cNvPr id="4" name="Picture 3" descr="Screenshot 2019-03-23 at 13.42.47.png">
            <a:extLst>
              <a:ext uri="{FF2B5EF4-FFF2-40B4-BE49-F238E27FC236}">
                <a16:creationId xmlns="" xmlns:a16="http://schemas.microsoft.com/office/drawing/2014/main" id="{A8B621F3-A492-5846-A5AB-78FDC7162B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682739"/>
            <a:ext cx="4246767" cy="2397512"/>
          </a:xfrm>
          <a:prstGeom prst="rect">
            <a:avLst/>
          </a:prstGeom>
        </p:spPr>
      </p:pic>
      <p:sp>
        <p:nvSpPr>
          <p:cNvPr id="7" name="Right Arrow 6">
            <a:extLst>
              <a:ext uri="{FF2B5EF4-FFF2-40B4-BE49-F238E27FC236}">
                <a16:creationId xmlns="" xmlns:a16="http://schemas.microsoft.com/office/drawing/2014/main" id="{F70030CB-1C58-0748-9A0A-43D221409CCB}"/>
              </a:ext>
            </a:extLst>
          </p:cNvPr>
          <p:cNvSpPr/>
          <p:nvPr/>
        </p:nvSpPr>
        <p:spPr>
          <a:xfrm>
            <a:off x="2123383" y="5843060"/>
            <a:ext cx="556681" cy="269083"/>
          </a:xfrm>
          <a:prstGeom prst="rightArrow">
            <a:avLst/>
          </a:prstGeom>
          <a:solidFill>
            <a:srgbClr val="E13068"/>
          </a:solidFill>
          <a:ln>
            <a:solidFill>
              <a:srgbClr val="E130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 xmlns:a16="http://schemas.microsoft.com/office/drawing/2014/main" id="{325948C4-E8A4-D84A-AA1A-DFC44A81623A}"/>
              </a:ext>
            </a:extLst>
          </p:cNvPr>
          <p:cNvSpPr txBox="1"/>
          <p:nvPr/>
        </p:nvSpPr>
        <p:spPr>
          <a:xfrm>
            <a:off x="0" y="6259189"/>
            <a:ext cx="4365234" cy="338554"/>
          </a:xfrm>
          <a:prstGeom prst="rect">
            <a:avLst/>
          </a:prstGeom>
          <a:noFill/>
        </p:spPr>
        <p:txBody>
          <a:bodyPr wrap="none" rtlCol="0">
            <a:spAutoFit/>
          </a:bodyPr>
          <a:lstStyle/>
          <a:p>
            <a:r>
              <a:rPr lang="de-DE" sz="1600" dirty="0">
                <a:solidFill>
                  <a:srgbClr val="FF0000"/>
                </a:solidFill>
              </a:rPr>
              <a:t>On </a:t>
            </a:r>
            <a:r>
              <a:rPr lang="de-DE" sz="1600" dirty="0" err="1">
                <a:solidFill>
                  <a:srgbClr val="FF0000"/>
                </a:solidFill>
              </a:rPr>
              <a:t>every</a:t>
            </a:r>
            <a:r>
              <a:rPr lang="de-DE" sz="1600" dirty="0">
                <a:solidFill>
                  <a:srgbClr val="FF0000"/>
                </a:solidFill>
              </a:rPr>
              <a:t> </a:t>
            </a:r>
            <a:r>
              <a:rPr lang="de-DE" sz="1600" dirty="0" err="1">
                <a:solidFill>
                  <a:srgbClr val="FF0000"/>
                </a:solidFill>
              </a:rPr>
              <a:t>page</a:t>
            </a:r>
            <a:r>
              <a:rPr lang="de-DE" sz="1600" dirty="0">
                <a:solidFill>
                  <a:srgbClr val="FF0000"/>
                </a:solidFill>
              </a:rPr>
              <a:t>: </a:t>
            </a:r>
            <a:r>
              <a:rPr lang="de-DE" sz="1600" dirty="0" err="1">
                <a:solidFill>
                  <a:srgbClr val="FF0000"/>
                </a:solidFill>
              </a:rPr>
              <a:t>To</a:t>
            </a:r>
            <a:r>
              <a:rPr lang="de-DE" sz="1600" dirty="0">
                <a:solidFill>
                  <a:srgbClr val="FF0000"/>
                </a:solidFill>
              </a:rPr>
              <a:t> CSV, </a:t>
            </a:r>
            <a:r>
              <a:rPr lang="de-DE" sz="1600" dirty="0" err="1">
                <a:solidFill>
                  <a:srgbClr val="FF0000"/>
                </a:solidFill>
              </a:rPr>
              <a:t>to</a:t>
            </a:r>
            <a:r>
              <a:rPr lang="de-DE" sz="1600" dirty="0">
                <a:solidFill>
                  <a:srgbClr val="FF0000"/>
                </a:solidFill>
              </a:rPr>
              <a:t> </a:t>
            </a:r>
            <a:r>
              <a:rPr lang="de-DE" sz="1600" dirty="0" err="1">
                <a:solidFill>
                  <a:srgbClr val="FF0000"/>
                </a:solidFill>
              </a:rPr>
              <a:t>LGMap</a:t>
            </a:r>
            <a:r>
              <a:rPr lang="de-DE" sz="1600" dirty="0">
                <a:solidFill>
                  <a:srgbClr val="FF0000"/>
                </a:solidFill>
              </a:rPr>
              <a:t>, </a:t>
            </a:r>
            <a:r>
              <a:rPr lang="de-DE" sz="1600" dirty="0" err="1">
                <a:solidFill>
                  <a:srgbClr val="FF0000"/>
                </a:solidFill>
              </a:rPr>
              <a:t>to</a:t>
            </a:r>
            <a:r>
              <a:rPr lang="de-DE" sz="1600" dirty="0">
                <a:solidFill>
                  <a:srgbClr val="FF0000"/>
                </a:solidFill>
              </a:rPr>
              <a:t> </a:t>
            </a:r>
            <a:r>
              <a:rPr lang="de-DE" sz="1600" dirty="0" err="1">
                <a:solidFill>
                  <a:srgbClr val="FF0000"/>
                </a:solidFill>
              </a:rPr>
              <a:t>Tagging</a:t>
            </a:r>
            <a:r>
              <a:rPr lang="de-DE" sz="1600" dirty="0">
                <a:solidFill>
                  <a:srgbClr val="FF0000"/>
                </a:solidFill>
              </a:rPr>
              <a:t>, Save</a:t>
            </a:r>
          </a:p>
        </p:txBody>
      </p:sp>
      <p:sp>
        <p:nvSpPr>
          <p:cNvPr id="9" name="Rectangle 8">
            <a:extLst>
              <a:ext uri="{FF2B5EF4-FFF2-40B4-BE49-F238E27FC236}">
                <a16:creationId xmlns="" xmlns:a16="http://schemas.microsoft.com/office/drawing/2014/main" id="{905EE74D-B202-FE45-971B-2DBE94628634}"/>
              </a:ext>
            </a:extLst>
          </p:cNvPr>
          <p:cNvSpPr/>
          <p:nvPr/>
        </p:nvSpPr>
        <p:spPr>
          <a:xfrm>
            <a:off x="2765502" y="5882202"/>
            <a:ext cx="1481265" cy="221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9" descr="Screenshot 2019-03-23 at 13.50.54.png">
            <a:extLst>
              <a:ext uri="{FF2B5EF4-FFF2-40B4-BE49-F238E27FC236}">
                <a16:creationId xmlns="" xmlns:a16="http://schemas.microsoft.com/office/drawing/2014/main" id="{49B3C5FE-F1C3-E44F-B949-FE8EE82E97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50671" y="3682739"/>
            <a:ext cx="5729893" cy="3261693"/>
          </a:xfrm>
          <a:prstGeom prst="rect">
            <a:avLst/>
          </a:prstGeom>
        </p:spPr>
      </p:pic>
      <p:sp>
        <p:nvSpPr>
          <p:cNvPr id="11" name="Slide Number Placeholder 10">
            <a:extLst>
              <a:ext uri="{FF2B5EF4-FFF2-40B4-BE49-F238E27FC236}">
                <a16:creationId xmlns="" xmlns:a16="http://schemas.microsoft.com/office/drawing/2014/main" id="{E6D23F13-14D5-A14E-9135-DEBB4C54172A}"/>
              </a:ext>
            </a:extLst>
          </p:cNvPr>
          <p:cNvSpPr>
            <a:spLocks noGrp="1"/>
          </p:cNvSpPr>
          <p:nvPr>
            <p:ph type="sldNum" sz="quarter" idx="12"/>
          </p:nvPr>
        </p:nvSpPr>
        <p:spPr/>
        <p:txBody>
          <a:bodyPr/>
          <a:lstStyle/>
          <a:p>
            <a:fld id="{DD6C2155-03D1-464F-8223-3D09F78D5594}" type="slidenum">
              <a:rPr lang="de-DE" smtClean="0"/>
              <a:t>6</a:t>
            </a:fld>
            <a:endParaRPr lang="de-DE"/>
          </a:p>
        </p:txBody>
      </p:sp>
    </p:spTree>
    <p:extLst>
      <p:ext uri="{BB962C8B-B14F-4D97-AF65-F5344CB8AC3E}">
        <p14:creationId xmlns:p14="http://schemas.microsoft.com/office/powerpoint/2010/main" val="306273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2019-03-23 at 14.15.27.png">
            <a:extLst>
              <a:ext uri="{FF2B5EF4-FFF2-40B4-BE49-F238E27FC236}">
                <a16:creationId xmlns="" xmlns:a16="http://schemas.microsoft.com/office/drawing/2014/main" id="{F36D587F-C3E5-DE4B-9DAC-1ABE10D4204F}"/>
              </a:ext>
            </a:extLst>
          </p:cNvPr>
          <p:cNvPicPr>
            <a:picLocks noChangeAspect="1"/>
          </p:cNvPicPr>
          <p:nvPr/>
        </p:nvPicPr>
        <p:blipFill rotWithShape="1">
          <a:blip r:embed="rId2">
            <a:extLst>
              <a:ext uri="{28A0092B-C50C-407E-A947-70E740481C1C}">
                <a14:useLocalDpi xmlns:a14="http://schemas.microsoft.com/office/drawing/2010/main"/>
              </a:ext>
            </a:extLst>
          </a:blip>
          <a:srcRect b="32338"/>
          <a:stretch/>
        </p:blipFill>
        <p:spPr>
          <a:xfrm>
            <a:off x="4199466" y="4917193"/>
            <a:ext cx="4817533" cy="1886187"/>
          </a:xfrm>
          <a:prstGeom prst="rect">
            <a:avLst/>
          </a:prstGeom>
        </p:spPr>
      </p:pic>
      <p:sp>
        <p:nvSpPr>
          <p:cNvPr id="3" name="Content Placeholder 2">
            <a:extLst>
              <a:ext uri="{FF2B5EF4-FFF2-40B4-BE49-F238E27FC236}">
                <a16:creationId xmlns="" xmlns:a16="http://schemas.microsoft.com/office/drawing/2014/main" id="{A39A438A-BEFC-0141-A91C-B606808E7D2E}"/>
              </a:ext>
            </a:extLst>
          </p:cNvPr>
          <p:cNvSpPr>
            <a:spLocks noGrp="1"/>
          </p:cNvSpPr>
          <p:nvPr>
            <p:ph idx="1"/>
          </p:nvPr>
        </p:nvSpPr>
        <p:spPr>
          <a:xfrm>
            <a:off x="628650" y="1557867"/>
            <a:ext cx="7886700" cy="4619096"/>
          </a:xfrm>
        </p:spPr>
        <p:txBody>
          <a:bodyPr>
            <a:normAutofit/>
          </a:bodyPr>
          <a:lstStyle/>
          <a:p>
            <a:r>
              <a:rPr lang="de-DE" sz="2400" dirty="0" err="1"/>
              <a:t>Tagging</a:t>
            </a:r>
            <a:r>
              <a:rPr lang="de-DE" sz="2400" dirty="0"/>
              <a:t>: </a:t>
            </a:r>
            <a:r>
              <a:rPr lang="de-DE" sz="2400" dirty="0" err="1"/>
              <a:t>deep</a:t>
            </a:r>
            <a:r>
              <a:rPr lang="de-DE" sz="2400" dirty="0"/>
              <a:t> </a:t>
            </a:r>
            <a:r>
              <a:rPr lang="de-DE" sz="2400" dirty="0" err="1"/>
              <a:t>reading</a:t>
            </a:r>
            <a:r>
              <a:rPr lang="de-DE" sz="2400" dirty="0"/>
              <a:t> </a:t>
            </a:r>
            <a:r>
              <a:rPr lang="de-DE" sz="2400" dirty="0" err="1"/>
              <a:t>to</a:t>
            </a:r>
            <a:r>
              <a:rPr lang="de-DE" sz="2400" dirty="0"/>
              <a:t> </a:t>
            </a:r>
            <a:r>
              <a:rPr lang="de-DE" sz="2400" dirty="0" err="1"/>
              <a:t>reveal</a:t>
            </a:r>
            <a:r>
              <a:rPr lang="de-DE" sz="2400" dirty="0"/>
              <a:t> </a:t>
            </a:r>
            <a:r>
              <a:rPr lang="de-DE" sz="2400" dirty="0" err="1"/>
              <a:t>the</a:t>
            </a:r>
            <a:r>
              <a:rPr lang="de-DE" sz="2400" dirty="0"/>
              <a:t> </a:t>
            </a:r>
            <a:r>
              <a:rPr lang="de-DE" sz="2400" dirty="0" err="1"/>
              <a:t>underlying</a:t>
            </a:r>
            <a:r>
              <a:rPr lang="de-DE" sz="2400" dirty="0"/>
              <a:t> </a:t>
            </a:r>
            <a:r>
              <a:rPr lang="de-DE" sz="2400" dirty="0" err="1"/>
              <a:t>structures</a:t>
            </a:r>
            <a:r>
              <a:rPr lang="de-DE" sz="2400" dirty="0"/>
              <a:t> (</a:t>
            </a:r>
            <a:r>
              <a:rPr lang="de-DE" sz="2400" dirty="0" err="1"/>
              <a:t>lists</a:t>
            </a:r>
            <a:r>
              <a:rPr lang="de-DE" sz="2400" dirty="0"/>
              <a:t>) </a:t>
            </a:r>
            <a:r>
              <a:rPr lang="de-DE" sz="2400" dirty="0" err="1"/>
              <a:t>of</a:t>
            </a:r>
            <a:r>
              <a:rPr lang="de-DE" sz="2400" dirty="0"/>
              <a:t> </a:t>
            </a:r>
            <a:r>
              <a:rPr lang="de-DE" sz="2400" dirty="0" err="1"/>
              <a:t>texts</a:t>
            </a:r>
            <a:endParaRPr lang="de-DE" sz="2400" dirty="0"/>
          </a:p>
          <a:p>
            <a:r>
              <a:rPr lang="de-DE" sz="2400" dirty="0" err="1"/>
              <a:t>Converting</a:t>
            </a:r>
            <a:r>
              <a:rPr lang="de-DE" sz="2400" dirty="0"/>
              <a:t> </a:t>
            </a:r>
            <a:r>
              <a:rPr lang="de-DE" sz="2400" dirty="0" err="1"/>
              <a:t>structural</a:t>
            </a:r>
            <a:r>
              <a:rPr lang="de-DE" sz="2400" dirty="0"/>
              <a:t> </a:t>
            </a:r>
            <a:r>
              <a:rPr lang="de-DE" sz="2400" dirty="0" err="1"/>
              <a:t>contents</a:t>
            </a:r>
            <a:r>
              <a:rPr lang="de-DE" sz="2400" dirty="0"/>
              <a:t> </a:t>
            </a:r>
            <a:r>
              <a:rPr lang="de-DE" sz="2400" dirty="0" err="1"/>
              <a:t>from</a:t>
            </a:r>
            <a:r>
              <a:rPr lang="de-DE" sz="2400" dirty="0"/>
              <a:t> </a:t>
            </a:r>
            <a:r>
              <a:rPr lang="de-DE" sz="2400" dirty="0" err="1"/>
              <a:t>plain</a:t>
            </a:r>
            <a:r>
              <a:rPr lang="de-DE" sz="2400" dirty="0"/>
              <a:t> </a:t>
            </a:r>
            <a:r>
              <a:rPr lang="de-DE" sz="2400" dirty="0" err="1"/>
              <a:t>texts</a:t>
            </a:r>
            <a:r>
              <a:rPr lang="de-DE" sz="2400" dirty="0"/>
              <a:t> </a:t>
            </a:r>
            <a:r>
              <a:rPr lang="de-DE" sz="2400" dirty="0" err="1"/>
              <a:t>to</a:t>
            </a:r>
            <a:r>
              <a:rPr lang="de-DE" sz="2400" dirty="0"/>
              <a:t> </a:t>
            </a:r>
            <a:r>
              <a:rPr lang="de-DE" sz="2400" dirty="0" err="1"/>
              <a:t>computer</a:t>
            </a:r>
            <a:r>
              <a:rPr lang="de-DE" sz="2400" dirty="0"/>
              <a:t> </a:t>
            </a:r>
            <a:r>
              <a:rPr lang="de-DE" sz="2400" dirty="0" err="1"/>
              <a:t>understandable</a:t>
            </a:r>
            <a:r>
              <a:rPr lang="de-DE" sz="2400" dirty="0"/>
              <a:t> „</a:t>
            </a:r>
            <a:r>
              <a:rPr lang="de-DE" sz="2400" dirty="0" err="1"/>
              <a:t>data</a:t>
            </a:r>
            <a:r>
              <a:rPr lang="de-DE" sz="2400" dirty="0"/>
              <a:t>“</a:t>
            </a:r>
          </a:p>
        </p:txBody>
      </p:sp>
      <p:sp>
        <p:nvSpPr>
          <p:cNvPr id="4" name="Title 1">
            <a:extLst>
              <a:ext uri="{FF2B5EF4-FFF2-40B4-BE49-F238E27FC236}">
                <a16:creationId xmlns="" xmlns:a16="http://schemas.microsoft.com/office/drawing/2014/main" id="{49CF7F34-3CA4-E146-881E-92F863DF0107}"/>
              </a:ext>
            </a:extLst>
          </p:cNvPr>
          <p:cNvSpPr>
            <a:spLocks noGrp="1"/>
          </p:cNvSpPr>
          <p:nvPr>
            <p:ph type="title"/>
          </p:nvPr>
        </p:nvSpPr>
        <p:spPr/>
        <p:txBody>
          <a:bodyPr>
            <a:normAutofit/>
          </a:bodyPr>
          <a:lstStyle/>
          <a:p>
            <a:r>
              <a:rPr lang="de-DE" sz="4000" dirty="0" err="1"/>
              <a:t>What</a:t>
            </a:r>
            <a:r>
              <a:rPr lang="de-DE" sz="4000" dirty="0"/>
              <a:t> </a:t>
            </a:r>
            <a:r>
              <a:rPr lang="de-DE" sz="4000" dirty="0" err="1"/>
              <a:t>can</a:t>
            </a:r>
            <a:r>
              <a:rPr lang="de-DE" sz="4000" dirty="0"/>
              <a:t> </a:t>
            </a:r>
            <a:r>
              <a:rPr lang="de-DE" sz="4000" dirty="0" err="1"/>
              <a:t>scholars</a:t>
            </a:r>
            <a:r>
              <a:rPr lang="de-DE" sz="4000" dirty="0"/>
              <a:t> do </a:t>
            </a:r>
            <a:r>
              <a:rPr lang="de-DE" sz="4000" dirty="0" err="1"/>
              <a:t>with</a:t>
            </a:r>
            <a:r>
              <a:rPr lang="de-DE" sz="4000" dirty="0"/>
              <a:t> </a:t>
            </a:r>
            <a:r>
              <a:rPr lang="de-DE" sz="4000" dirty="0" err="1"/>
              <a:t>LoGaRT</a:t>
            </a:r>
            <a:r>
              <a:rPr lang="de-DE" sz="4000" dirty="0"/>
              <a:t>?</a:t>
            </a:r>
          </a:p>
        </p:txBody>
      </p:sp>
      <p:pic>
        <p:nvPicPr>
          <p:cNvPr id="5" name="Picture 4" descr="Screenshot 2019-03-23 at 14.03.45.png">
            <a:extLst>
              <a:ext uri="{FF2B5EF4-FFF2-40B4-BE49-F238E27FC236}">
                <a16:creationId xmlns="" xmlns:a16="http://schemas.microsoft.com/office/drawing/2014/main" id="{01BA1B4B-60CC-B34D-9494-6C099F0699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1" y="3355092"/>
            <a:ext cx="2333547" cy="3429001"/>
          </a:xfrm>
          <a:prstGeom prst="rect">
            <a:avLst/>
          </a:prstGeom>
        </p:spPr>
      </p:pic>
      <p:pic>
        <p:nvPicPr>
          <p:cNvPr id="7" name="Picture 6" descr="Screenshot 2019-03-23 at 14.09.33.png">
            <a:extLst>
              <a:ext uri="{FF2B5EF4-FFF2-40B4-BE49-F238E27FC236}">
                <a16:creationId xmlns="" xmlns:a16="http://schemas.microsoft.com/office/drawing/2014/main" id="{341238FD-6287-3B4B-9D2E-7576E778C4D7}"/>
              </a:ext>
            </a:extLst>
          </p:cNvPr>
          <p:cNvPicPr>
            <a:picLocks noChangeAspect="1"/>
          </p:cNvPicPr>
          <p:nvPr/>
        </p:nvPicPr>
        <p:blipFill rotWithShape="1">
          <a:blip r:embed="rId4">
            <a:extLst>
              <a:ext uri="{28A0092B-C50C-407E-A947-70E740481C1C}">
                <a14:useLocalDpi xmlns:a14="http://schemas.microsoft.com/office/drawing/2010/main"/>
              </a:ext>
            </a:extLst>
          </a:blip>
          <a:srcRect b="21206"/>
          <a:stretch/>
        </p:blipFill>
        <p:spPr>
          <a:xfrm>
            <a:off x="4072568" y="2883430"/>
            <a:ext cx="4206444" cy="1890964"/>
          </a:xfrm>
          <a:prstGeom prst="rect">
            <a:avLst/>
          </a:prstGeom>
        </p:spPr>
      </p:pic>
      <p:pic>
        <p:nvPicPr>
          <p:cNvPr id="8" name="Picture 7" descr="Screenshot 2019-03-23 at 14.15.16.png">
            <a:extLst>
              <a:ext uri="{FF2B5EF4-FFF2-40B4-BE49-F238E27FC236}">
                <a16:creationId xmlns="" xmlns:a16="http://schemas.microsoft.com/office/drawing/2014/main" id="{C3844D25-C2DF-4049-AA67-96BBF9C53324}"/>
              </a:ext>
            </a:extLst>
          </p:cNvPr>
          <p:cNvPicPr>
            <a:picLocks noChangeAspect="1"/>
          </p:cNvPicPr>
          <p:nvPr/>
        </p:nvPicPr>
        <p:blipFill rotWithShape="1">
          <a:blip r:embed="rId5">
            <a:extLst>
              <a:ext uri="{28A0092B-C50C-407E-A947-70E740481C1C}">
                <a14:useLocalDpi xmlns:a14="http://schemas.microsoft.com/office/drawing/2010/main"/>
              </a:ext>
            </a:extLst>
          </a:blip>
          <a:srcRect b="25280"/>
          <a:stretch/>
        </p:blipFill>
        <p:spPr>
          <a:xfrm>
            <a:off x="3552747" y="4917193"/>
            <a:ext cx="4206444" cy="1890964"/>
          </a:xfrm>
          <a:prstGeom prst="rect">
            <a:avLst/>
          </a:prstGeom>
        </p:spPr>
      </p:pic>
      <p:sp>
        <p:nvSpPr>
          <p:cNvPr id="10" name="Right Arrow 9">
            <a:extLst>
              <a:ext uri="{FF2B5EF4-FFF2-40B4-BE49-F238E27FC236}">
                <a16:creationId xmlns="" xmlns:a16="http://schemas.microsoft.com/office/drawing/2014/main" id="{DACF6C1B-4FA9-4C44-9D1F-D30B4D3626C6}"/>
              </a:ext>
            </a:extLst>
          </p:cNvPr>
          <p:cNvSpPr/>
          <p:nvPr/>
        </p:nvSpPr>
        <p:spPr>
          <a:xfrm>
            <a:off x="3162300" y="3898900"/>
            <a:ext cx="800100" cy="5461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ight Arrow 10">
            <a:extLst>
              <a:ext uri="{FF2B5EF4-FFF2-40B4-BE49-F238E27FC236}">
                <a16:creationId xmlns="" xmlns:a16="http://schemas.microsoft.com/office/drawing/2014/main" id="{59E83068-9E89-E043-A071-89DB9DE034E4}"/>
              </a:ext>
            </a:extLst>
          </p:cNvPr>
          <p:cNvSpPr/>
          <p:nvPr/>
        </p:nvSpPr>
        <p:spPr>
          <a:xfrm rot="5400000">
            <a:off x="5608911" y="4492056"/>
            <a:ext cx="800843" cy="7067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Slide Number Placeholder 11">
            <a:extLst>
              <a:ext uri="{FF2B5EF4-FFF2-40B4-BE49-F238E27FC236}">
                <a16:creationId xmlns="" xmlns:a16="http://schemas.microsoft.com/office/drawing/2014/main" id="{5C522318-A6CE-D34C-9DBF-285BEA5FB646}"/>
              </a:ext>
            </a:extLst>
          </p:cNvPr>
          <p:cNvSpPr>
            <a:spLocks noGrp="1"/>
          </p:cNvSpPr>
          <p:nvPr>
            <p:ph type="sldNum" sz="quarter" idx="12"/>
          </p:nvPr>
        </p:nvSpPr>
        <p:spPr/>
        <p:txBody>
          <a:bodyPr/>
          <a:lstStyle/>
          <a:p>
            <a:fld id="{DD6C2155-03D1-464F-8223-3D09F78D5594}" type="slidenum">
              <a:rPr lang="de-DE" smtClean="0"/>
              <a:t>7</a:t>
            </a:fld>
            <a:endParaRPr lang="de-DE"/>
          </a:p>
        </p:txBody>
      </p:sp>
    </p:spTree>
    <p:extLst>
      <p:ext uri="{BB962C8B-B14F-4D97-AF65-F5344CB8AC3E}">
        <p14:creationId xmlns:p14="http://schemas.microsoft.com/office/powerpoint/2010/main" val="221148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BE4B99-C8B1-D242-B3FE-D1564175F323}"/>
              </a:ext>
            </a:extLst>
          </p:cNvPr>
          <p:cNvSpPr>
            <a:spLocks noGrp="1"/>
          </p:cNvSpPr>
          <p:nvPr>
            <p:ph type="title"/>
          </p:nvPr>
        </p:nvSpPr>
        <p:spPr/>
        <p:txBody>
          <a:bodyPr>
            <a:normAutofit/>
          </a:bodyPr>
          <a:lstStyle/>
          <a:p>
            <a:r>
              <a:rPr lang="de-DE" sz="4000" dirty="0" err="1"/>
              <a:t>What</a:t>
            </a:r>
            <a:r>
              <a:rPr lang="de-DE" sz="4000" dirty="0"/>
              <a:t> </a:t>
            </a:r>
            <a:r>
              <a:rPr lang="de-DE" sz="4000" dirty="0" err="1"/>
              <a:t>can</a:t>
            </a:r>
            <a:r>
              <a:rPr lang="de-DE" sz="4000" dirty="0"/>
              <a:t> </a:t>
            </a:r>
            <a:r>
              <a:rPr lang="de-DE" sz="4000" dirty="0" err="1"/>
              <a:t>scholars</a:t>
            </a:r>
            <a:r>
              <a:rPr lang="de-DE" sz="4000" dirty="0"/>
              <a:t> do </a:t>
            </a:r>
            <a:r>
              <a:rPr lang="de-DE" sz="4000" dirty="0" err="1"/>
              <a:t>with</a:t>
            </a:r>
            <a:r>
              <a:rPr lang="de-DE" sz="4000" dirty="0"/>
              <a:t> </a:t>
            </a:r>
            <a:r>
              <a:rPr lang="de-DE" sz="4000" dirty="0" err="1"/>
              <a:t>LoGaRT</a:t>
            </a:r>
            <a:r>
              <a:rPr lang="de-DE" sz="4000" dirty="0"/>
              <a:t>?</a:t>
            </a:r>
          </a:p>
        </p:txBody>
      </p:sp>
      <p:sp>
        <p:nvSpPr>
          <p:cNvPr id="3" name="Content Placeholder 2">
            <a:extLst>
              <a:ext uri="{FF2B5EF4-FFF2-40B4-BE49-F238E27FC236}">
                <a16:creationId xmlns="" xmlns:a16="http://schemas.microsoft.com/office/drawing/2014/main" id="{41C47E2C-E852-5940-B27B-591A90BD1E40}"/>
              </a:ext>
            </a:extLst>
          </p:cNvPr>
          <p:cNvSpPr>
            <a:spLocks noGrp="1"/>
          </p:cNvSpPr>
          <p:nvPr>
            <p:ph idx="1"/>
          </p:nvPr>
        </p:nvSpPr>
        <p:spPr/>
        <p:txBody>
          <a:bodyPr/>
          <a:lstStyle/>
          <a:p>
            <a:pPr marL="0" indent="0">
              <a:buNone/>
            </a:pPr>
            <a:r>
              <a:rPr lang="de-DE" dirty="0" err="1"/>
              <a:t>Studying</a:t>
            </a:r>
            <a:r>
              <a:rPr lang="de-DE" dirty="0"/>
              <a:t> </a:t>
            </a:r>
            <a:r>
              <a:rPr lang="de-DE" dirty="0" err="1"/>
              <a:t>visual</a:t>
            </a:r>
            <a:r>
              <a:rPr lang="de-DE" dirty="0"/>
              <a:t> </a:t>
            </a:r>
            <a:r>
              <a:rPr lang="de-DE" dirty="0" err="1"/>
              <a:t>materials</a:t>
            </a:r>
            <a:endParaRPr lang="de-DE" dirty="0"/>
          </a:p>
          <a:p>
            <a:pPr lvl="1"/>
            <a:r>
              <a:rPr lang="de-DE" dirty="0"/>
              <a:t>LG </a:t>
            </a:r>
            <a:r>
              <a:rPr lang="de-DE" dirty="0" err="1"/>
              <a:t>has</a:t>
            </a:r>
            <a:r>
              <a:rPr lang="de-DE" dirty="0"/>
              <a:t> </a:t>
            </a:r>
            <a:r>
              <a:rPr lang="de-DE" dirty="0" err="1"/>
              <a:t>been</a:t>
            </a:r>
            <a:r>
              <a:rPr lang="de-DE" dirty="0"/>
              <a:t> a </a:t>
            </a:r>
            <a:r>
              <a:rPr lang="de-DE" dirty="0" err="1"/>
              <a:t>textual</a:t>
            </a:r>
            <a:r>
              <a:rPr lang="de-DE" dirty="0"/>
              <a:t> </a:t>
            </a:r>
            <a:r>
              <a:rPr lang="de-DE" dirty="0" err="1"/>
              <a:t>genre</a:t>
            </a:r>
            <a:r>
              <a:rPr lang="de-DE" dirty="0"/>
              <a:t>, </a:t>
            </a:r>
            <a:r>
              <a:rPr lang="de-DE" dirty="0" err="1"/>
              <a:t>with</a:t>
            </a:r>
            <a:r>
              <a:rPr lang="de-DE" dirty="0"/>
              <a:t> </a:t>
            </a:r>
            <a:r>
              <a:rPr lang="de-DE" dirty="0" err="1"/>
              <a:t>images</a:t>
            </a:r>
            <a:r>
              <a:rPr lang="de-DE" dirty="0"/>
              <a:t> </a:t>
            </a:r>
            <a:r>
              <a:rPr lang="de-DE" dirty="0" err="1"/>
              <a:t>illustrating</a:t>
            </a:r>
            <a:r>
              <a:rPr lang="de-DE" dirty="0"/>
              <a:t> </a:t>
            </a:r>
            <a:r>
              <a:rPr lang="de-DE" dirty="0" err="1"/>
              <a:t>and</a:t>
            </a:r>
            <a:r>
              <a:rPr lang="de-DE" dirty="0"/>
              <a:t> </a:t>
            </a:r>
            <a:r>
              <a:rPr lang="de-DE" dirty="0" err="1"/>
              <a:t>supplementing</a:t>
            </a:r>
            <a:r>
              <a:rPr lang="de-DE" dirty="0"/>
              <a:t> </a:t>
            </a:r>
            <a:r>
              <a:rPr lang="de-DE" dirty="0" err="1"/>
              <a:t>texts</a:t>
            </a:r>
            <a:endParaRPr lang="de-DE" dirty="0"/>
          </a:p>
          <a:p>
            <a:pPr lvl="1"/>
            <a:r>
              <a:rPr lang="de-DE" dirty="0"/>
              <a:t>E.g., </a:t>
            </a:r>
            <a:r>
              <a:rPr lang="de-DE" dirty="0" err="1"/>
              <a:t>maps</a:t>
            </a:r>
            <a:r>
              <a:rPr lang="de-DE" dirty="0"/>
              <a:t>, </a:t>
            </a:r>
            <a:r>
              <a:rPr lang="de-DE" dirty="0" err="1"/>
              <a:t>star</a:t>
            </a:r>
            <a:r>
              <a:rPr lang="de-DE" dirty="0"/>
              <a:t> </a:t>
            </a:r>
            <a:r>
              <a:rPr lang="de-DE" dirty="0" err="1"/>
              <a:t>maps</a:t>
            </a:r>
            <a:r>
              <a:rPr lang="de-DE" dirty="0"/>
              <a:t>, </a:t>
            </a:r>
            <a:r>
              <a:rPr lang="de-DE" dirty="0" err="1"/>
              <a:t>building</a:t>
            </a:r>
            <a:r>
              <a:rPr lang="de-DE" dirty="0"/>
              <a:t> </a:t>
            </a:r>
            <a:r>
              <a:rPr lang="de-DE" dirty="0" err="1"/>
              <a:t>layouts</a:t>
            </a:r>
            <a:r>
              <a:rPr lang="de-DE" dirty="0"/>
              <a:t>, </a:t>
            </a:r>
            <a:r>
              <a:rPr lang="de-DE" dirty="0" err="1"/>
              <a:t>plants</a:t>
            </a:r>
            <a:r>
              <a:rPr lang="de-DE" dirty="0"/>
              <a:t>, ritual </a:t>
            </a:r>
            <a:r>
              <a:rPr lang="de-DE" dirty="0" err="1"/>
              <a:t>implements</a:t>
            </a:r>
            <a:r>
              <a:rPr lang="de-DE" dirty="0"/>
              <a:t>, </a:t>
            </a:r>
            <a:r>
              <a:rPr lang="de-DE" dirty="0" err="1"/>
              <a:t>photos</a:t>
            </a:r>
            <a:r>
              <a:rPr lang="de-DE" dirty="0"/>
              <a:t>,...</a:t>
            </a:r>
          </a:p>
          <a:p>
            <a:pPr lvl="1"/>
            <a:r>
              <a:rPr lang="de-DE" dirty="0" err="1"/>
              <a:t>We</a:t>
            </a:r>
            <a:r>
              <a:rPr lang="de-DE" dirty="0"/>
              <a:t> </a:t>
            </a:r>
            <a:r>
              <a:rPr lang="de-DE" dirty="0" err="1"/>
              <a:t>identified</a:t>
            </a:r>
            <a:r>
              <a:rPr lang="de-DE" dirty="0"/>
              <a:t> 63K </a:t>
            </a:r>
            <a:r>
              <a:rPr lang="de-DE" dirty="0" err="1"/>
              <a:t>pages</a:t>
            </a:r>
            <a:r>
              <a:rPr lang="de-DE" dirty="0"/>
              <a:t> </a:t>
            </a:r>
            <a:r>
              <a:rPr lang="de-DE" dirty="0" err="1"/>
              <a:t>with</a:t>
            </a:r>
            <a:r>
              <a:rPr lang="de-DE" dirty="0"/>
              <a:t> </a:t>
            </a:r>
            <a:r>
              <a:rPr lang="de-DE" dirty="0" err="1"/>
              <a:t>images</a:t>
            </a:r>
            <a:r>
              <a:rPr lang="de-DE" dirty="0"/>
              <a:t> </a:t>
            </a:r>
            <a:r>
              <a:rPr lang="de-DE" dirty="0" err="1"/>
              <a:t>from</a:t>
            </a:r>
            <a:r>
              <a:rPr lang="de-DE" dirty="0"/>
              <a:t> 4M </a:t>
            </a:r>
            <a:r>
              <a:rPr lang="de-DE" dirty="0" err="1"/>
              <a:t>pages</a:t>
            </a:r>
            <a:r>
              <a:rPr lang="de-DE" dirty="0"/>
              <a:t>, </a:t>
            </a:r>
            <a:r>
              <a:rPr lang="de-DE" dirty="0" err="1"/>
              <a:t>and</a:t>
            </a:r>
            <a:r>
              <a:rPr lang="de-DE" dirty="0"/>
              <a:t> </a:t>
            </a:r>
            <a:r>
              <a:rPr lang="de-DE" dirty="0" err="1"/>
              <a:t>assigned</a:t>
            </a:r>
            <a:r>
              <a:rPr lang="de-DE" dirty="0"/>
              <a:t> 17 </a:t>
            </a:r>
            <a:r>
              <a:rPr lang="de-DE" dirty="0" err="1"/>
              <a:t>categorical</a:t>
            </a:r>
            <a:r>
              <a:rPr lang="de-DE" dirty="0"/>
              <a:t> tags </a:t>
            </a:r>
            <a:r>
              <a:rPr lang="de-DE" dirty="0" err="1"/>
              <a:t>to</a:t>
            </a:r>
            <a:r>
              <a:rPr lang="de-DE" dirty="0"/>
              <a:t> </a:t>
            </a:r>
            <a:r>
              <a:rPr lang="de-DE" dirty="0" err="1"/>
              <a:t>them</a:t>
            </a:r>
            <a:endParaRPr lang="de-DE" dirty="0"/>
          </a:p>
          <a:p>
            <a:pPr lvl="1"/>
            <a:r>
              <a:rPr lang="de-DE" dirty="0"/>
              <a:t>TU (</a:t>
            </a:r>
            <a:r>
              <a:rPr lang="zh-CN" altLang="de-DE" dirty="0"/>
              <a:t>圖</a:t>
            </a:r>
            <a:r>
              <a:rPr lang="en-US" altLang="zh-CN" dirty="0"/>
              <a:t>) group: 4 scholars, each has particular projects using visual materials from LGs</a:t>
            </a:r>
            <a:r>
              <a:rPr lang="de-DE" dirty="0"/>
              <a:t> </a:t>
            </a:r>
          </a:p>
          <a:p>
            <a:pPr lvl="1"/>
            <a:endParaRPr lang="de-DE" dirty="0"/>
          </a:p>
        </p:txBody>
      </p:sp>
      <p:sp>
        <p:nvSpPr>
          <p:cNvPr id="4" name="Slide Number Placeholder 3">
            <a:extLst>
              <a:ext uri="{FF2B5EF4-FFF2-40B4-BE49-F238E27FC236}">
                <a16:creationId xmlns="" xmlns:a16="http://schemas.microsoft.com/office/drawing/2014/main" id="{F0BA09B2-8ACB-8C48-A4A6-43C9E31CBB08}"/>
              </a:ext>
            </a:extLst>
          </p:cNvPr>
          <p:cNvSpPr>
            <a:spLocks noGrp="1"/>
          </p:cNvSpPr>
          <p:nvPr>
            <p:ph type="sldNum" sz="quarter" idx="12"/>
          </p:nvPr>
        </p:nvSpPr>
        <p:spPr/>
        <p:txBody>
          <a:bodyPr/>
          <a:lstStyle/>
          <a:p>
            <a:fld id="{DD6C2155-03D1-464F-8223-3D09F78D5594}" type="slidenum">
              <a:rPr lang="de-DE" smtClean="0"/>
              <a:t>8</a:t>
            </a:fld>
            <a:endParaRPr lang="de-DE"/>
          </a:p>
        </p:txBody>
      </p:sp>
    </p:spTree>
    <p:extLst>
      <p:ext uri="{BB962C8B-B14F-4D97-AF65-F5344CB8AC3E}">
        <p14:creationId xmlns:p14="http://schemas.microsoft.com/office/powerpoint/2010/main" val="41287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EE82BFC-9B4D-864F-AD21-008FD4439D28}"/>
              </a:ext>
            </a:extLst>
          </p:cNvPr>
          <p:cNvSpPr>
            <a:spLocks noGrp="1"/>
          </p:cNvSpPr>
          <p:nvPr>
            <p:ph type="title"/>
          </p:nvPr>
        </p:nvSpPr>
        <p:spPr/>
        <p:txBody>
          <a:bodyPr/>
          <a:lstStyle/>
          <a:p>
            <a:r>
              <a:rPr lang="de-DE" dirty="0" err="1"/>
              <a:t>LoGaRT‘s</a:t>
            </a:r>
            <a:r>
              <a:rPr lang="de-DE" dirty="0"/>
              <a:t> TU </a:t>
            </a:r>
            <a:r>
              <a:rPr lang="de-DE" dirty="0" err="1"/>
              <a:t>features</a:t>
            </a:r>
            <a:endParaRPr lang="de-DE" dirty="0"/>
          </a:p>
        </p:txBody>
      </p:sp>
      <p:pic>
        <p:nvPicPr>
          <p:cNvPr id="5" name="Content Placeholder 4">
            <a:extLst>
              <a:ext uri="{FF2B5EF4-FFF2-40B4-BE49-F238E27FC236}">
                <a16:creationId xmlns="" xmlns:a16="http://schemas.microsoft.com/office/drawing/2014/main" id="{669FC39A-F83C-E440-A79E-1E9BF57755A5}"/>
              </a:ext>
            </a:extLst>
          </p:cNvPr>
          <p:cNvPicPr/>
          <p:nvPr/>
        </p:nvPicPr>
        <p:blipFill rotWithShape="1">
          <a:blip r:embed="rId3"/>
          <a:srcRect t="12840"/>
          <a:stretch/>
        </p:blipFill>
        <p:spPr>
          <a:xfrm>
            <a:off x="285750" y="3403600"/>
            <a:ext cx="5019900" cy="3063874"/>
          </a:xfrm>
          <a:prstGeom prst="rect">
            <a:avLst/>
          </a:prstGeom>
        </p:spPr>
      </p:pic>
      <p:sp>
        <p:nvSpPr>
          <p:cNvPr id="6" name="TextBox 5">
            <a:extLst>
              <a:ext uri="{FF2B5EF4-FFF2-40B4-BE49-F238E27FC236}">
                <a16:creationId xmlns="" xmlns:a16="http://schemas.microsoft.com/office/drawing/2014/main" id="{D0EAD366-235C-B141-9A79-A911B56A4100}"/>
              </a:ext>
            </a:extLst>
          </p:cNvPr>
          <p:cNvSpPr txBox="1"/>
          <p:nvPr/>
        </p:nvSpPr>
        <p:spPr>
          <a:xfrm>
            <a:off x="285750" y="1769328"/>
            <a:ext cx="5437514" cy="1323439"/>
          </a:xfrm>
          <a:prstGeom prst="rect">
            <a:avLst/>
          </a:prstGeom>
          <a:noFill/>
        </p:spPr>
        <p:txBody>
          <a:bodyPr wrap="none" rtlCol="0">
            <a:spAutoFit/>
          </a:bodyPr>
          <a:lstStyle/>
          <a:p>
            <a:pPr marL="342900" indent="-342900">
              <a:buFont typeface="Arial" panose="020B0604020202020204" pitchFamily="34" charset="0"/>
              <a:buChar char="•"/>
            </a:pPr>
            <a:r>
              <a:rPr lang="de-DE" sz="2000" dirty="0" err="1"/>
              <a:t>Collecting</a:t>
            </a:r>
            <a:r>
              <a:rPr lang="de-DE" sz="2000" dirty="0"/>
              <a:t> </a:t>
            </a:r>
            <a:r>
              <a:rPr lang="de-DE" sz="2000" dirty="0" err="1"/>
              <a:t>images</a:t>
            </a:r>
            <a:r>
              <a:rPr lang="de-DE" sz="2000" dirty="0"/>
              <a:t> </a:t>
            </a:r>
            <a:r>
              <a:rPr lang="de-DE" sz="2000" dirty="0" err="1"/>
              <a:t>of</a:t>
            </a:r>
            <a:r>
              <a:rPr lang="de-DE" sz="2000" dirty="0"/>
              <a:t> individual </a:t>
            </a:r>
            <a:r>
              <a:rPr lang="de-DE" sz="2000" dirty="0" err="1"/>
              <a:t>interests</a:t>
            </a:r>
            <a:endParaRPr lang="de-DE" sz="2000" dirty="0"/>
          </a:p>
          <a:p>
            <a:pPr marL="342900" indent="-342900">
              <a:buFont typeface="Arial" panose="020B0604020202020204" pitchFamily="34" charset="0"/>
              <a:buChar char="•"/>
            </a:pPr>
            <a:r>
              <a:rPr lang="en-US" sz="2000" dirty="0"/>
              <a:t>Carousel display to quick review the collection</a:t>
            </a:r>
          </a:p>
          <a:p>
            <a:pPr marL="342900" indent="-342900">
              <a:buFont typeface="Arial" panose="020B0604020202020204" pitchFamily="34" charset="0"/>
              <a:buChar char="•"/>
            </a:pPr>
            <a:r>
              <a:rPr lang="en-US" sz="2000" dirty="0"/>
              <a:t>Add more tags (shared) and personal notes</a:t>
            </a:r>
          </a:p>
          <a:p>
            <a:pPr marL="342900" indent="-342900">
              <a:buFont typeface="Arial" panose="020B0604020202020204" pitchFamily="34" charset="0"/>
              <a:buChar char="•"/>
            </a:pPr>
            <a:r>
              <a:rPr lang="en-US" sz="2000" dirty="0"/>
              <a:t>Show distribution on map and so on </a:t>
            </a:r>
            <a:endParaRPr lang="de-DE" sz="2000" dirty="0"/>
          </a:p>
        </p:txBody>
      </p:sp>
      <p:pic>
        <p:nvPicPr>
          <p:cNvPr id="7" name="Picture 6">
            <a:extLst>
              <a:ext uri="{FF2B5EF4-FFF2-40B4-BE49-F238E27FC236}">
                <a16:creationId xmlns="" xmlns:a16="http://schemas.microsoft.com/office/drawing/2014/main" id="{05F1E73A-8712-2343-AC13-B9911ED688F5}"/>
              </a:ext>
            </a:extLst>
          </p:cNvPr>
          <p:cNvPicPr/>
          <p:nvPr/>
        </p:nvPicPr>
        <p:blipFill>
          <a:blip r:embed="rId4">
            <a:extLst>
              <a:ext uri="{28A0092B-C50C-407E-A947-70E740481C1C}">
                <a14:useLocalDpi xmlns:a14="http://schemas.microsoft.com/office/drawing/2010/main" val="0"/>
              </a:ext>
            </a:extLst>
          </a:blip>
          <a:stretch>
            <a:fillRect/>
          </a:stretch>
        </p:blipFill>
        <p:spPr>
          <a:xfrm>
            <a:off x="5416550" y="2431047"/>
            <a:ext cx="3564255" cy="3967121"/>
          </a:xfrm>
          <a:prstGeom prst="rect">
            <a:avLst/>
          </a:prstGeom>
        </p:spPr>
      </p:pic>
      <p:sp>
        <p:nvSpPr>
          <p:cNvPr id="8" name="Slide Number Placeholder 7">
            <a:extLst>
              <a:ext uri="{FF2B5EF4-FFF2-40B4-BE49-F238E27FC236}">
                <a16:creationId xmlns="" xmlns:a16="http://schemas.microsoft.com/office/drawing/2014/main" id="{D31E9566-CF9D-874B-B7A2-57335DF087E8}"/>
              </a:ext>
            </a:extLst>
          </p:cNvPr>
          <p:cNvSpPr>
            <a:spLocks noGrp="1"/>
          </p:cNvSpPr>
          <p:nvPr>
            <p:ph type="sldNum" sz="quarter" idx="12"/>
          </p:nvPr>
        </p:nvSpPr>
        <p:spPr/>
        <p:txBody>
          <a:bodyPr/>
          <a:lstStyle/>
          <a:p>
            <a:fld id="{DD6C2155-03D1-464F-8223-3D09F78D5594}" type="slidenum">
              <a:rPr lang="de-DE" smtClean="0"/>
              <a:t>9</a:t>
            </a:fld>
            <a:endParaRPr lang="de-DE"/>
          </a:p>
        </p:txBody>
      </p:sp>
    </p:spTree>
    <p:extLst>
      <p:ext uri="{BB962C8B-B14F-4D97-AF65-F5344CB8AC3E}">
        <p14:creationId xmlns:p14="http://schemas.microsoft.com/office/powerpoint/2010/main" val="3700020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MPIWG">
      <a:dk1>
        <a:srgbClr val="004646"/>
      </a:dk1>
      <a:lt1>
        <a:srgbClr val="006464"/>
      </a:lt1>
      <a:dk2>
        <a:srgbClr val="50FA96"/>
      </a:dk2>
      <a:lt2>
        <a:srgbClr val="6E9178"/>
      </a:lt2>
      <a:accent1>
        <a:srgbClr val="55A08C"/>
      </a:accent1>
      <a:accent2>
        <a:srgbClr val="A0B987"/>
      </a:accent2>
      <a:accent3>
        <a:srgbClr val="739187"/>
      </a:accent3>
      <a:accent4>
        <a:srgbClr val="878278"/>
      </a:accent4>
      <a:accent5>
        <a:srgbClr val="A5A09B"/>
      </a:accent5>
      <a:accent6>
        <a:srgbClr val="C3BEB9"/>
      </a:accent6>
      <a:hlink>
        <a:srgbClr val="E1E1DC"/>
      </a:hlink>
      <a:folHlink>
        <a:srgbClr val="F0F0E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TotalTime>
  <Words>892</Words>
  <Application>Microsoft Office PowerPoint</Application>
  <PresentationFormat>On-screen Show (4:3)</PresentationFormat>
  <Paragraphs>100</Paragraphs>
  <Slides>15</Slides>
  <Notes>6</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Benutzerdefiniertes Design</vt:lpstr>
      <vt:lpstr>PowerPoint Presentation</vt:lpstr>
      <vt:lpstr>PowerPoint Presentation</vt:lpstr>
      <vt:lpstr>Massive digitization efforts in the last decade</vt:lpstr>
      <vt:lpstr>Example: Erudition ZGFZK</vt:lpstr>
      <vt:lpstr>LoGaRT</vt:lpstr>
      <vt:lpstr>What can scholars do with LoGaRT?</vt:lpstr>
      <vt:lpstr>What can scholars do with LoGaRT?</vt:lpstr>
      <vt:lpstr>What can scholars do with LoGaRT?</vt:lpstr>
      <vt:lpstr>LoGaRT‘s TU features</vt:lpstr>
      <vt:lpstr>Using LGs collectively</vt:lpstr>
      <vt:lpstr>How to access LoGaRT</vt:lpstr>
      <vt:lpstr>Using digitized historical maps: from IIIF to GIS</vt:lpstr>
      <vt:lpstr>Geo-reference: as finding aid &amp; location-based comparison</vt:lpstr>
      <vt:lpstr>A prototype service to add low-level geo-reference to IIIF maps</vt:lpstr>
      <vt:lpstr>We welcome your questions and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LoGaRT: a Suite of Research Tools Designed for the Chinese Local Gazetteers</dc:title>
  <dc:creator>Microsoft Office User</dc:creator>
  <cp:lastModifiedBy>Øystein Johan Kleiven</cp:lastModifiedBy>
  <cp:revision>38</cp:revision>
  <dcterms:created xsi:type="dcterms:W3CDTF">2019-09-02T11:35:20Z</dcterms:created>
  <dcterms:modified xsi:type="dcterms:W3CDTF">2019-09-06T07:24:16Z</dcterms:modified>
</cp:coreProperties>
</file>