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97" r:id="rId2"/>
    <p:sldId id="401" r:id="rId3"/>
    <p:sldId id="403" r:id="rId4"/>
    <p:sldId id="404" r:id="rId5"/>
    <p:sldId id="405" r:id="rId6"/>
    <p:sldId id="406" r:id="rId7"/>
    <p:sldId id="389" r:id="rId8"/>
    <p:sldId id="409" r:id="rId9"/>
    <p:sldId id="410" r:id="rId10"/>
    <p:sldId id="411" r:id="rId11"/>
    <p:sldId id="412" r:id="rId12"/>
    <p:sldId id="390" r:id="rId13"/>
    <p:sldId id="400" r:id="rId14"/>
    <p:sldId id="448" r:id="rId15"/>
    <p:sldId id="452" r:id="rId16"/>
    <p:sldId id="449" r:id="rId17"/>
    <p:sldId id="453" r:id="rId18"/>
    <p:sldId id="451" r:id="rId19"/>
    <p:sldId id="396" r:id="rId20"/>
    <p:sldId id="413" r:id="rId21"/>
    <p:sldId id="407" r:id="rId22"/>
    <p:sldId id="414" r:id="rId23"/>
    <p:sldId id="415" r:id="rId24"/>
    <p:sldId id="416" r:id="rId25"/>
    <p:sldId id="393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2945659" cy="497519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6"/>
            <a:ext cx="2945659" cy="497519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DFF56C8A-9039-4C4D-A316-78D59A31A33C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9122"/>
            <a:ext cx="2945659" cy="497519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9122"/>
            <a:ext cx="2945659" cy="497519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038E8A01-3154-4B4F-BB70-DD1FDFF30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7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C7C2313-9806-4A7C-AABF-26280A8E8780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F3134E8-4B40-41A3-8577-4A1467B8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9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34E8-4B40-41A3-8577-4A1467B833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60C59B-EACF-467A-9B0B-AF6E038FB069}" type="slidenum">
              <a:rPr lang="en-US" smtClean="0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5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BB6CC-759A-4F1D-97BD-333B0017EC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BB6CC-759A-4F1D-97BD-333B0017EC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5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34E8-4B40-41A3-8577-4A1467B833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7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AC7A-A613-482F-B569-7A6DF0E55769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7887-B316-414F-99EE-396AE7EF8A03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9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E918-8312-466B-AD19-15422BBE15F3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885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14EA-665D-4E31-AA05-51C53EC985A0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9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3723-F821-44F0-92A6-9F7C290ACC7D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100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83AE-4DB6-4BCB-AA7F-EE7235FCEC03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1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26D1-4905-4BF6-8E97-5938E1A55767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9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15EE-C0D5-433B-94AF-6FF0C7BD98A4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6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FB25-2CB1-40D4-8245-3BEF7998765F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6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6B35-A81F-4549-B4A8-1CA5AF3A750E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5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66FB-E9B2-45D4-A25D-CC97D3786453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7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F437-9EAB-4E4C-9A07-24C314CDE592}" type="datetime1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7F7C-AA2E-4B29-8ACF-7D6C9D39EF34}" type="datetime1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211D-8014-4FFB-BD58-6E86392DC0D3}" type="datetime1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4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3D92-F3B9-4662-82A9-732AA1DABA87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0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5746-8EC6-460A-897C-9592CC7BC591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92274-84D3-4CD0-B790-60052DB98112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94F5DC-496A-49C8-A565-4A54E78CC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kart.eu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bezone.ust.hk/bib/b53878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s.ust.hk/dspa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images.ust.h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019" y="807720"/>
            <a:ext cx="10193033" cy="226278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The first carto-bibliography of Western maps of China</a:t>
            </a:r>
            <a:b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 and accompanying website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397100"/>
            <a:ext cx="8915399" cy="1886505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Cambria" panose="02040503050406030204" pitchFamily="18" charset="0"/>
              </a:rPr>
              <a:t>Dr. Marco Caboara</a:t>
            </a:r>
          </a:p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Cambria" panose="02040503050406030204" pitchFamily="18" charset="0"/>
              </a:rPr>
              <a:t>Lee </a:t>
            </a:r>
            <a:r>
              <a:rPr lang="en-US" dirty="0" err="1">
                <a:latin typeface="Cambria" panose="02040503050406030204" pitchFamily="18" charset="0"/>
              </a:rPr>
              <a:t>Shau</a:t>
            </a:r>
            <a:r>
              <a:rPr lang="en-US" dirty="0">
                <a:latin typeface="Cambria" panose="02040503050406030204" pitchFamily="18" charset="0"/>
              </a:rPr>
              <a:t> Kee Library</a:t>
            </a:r>
          </a:p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Cambria" panose="02040503050406030204" pitchFamily="18" charset="0"/>
              </a:rPr>
              <a:t>Hong Kong University of Science and Technology</a:t>
            </a:r>
          </a:p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Cambria" panose="02040503050406030204" pitchFamily="18" charset="0"/>
              </a:rPr>
              <a:t>Thirty-ninth annual EASL conference</a:t>
            </a:r>
          </a:p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Cambria" panose="02040503050406030204" pitchFamily="18" charset="0"/>
              </a:rPr>
              <a:t>Oslo, September 6 2019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271" y="276400"/>
            <a:ext cx="8911687" cy="693944"/>
          </a:xfrm>
        </p:spPr>
        <p:txBody>
          <a:bodyPr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Digital images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55" y="993378"/>
            <a:ext cx="8099245" cy="586462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76374"/>
            <a:ext cx="8911687" cy="5897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Rare &amp; Special e-Zone</a:t>
            </a:r>
            <a:br>
              <a:rPr lang="en-US" sz="4000" b="1" dirty="0">
                <a:latin typeface="Cambria" panose="02040503050406030204" pitchFamily="18" charset="0"/>
              </a:rPr>
            </a:b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</a:rPr>
              <a:t>http://lbezone.ust.hk/rse/</a:t>
            </a:r>
            <a:b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</a:rPr>
              <a:t/>
            </a:r>
            <a:br>
              <a:rPr lang="en-US" sz="4000" b="1" dirty="0">
                <a:latin typeface="Cambria" panose="020405030504060302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742" y="1485338"/>
            <a:ext cx="6324128" cy="524530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9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Proposed Project (2018-2021)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b="1" dirty="0"/>
              <a:t>4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Book</a:t>
            </a:r>
          </a:p>
          <a:p>
            <a:pPr lvl="1"/>
            <a:r>
              <a:rPr lang="en-US" dirty="0"/>
              <a:t>Reference work for a complete description of western printed maps of China from 1500s to 1800s, bilingual</a:t>
            </a:r>
          </a:p>
          <a:p>
            <a:pPr lvl="1"/>
            <a:r>
              <a:rPr lang="en-US" dirty="0"/>
              <a:t>Currently no such title exist, in either English or Chinese</a:t>
            </a:r>
          </a:p>
          <a:p>
            <a:pPr lvl="1"/>
            <a:r>
              <a:rPr lang="en-US" dirty="0"/>
              <a:t>It will be the first and unique scholarly work in this area</a:t>
            </a:r>
          </a:p>
          <a:p>
            <a:r>
              <a:rPr lang="en-US" b="1" dirty="0"/>
              <a:t>Website</a:t>
            </a:r>
          </a:p>
          <a:p>
            <a:pPr lvl="1"/>
            <a:r>
              <a:rPr lang="en-US" dirty="0"/>
              <a:t>Interactive website for general public to explore the history of China through antique and modern maps</a:t>
            </a:r>
          </a:p>
          <a:p>
            <a:r>
              <a:rPr lang="en-US" b="1" dirty="0"/>
              <a:t>New maps</a:t>
            </a:r>
          </a:p>
          <a:p>
            <a:pPr lvl="1"/>
            <a:r>
              <a:rPr lang="en-US" dirty="0"/>
              <a:t>To enrich the special collections and enable more exhibitions </a:t>
            </a:r>
          </a:p>
          <a:p>
            <a:pPr marL="342900" lvl="1" indent="-342900"/>
            <a:r>
              <a:rPr lang="en-US" sz="1800" b="1" dirty="0"/>
              <a:t>Workshops/Conferences</a:t>
            </a:r>
          </a:p>
          <a:p>
            <a:pPr lvl="1"/>
            <a:r>
              <a:rPr lang="en-US" dirty="0"/>
              <a:t>To gather international expertise on Chinese Cartography</a:t>
            </a:r>
            <a:endParaRPr lang="en-US" sz="1800" b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2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895840"/>
            <a:ext cx="8911687" cy="1280890"/>
          </a:xfrm>
        </p:spPr>
        <p:txBody>
          <a:bodyPr/>
          <a:lstStyle/>
          <a:p>
            <a:pPr algn="ctr"/>
            <a:r>
              <a:rPr lang="en-US" b="1" dirty="0"/>
              <a:t>The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537" y="2176730"/>
            <a:ext cx="9762076" cy="356846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complete inventory of Western maps of China (1550-1799), with a general introduction</a:t>
            </a:r>
          </a:p>
          <a:p>
            <a:pPr algn="just"/>
            <a:r>
              <a:rPr lang="en-US" dirty="0"/>
              <a:t>Around 500 pages and 300 illustrations</a:t>
            </a:r>
          </a:p>
          <a:p>
            <a:pPr algn="just"/>
            <a:r>
              <a:rPr lang="en-US" dirty="0"/>
              <a:t>Modeled on Jason Hubbard’s comparable book on Western Maps of Japan (1550-1799)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21" y="4150742"/>
            <a:ext cx="1857375" cy="2428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9258" y="4539593"/>
            <a:ext cx="5201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2012</a:t>
            </a:r>
          </a:p>
          <a:p>
            <a:r>
              <a:rPr lang="en-US" dirty="0"/>
              <a:t>Brill | </a:t>
            </a:r>
            <a:r>
              <a:rPr lang="en-US" dirty="0" err="1"/>
              <a:t>Hes</a:t>
            </a:r>
            <a:r>
              <a:rPr lang="en-US" dirty="0"/>
              <a:t> &amp; De </a:t>
            </a:r>
            <a:r>
              <a:rPr lang="en-US" dirty="0" err="1"/>
              <a:t>Graaf</a:t>
            </a:r>
            <a:endParaRPr lang="en-US" dirty="0"/>
          </a:p>
          <a:p>
            <a:r>
              <a:rPr lang="en-US" dirty="0" err="1"/>
              <a:t>Explokart</a:t>
            </a:r>
            <a:r>
              <a:rPr lang="en-US" dirty="0"/>
              <a:t> Series </a:t>
            </a:r>
            <a:r>
              <a:rPr lang="en-US" dirty="0">
                <a:hlinkClick r:id="rId3"/>
              </a:rPr>
              <a:t>http://explokart.eu/</a:t>
            </a:r>
            <a:r>
              <a:rPr lang="en-US" dirty="0"/>
              <a:t> </a:t>
            </a:r>
          </a:p>
          <a:p>
            <a:r>
              <a:rPr lang="en-US" dirty="0"/>
              <a:t>444 pp. With 374 full </a:t>
            </a:r>
            <a:r>
              <a:rPr lang="en-US" dirty="0" err="1"/>
              <a:t>colour</a:t>
            </a:r>
            <a:r>
              <a:rPr lang="en-US" dirty="0"/>
              <a:t> illustrations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5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08" y="340"/>
            <a:ext cx="5236234" cy="685766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AA3202-C0E9-44DB-AB2E-E1C46CF21DEA}"/>
              </a:ext>
            </a:extLst>
          </p:cNvPr>
          <p:cNvSpPr/>
          <p:nvPr/>
        </p:nvSpPr>
        <p:spPr>
          <a:xfrm>
            <a:off x="1602557" y="1257293"/>
            <a:ext cx="412265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>
              <a:spcAft>
                <a:spcPts val="1200"/>
              </a:spcAft>
              <a:tabLst>
                <a:tab pos="2299970" algn="l"/>
              </a:tabLst>
            </a:pPr>
            <a:r>
              <a:rPr lang="en-US" sz="2000" b="1" i="1" dirty="0" err="1"/>
              <a:t>Sinarum</a:t>
            </a:r>
            <a:r>
              <a:rPr lang="en-US" sz="2000" b="1" i="1" dirty="0"/>
              <a:t> </a:t>
            </a:r>
            <a:r>
              <a:rPr lang="en-US" sz="2000" b="1" i="1" dirty="0" err="1"/>
              <a:t>Regni</a:t>
            </a:r>
            <a:r>
              <a:rPr lang="en-US" sz="2000" b="1" i="1" dirty="0"/>
              <a:t> </a:t>
            </a:r>
            <a:r>
              <a:rPr lang="en-US" sz="2000" b="1" i="1" dirty="0" err="1"/>
              <a:t>aliorumque</a:t>
            </a:r>
            <a:r>
              <a:rPr lang="en-US" sz="2000" b="1" i="1" dirty="0"/>
              <a:t> </a:t>
            </a:r>
            <a:r>
              <a:rPr lang="en-US" sz="2000" b="1" i="1" dirty="0" err="1"/>
              <a:t>regnorum</a:t>
            </a:r>
            <a:r>
              <a:rPr lang="en-US" sz="2000" b="1" i="1" dirty="0"/>
              <a:t> et </a:t>
            </a:r>
            <a:r>
              <a:rPr lang="en-US" sz="2000" b="1" i="1" dirty="0" err="1"/>
              <a:t>insularum</a:t>
            </a:r>
            <a:r>
              <a:rPr lang="en-US" sz="2000" b="1" i="1" dirty="0"/>
              <a:t> </a:t>
            </a:r>
            <a:r>
              <a:rPr lang="en-US" sz="2000" b="1" i="1" dirty="0" err="1"/>
              <a:t>illi</a:t>
            </a:r>
            <a:r>
              <a:rPr lang="en-US" sz="2000" b="1" i="1" dirty="0"/>
              <a:t> </a:t>
            </a:r>
            <a:r>
              <a:rPr lang="en-US" sz="2000" b="1" i="1" dirty="0" err="1"/>
              <a:t>adiacentium</a:t>
            </a:r>
            <a:r>
              <a:rPr lang="en-US" sz="2000" b="1" i="1" dirty="0"/>
              <a:t> </a:t>
            </a:r>
            <a:r>
              <a:rPr lang="en-US" sz="2000" b="1" i="1" dirty="0" err="1"/>
              <a:t>descriptio</a:t>
            </a:r>
            <a:endParaRPr lang="en-US" sz="2000" b="1" i="1" dirty="0"/>
          </a:p>
          <a:p>
            <a:pPr marL="13970">
              <a:spcAft>
                <a:spcPts val="1200"/>
              </a:spcAft>
              <a:tabLst>
                <a:tab pos="2299970" algn="l"/>
              </a:tabLst>
            </a:pPr>
            <a:r>
              <a:rPr lang="en-US" sz="2000" b="1" dirty="0"/>
              <a:t>(Map of China and surrounding kingdoms and islands)</a:t>
            </a:r>
          </a:p>
          <a:p>
            <a:pPr marL="13970">
              <a:spcAft>
                <a:spcPts val="1200"/>
              </a:spcAft>
              <a:tabLst>
                <a:tab pos="2299970" algn="l"/>
              </a:tabLst>
            </a:pPr>
            <a:r>
              <a:rPr lang="en-US" sz="2000" b="1" dirty="0"/>
              <a:t>Rome, 1583-1588 (?)</a:t>
            </a:r>
          </a:p>
          <a:p>
            <a:pPr marL="13970">
              <a:spcAft>
                <a:spcPts val="1200"/>
              </a:spcAft>
              <a:tabLst>
                <a:tab pos="2299970" algn="l"/>
              </a:tabLst>
            </a:pPr>
            <a:r>
              <a:rPr lang="en-US" sz="2000" b="1" dirty="0"/>
              <a:t>47 x 35 cm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https://lbezone.ust.hk/bib/b678889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616" y="2022976"/>
            <a:ext cx="2880846" cy="1080888"/>
          </a:xfrm>
        </p:spPr>
        <p:txBody>
          <a:bodyPr>
            <a:normAutofit/>
          </a:bodyPr>
          <a:lstStyle/>
          <a:p>
            <a:r>
              <a:rPr lang="en-US" sz="2800" b="1" dirty="0"/>
              <a:t>Jesuit Archives identical copy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90" y="1097"/>
            <a:ext cx="5142676" cy="68569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37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2348" y="-1601651"/>
            <a:ext cx="6858000" cy="1006130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" y="3962755"/>
            <a:ext cx="2123179" cy="289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161" y="1397168"/>
            <a:ext cx="1989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Jesuit Archives Report</a:t>
            </a:r>
          </a:p>
          <a:p>
            <a:pPr algn="ctr"/>
            <a:r>
              <a:rPr lang="en-US" sz="2000" b="1" dirty="0"/>
              <a:t>1583-8 (?)</a:t>
            </a:r>
          </a:p>
          <a:p>
            <a:pPr algn="ctr"/>
            <a:r>
              <a:rPr lang="en-US" sz="2000" b="1" dirty="0" err="1"/>
              <a:t>Descriptio</a:t>
            </a:r>
            <a:r>
              <a:rPr lang="en-US" sz="2000" b="1" dirty="0"/>
              <a:t> </a:t>
            </a:r>
            <a:r>
              <a:rPr lang="en-US" sz="2000" b="1" dirty="0" err="1"/>
              <a:t>Imperii</a:t>
            </a:r>
            <a:r>
              <a:rPr lang="en-US" sz="2000" b="1" dirty="0"/>
              <a:t> </a:t>
            </a:r>
            <a:r>
              <a:rPr lang="en-US" sz="2000" b="1" dirty="0" err="1"/>
              <a:t>Sinarum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64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7390" y="1253406"/>
            <a:ext cx="3211072" cy="5724644"/>
          </a:xfrm>
          <a:prstGeom prst="rect">
            <a:avLst/>
          </a:prstGeom>
          <a:solidFill>
            <a:srgbClr val="EAEFDB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i="1" dirty="0"/>
              <a:t>“</a:t>
            </a:r>
            <a:r>
              <a:rPr lang="en-US" b="1" i="1" dirty="0" err="1"/>
              <a:t>Novissima</a:t>
            </a:r>
            <a:r>
              <a:rPr lang="en-US" b="1" i="1" dirty="0"/>
              <a:t> et </a:t>
            </a:r>
            <a:r>
              <a:rPr lang="en-US" b="1" i="1" dirty="0" err="1"/>
              <a:t>exactissima</a:t>
            </a:r>
            <a:r>
              <a:rPr lang="en-US" b="1" i="1" dirty="0"/>
              <a:t> </a:t>
            </a:r>
            <a:r>
              <a:rPr lang="en-US" b="1" i="1" dirty="0" err="1"/>
              <a:t>Sinarum</a:t>
            </a:r>
            <a:r>
              <a:rPr lang="en-US" b="1" i="1" dirty="0"/>
              <a:t> </a:t>
            </a:r>
            <a:r>
              <a:rPr lang="en-US" b="1" i="1" dirty="0" err="1"/>
              <a:t>Monarchiae</a:t>
            </a:r>
            <a:r>
              <a:rPr lang="en-US" b="1" i="1" dirty="0"/>
              <a:t> </a:t>
            </a:r>
            <a:r>
              <a:rPr lang="en-US" b="1" i="1" dirty="0" err="1"/>
              <a:t>Descriptio</a:t>
            </a:r>
            <a:r>
              <a:rPr lang="en-US" b="1" i="1" dirty="0"/>
              <a:t>, ab </a:t>
            </a:r>
            <a:r>
              <a:rPr lang="en-US" b="1" i="1" dirty="0" err="1"/>
              <a:t>indigenis</a:t>
            </a:r>
            <a:r>
              <a:rPr lang="en-US" b="1" i="1" dirty="0"/>
              <a:t> Ta Min </a:t>
            </a:r>
            <a:r>
              <a:rPr lang="en-US" b="1" i="1" dirty="0" err="1"/>
              <a:t>appellata</a:t>
            </a:r>
            <a:r>
              <a:rPr lang="en-US" b="1" i="1" dirty="0"/>
              <a:t>”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(New and precise map of the Kingdom of China, called </a:t>
            </a:r>
            <a:r>
              <a:rPr lang="en-US" b="1" dirty="0" err="1"/>
              <a:t>Daming</a:t>
            </a:r>
            <a:r>
              <a:rPr lang="en-US" b="1" dirty="0"/>
              <a:t> by the natives). </a:t>
            </a:r>
          </a:p>
          <a:p>
            <a:pPr>
              <a:spcAft>
                <a:spcPts val="1200"/>
              </a:spcAft>
            </a:pPr>
            <a:r>
              <a:rPr lang="it-IT" b="1" dirty="0"/>
              <a:t>Carlo Giangolini </a:t>
            </a:r>
            <a:br>
              <a:rPr lang="it-IT" b="1" dirty="0"/>
            </a:br>
            <a:r>
              <a:rPr lang="it-IT" b="1" dirty="0"/>
              <a:t>(1598 -1652)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dirty="0"/>
              <a:t>Rome 1642</a:t>
            </a:r>
          </a:p>
          <a:p>
            <a:pPr>
              <a:spcAft>
                <a:spcPts val="1200"/>
              </a:spcAft>
            </a:pPr>
            <a:r>
              <a:rPr lang="en-US" b="1" dirty="0"/>
              <a:t>31 x 42 cm 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2" y="2348"/>
            <a:ext cx="8773538" cy="6855652"/>
          </a:xfrm>
        </p:spPr>
      </p:pic>
    </p:spTree>
    <p:extLst>
      <p:ext uri="{BB962C8B-B14F-4D97-AF65-F5344CB8AC3E}">
        <p14:creationId xmlns:p14="http://schemas.microsoft.com/office/powerpoint/2010/main" val="81079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08" y="283488"/>
            <a:ext cx="9481292" cy="62338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637242"/>
            <a:ext cx="2253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/>
              <a:t>Jesuit Archives manuscript map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1651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82 x 126 cm </a:t>
            </a:r>
          </a:p>
        </p:txBody>
      </p:sp>
    </p:spTree>
    <p:extLst>
      <p:ext uri="{BB962C8B-B14F-4D97-AF65-F5344CB8AC3E}">
        <p14:creationId xmlns:p14="http://schemas.microsoft.com/office/powerpoint/2010/main" val="367748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02" y="1823366"/>
            <a:ext cx="9144000" cy="4867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0098" y="887092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The Website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949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</a:t>
            </a:r>
            <a:r>
              <a:rPr lang="en-US" b="1" dirty="0"/>
              <a:t>University Archives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3810000" cy="4824684"/>
          </a:xfrm>
        </p:spPr>
        <p:txBody>
          <a:bodyPr>
            <a:normAutofit/>
          </a:bodyPr>
          <a:lstStyle/>
          <a:p>
            <a:r>
              <a:rPr lang="en-US" dirty="0"/>
              <a:t>Collects and preserves institutional records that have historical value</a:t>
            </a:r>
          </a:p>
          <a:p>
            <a:r>
              <a:rPr lang="en-US" dirty="0"/>
              <a:t>The first University Archives in Hong Kong- established in 1996</a:t>
            </a:r>
          </a:p>
        </p:txBody>
      </p:sp>
      <p:pic>
        <p:nvPicPr>
          <p:cNvPr id="5" name="Picture 4" descr="J:\bookmark-arch\arch-bookmark-2009\images\aaa-03.jpg"/>
          <p:cNvPicPr>
            <a:picLocks noChangeAspect="1" noChangeArrowheads="1"/>
          </p:cNvPicPr>
          <p:nvPr/>
        </p:nvPicPr>
        <p:blipFill>
          <a:blip r:embed="rId2"/>
          <a:srcRect t="14709"/>
          <a:stretch>
            <a:fillRect/>
          </a:stretch>
        </p:blipFill>
        <p:spPr bwMode="auto">
          <a:xfrm>
            <a:off x="6172200" y="4262034"/>
            <a:ext cx="4170363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J:\bookmark-arch\arch-bookmark-2009\images\construction-3.jpg"/>
          <p:cNvPicPr>
            <a:picLocks noChangeAspect="1" noChangeArrowheads="1"/>
          </p:cNvPicPr>
          <p:nvPr/>
        </p:nvPicPr>
        <p:blipFill rotWithShape="1">
          <a:blip r:embed="rId3"/>
          <a:srcRect b="12944"/>
          <a:stretch/>
        </p:blipFill>
        <p:spPr bwMode="auto">
          <a:xfrm>
            <a:off x="6172200" y="1600200"/>
            <a:ext cx="4170363" cy="238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21504"/>
              </p:ext>
            </p:extLst>
          </p:nvPr>
        </p:nvGraphicFramePr>
        <p:xfrm>
          <a:off x="2362200" y="3910960"/>
          <a:ext cx="3429000" cy="2689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417474254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152497991"/>
                    </a:ext>
                  </a:extLst>
                </a:gridCol>
              </a:tblGrid>
              <a:tr h="827752">
                <a:tc>
                  <a:txBody>
                    <a:bodyPr/>
                    <a:lstStyle/>
                    <a:p>
                      <a:r>
                        <a:rPr lang="en-US" sz="2000" dirty="0"/>
                        <a:t>Archival repository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1200 linear feet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4850538"/>
                  </a:ext>
                </a:extLst>
              </a:tr>
              <a:tr h="855869">
                <a:tc>
                  <a:txBody>
                    <a:bodyPr/>
                    <a:lstStyle/>
                    <a:p>
                      <a:r>
                        <a:rPr lang="en-US" sz="2000" dirty="0"/>
                        <a:t>University</a:t>
                      </a:r>
                      <a:r>
                        <a:rPr lang="en-US" sz="2000" baseline="0" dirty="0"/>
                        <a:t> publications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2,500</a:t>
                      </a:r>
                      <a:r>
                        <a:rPr lang="en-US" sz="2000" baseline="0" dirty="0"/>
                        <a:t> items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552422"/>
                  </a:ext>
                </a:extLst>
              </a:tr>
              <a:tr h="1003978">
                <a:tc>
                  <a:txBody>
                    <a:bodyPr/>
                    <a:lstStyle/>
                    <a:p>
                      <a:r>
                        <a:rPr lang="en-US" sz="2000" dirty="0"/>
                        <a:t>No. of offices</a:t>
                      </a:r>
                      <a:r>
                        <a:rPr lang="en-US" sz="2000" baseline="0" dirty="0"/>
                        <a:t> and </a:t>
                      </a:r>
                      <a:r>
                        <a:rPr lang="en-US" sz="2000" baseline="0" dirty="0" err="1"/>
                        <a:t>depts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372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22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74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Digitization as enrichment</a:t>
            </a: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100" dirty="0">
                <a:latin typeface="Cambria" panose="02040503050406030204" pitchFamily="18" charset="0"/>
              </a:rPr>
              <a:t>Digitized maps increase accessibility, but are static surrogates of the originals.</a:t>
            </a:r>
          </a:p>
          <a:p>
            <a:pPr marL="0" indent="0">
              <a:buNone/>
            </a:pPr>
            <a:r>
              <a:rPr lang="en-US" sz="3100" dirty="0">
                <a:latin typeface="Cambria" panose="02040503050406030204" pitchFamily="18" charset="0"/>
              </a:rPr>
              <a:t>The next steps:</a:t>
            </a:r>
          </a:p>
          <a:p>
            <a:r>
              <a:rPr lang="en-US" sz="3100" dirty="0">
                <a:latin typeface="Cambria" panose="02040503050406030204" pitchFamily="18" charset="0"/>
              </a:rPr>
              <a:t> Transcribe old place names</a:t>
            </a:r>
          </a:p>
          <a:p>
            <a:r>
              <a:rPr lang="en-US" sz="3100" dirty="0">
                <a:latin typeface="Cambria" panose="02040503050406030204" pitchFamily="18" charset="0"/>
              </a:rPr>
              <a:t> Identify their modern counterparts</a:t>
            </a:r>
          </a:p>
          <a:p>
            <a:r>
              <a:rPr lang="en-US" sz="3100" dirty="0">
                <a:latin typeface="Cambria" panose="02040503050406030204" pitchFamily="18" charset="0"/>
              </a:rPr>
              <a:t> Link them to modern maps (geo-resolution)</a:t>
            </a:r>
          </a:p>
          <a:p>
            <a:r>
              <a:rPr lang="en-US" sz="3100" dirty="0">
                <a:latin typeface="Cambria" panose="02040503050406030204" pitchFamily="18" charset="0"/>
              </a:rPr>
              <a:t>Analyze them as visual objects (image indexing)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1" y="907647"/>
            <a:ext cx="8117457" cy="59503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53990" y="141451"/>
            <a:ext cx="3959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Map annotations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689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Transcribing and identifying locations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03" y="1680298"/>
            <a:ext cx="6458655" cy="473235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2735" y="1659253"/>
            <a:ext cx="4057019" cy="431174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06647" y="6135649"/>
            <a:ext cx="250696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Place names in Speed’s map of China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5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8456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Transcriptions of Chinese map names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74" y="2406707"/>
            <a:ext cx="6695193" cy="423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67" y="2406708"/>
            <a:ext cx="5752830" cy="41783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26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444" y="525257"/>
            <a:ext cx="8911687" cy="47152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Iconological analysis of cartouches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248" y="1220108"/>
            <a:ext cx="5557373" cy="56378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42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937200"/>
              </p:ext>
            </p:extLst>
          </p:nvPr>
        </p:nvGraphicFramePr>
        <p:xfrm>
          <a:off x="2102891" y="1570836"/>
          <a:ext cx="7956694" cy="3907801"/>
        </p:xfrm>
        <a:graphic>
          <a:graphicData uri="http://schemas.openxmlformats.org/drawingml/2006/table">
            <a:tbl>
              <a:tblPr firstRow="1" firstCol="1" bandRow="1"/>
              <a:tblGrid>
                <a:gridCol w="796950">
                  <a:extLst>
                    <a:ext uri="{9D8B030D-6E8A-4147-A177-3AD203B41FA5}">
                      <a16:colId xmlns:a16="http://schemas.microsoft.com/office/drawing/2014/main" xmlns="" val="4035616471"/>
                    </a:ext>
                  </a:extLst>
                </a:gridCol>
                <a:gridCol w="895146">
                  <a:extLst>
                    <a:ext uri="{9D8B030D-6E8A-4147-A177-3AD203B41FA5}">
                      <a16:colId xmlns:a16="http://schemas.microsoft.com/office/drawing/2014/main" xmlns="" val="2919264880"/>
                    </a:ext>
                  </a:extLst>
                </a:gridCol>
                <a:gridCol w="894790">
                  <a:extLst>
                    <a:ext uri="{9D8B030D-6E8A-4147-A177-3AD203B41FA5}">
                      <a16:colId xmlns:a16="http://schemas.microsoft.com/office/drawing/2014/main" xmlns="" val="123000372"/>
                    </a:ext>
                  </a:extLst>
                </a:gridCol>
                <a:gridCol w="895146">
                  <a:extLst>
                    <a:ext uri="{9D8B030D-6E8A-4147-A177-3AD203B41FA5}">
                      <a16:colId xmlns:a16="http://schemas.microsoft.com/office/drawing/2014/main" xmlns="" val="118450262"/>
                    </a:ext>
                  </a:extLst>
                </a:gridCol>
                <a:gridCol w="895146">
                  <a:extLst>
                    <a:ext uri="{9D8B030D-6E8A-4147-A177-3AD203B41FA5}">
                      <a16:colId xmlns:a16="http://schemas.microsoft.com/office/drawing/2014/main" xmlns="" val="2464200004"/>
                    </a:ext>
                  </a:extLst>
                </a:gridCol>
                <a:gridCol w="895146">
                  <a:extLst>
                    <a:ext uri="{9D8B030D-6E8A-4147-A177-3AD203B41FA5}">
                      <a16:colId xmlns:a16="http://schemas.microsoft.com/office/drawing/2014/main" xmlns="" val="408424682"/>
                    </a:ext>
                  </a:extLst>
                </a:gridCol>
                <a:gridCol w="895146">
                  <a:extLst>
                    <a:ext uri="{9D8B030D-6E8A-4147-A177-3AD203B41FA5}">
                      <a16:colId xmlns:a16="http://schemas.microsoft.com/office/drawing/2014/main" xmlns="" val="599668677"/>
                    </a:ext>
                  </a:extLst>
                </a:gridCol>
                <a:gridCol w="894790">
                  <a:extLst>
                    <a:ext uri="{9D8B030D-6E8A-4147-A177-3AD203B41FA5}">
                      <a16:colId xmlns:a16="http://schemas.microsoft.com/office/drawing/2014/main" xmlns="" val="1176681764"/>
                    </a:ext>
                  </a:extLst>
                </a:gridCol>
                <a:gridCol w="894434">
                  <a:extLst>
                    <a:ext uri="{9D8B030D-6E8A-4147-A177-3AD203B41FA5}">
                      <a16:colId xmlns:a16="http://schemas.microsoft.com/office/drawing/2014/main" xmlns="" val="2474301149"/>
                    </a:ext>
                  </a:extLst>
                </a:gridCol>
              </a:tblGrid>
              <a:tr h="2010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Fall 2017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838013"/>
                  </a:ext>
                </a:extLst>
              </a:tr>
              <a:tr h="403456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0"/>
                        </a:spcBef>
                        <a:spcAft>
                          <a:spcPts val="200"/>
                        </a:spcAft>
                      </a:pPr>
                      <a:r>
                        <a:rPr lang="en-US" sz="6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Donation</a:t>
                      </a:r>
                      <a:endParaRPr lang="en-US" sz="600" b="1" kern="0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9770230"/>
                  </a:ext>
                </a:extLst>
              </a:tr>
              <a:tr h="201728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First Installment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from donor in Oct 2017: $2M for hiring project assistant (starts with a 2-year term)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272494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Second installment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in mid 2018: $2M (timing flexible)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6713899"/>
                  </a:ext>
                </a:extLst>
              </a:tr>
              <a:tr h="403456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0"/>
                        </a:spcBef>
                        <a:spcAft>
                          <a:spcPts val="200"/>
                        </a:spcAft>
                      </a:pPr>
                      <a:r>
                        <a:rPr lang="en-US" sz="6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Website</a:t>
                      </a:r>
                      <a:endParaRPr lang="en-US" sz="600" b="1" kern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5476853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Phase I: Research data creation (2018 Jan+)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0456359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Phase II: ArcGIS server set up (2018 Sept –Dec)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89930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Phase III: Website design and construction (2019 Jan+)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Website release (end of 2020)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8128711"/>
                  </a:ext>
                </a:extLst>
              </a:tr>
              <a:tr h="403456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0"/>
                        </a:spcBef>
                        <a:spcAft>
                          <a:spcPts val="200"/>
                        </a:spcAft>
                      </a:pPr>
                      <a:r>
                        <a:rPr lang="en-US" sz="6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Book</a:t>
                      </a:r>
                      <a:endParaRPr lang="en-US" sz="600" b="1" kern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4649043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Research work, including visits to overseas collections (2018+)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3019111"/>
                  </a:ext>
                </a:extLst>
              </a:tr>
              <a:tr h="2558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Write up</a:t>
                      </a: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(mid 2019+)</a:t>
                      </a: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First draft (early 2020); Final draft (end of 2020/early 2021); Publishing work - design, editing, translation, proofreading, etc. (2021)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Publication (end of 2021)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7912018"/>
                  </a:ext>
                </a:extLst>
              </a:tr>
              <a:tr h="2017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Workshop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(mid 2019)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Conference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(mid 2020)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0030457"/>
                  </a:ext>
                </a:extLst>
              </a:tr>
              <a:tr h="4034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0"/>
                        </a:spcBef>
                        <a:spcAft>
                          <a:spcPts val="200"/>
                        </a:spcAft>
                      </a:pPr>
                      <a:r>
                        <a:rPr lang="en-US" sz="600" b="1" kern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New maps</a:t>
                      </a: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Whenever appropriate items become available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5791093"/>
                  </a:ext>
                </a:extLst>
              </a:tr>
              <a:tr h="4034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0"/>
                        </a:spcBef>
                        <a:spcAft>
                          <a:spcPts val="200"/>
                        </a:spcAft>
                      </a:pPr>
                      <a:r>
                        <a:rPr lang="en-US" sz="600" b="1" kern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Exhibitions</a:t>
                      </a:r>
                    </a:p>
                  </a:txBody>
                  <a:tcPr marL="38424" marR="38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424" marR="384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Special Collections exhibition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(early 2019)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Special Collections exhibition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(mid 2020)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Special Collections exhibition </a:t>
                      </a: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(late 2020)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424" marR="384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6013797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99868" y="231264"/>
            <a:ext cx="8170267" cy="111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20" rIns="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prstClr val="black"/>
                </a:solidFill>
              </a:rPr>
              <a:t>MAPS OF CHINA PROJECT TIMELINE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/>
              <a:t>Digital University Archives</a:t>
            </a:r>
            <a:endParaRPr lang="en-US" b="1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3886200" cy="480060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CN" dirty="0">
                <a:hlinkClick r:id="rId3"/>
              </a:rPr>
              <a:t>http://archives.ust.hk/dspace/</a:t>
            </a: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09800" y="2514601"/>
          <a:ext cx="3276600" cy="2665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r>
                        <a:rPr lang="en-US" sz="2000" dirty="0"/>
                        <a:t>Total no. of records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30</a:t>
                      </a:r>
                      <a:r>
                        <a:rPr lang="en-US" sz="2000" dirty="0"/>
                        <a:t>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r>
                        <a:rPr lang="en-US" sz="2000" dirty="0"/>
                        <a:t>No. of public records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7,5</a:t>
                      </a:r>
                      <a:r>
                        <a:rPr lang="en-US" sz="20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r>
                        <a:rPr lang="en-US" sz="2000" dirty="0"/>
                        <a:t>Online videos for 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8</a:t>
                      </a:r>
                      <a:r>
                        <a:rPr lang="en-US" sz="20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791200" y="2209800"/>
            <a:ext cx="39624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Important documents, such as meeting minutes of Senate, Council, Court and other administrative committees.</a:t>
            </a:r>
          </a:p>
          <a:p>
            <a:r>
              <a:rPr lang="en-US" altLang="zh-CN" dirty="0"/>
              <a:t>Publications, newsletters, annual reports, faculty profiles, press releases, etc.</a:t>
            </a:r>
          </a:p>
          <a:p>
            <a:r>
              <a:rPr lang="en-US" altLang="zh-CN" dirty="0"/>
              <a:t>Video recordings of distinguished lectures by renowned scientists</a:t>
            </a:r>
          </a:p>
          <a:p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2721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Digital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29361"/>
            <a:ext cx="48006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hlinkClick r:id="rId3"/>
              </a:rPr>
              <a:t>http://digitalimages.ust.hk/</a:t>
            </a:r>
            <a:r>
              <a:rPr lang="en-US" dirty="0"/>
              <a:t>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Digitization of images from slides and negatives transferred to the Archives from various university offices</a:t>
            </a:r>
          </a:p>
          <a:p>
            <a:r>
              <a:rPr lang="en-US" dirty="0"/>
              <a:t>Rolled out in November 2011 for public access</a:t>
            </a:r>
          </a:p>
          <a:p>
            <a:r>
              <a:rPr lang="en-US" dirty="0"/>
              <a:t>The images cover a wide range of acitivities held on the campus, including ceremonies, congregations, distinguished lectures, conferences, as well as student and staff activities</a:t>
            </a:r>
          </a:p>
          <a:p>
            <a:r>
              <a:rPr lang="en-US" dirty="0"/>
              <a:t>Alumni, students, staff and faculty are invited to tag photos for identification</a:t>
            </a:r>
          </a:p>
        </p:txBody>
      </p:sp>
      <p:pic>
        <p:nvPicPr>
          <p:cNvPr id="1026" name="Picture 2" descr="D:\sintra\2012-office\07-lib-achievements\digital-images-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581401"/>
            <a:ext cx="3679825" cy="26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81800" y="1066800"/>
          <a:ext cx="367982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7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Years covered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1988-1999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/>
                        <a:t>Number</a:t>
                      </a:r>
                      <a:r>
                        <a:rPr lang="en-US" sz="2000" baseline="0"/>
                        <a:t> </a:t>
                      </a:r>
                      <a:r>
                        <a:rPr lang="en-US" sz="2000" baseline="0" dirty="0"/>
                        <a:t>of events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3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427" y="608691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/>
              <a:t>Special Collections</a:t>
            </a:r>
            <a:br>
              <a:rPr lang="en-US" b="1" dirty="0"/>
            </a:br>
            <a:r>
              <a:rPr lang="en-US" b="1" dirty="0"/>
              <a:t>History of Science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28157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/>
              <a:t>consists of 530 volumes of rare books and over 1,200 volumes recent publications of this subject matter.</a:t>
            </a:r>
          </a:p>
          <a:p>
            <a:r>
              <a:rPr lang="en-US" dirty="0"/>
              <a:t>provides a glimpse of the scientific discoveries and inventions in Europe during the past five hundred years. </a:t>
            </a:r>
          </a:p>
        </p:txBody>
      </p:sp>
      <p:pic>
        <p:nvPicPr>
          <p:cNvPr id="4098" name="Picture 2" descr="J:\photos\select-spcol\101_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0"/>
            <a:ext cx="355567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photos\select-spcol\102_0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05" y="468086"/>
            <a:ext cx="2082609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3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Special Collections </a:t>
            </a:r>
            <a:br>
              <a:rPr lang="en-US" b="1" dirty="0"/>
            </a:br>
            <a:r>
              <a:rPr lang="en-US" b="1" dirty="0"/>
              <a:t>Antique Maps of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358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consists of more than 230 maps, charts, pictures, books, atlases, and travelogues</a:t>
            </a:r>
          </a:p>
          <a:p>
            <a:r>
              <a:rPr lang="en-US" dirty="0"/>
              <a:t>samples of almost all maps of China produced by European cartographers from the 16th to 19th centuries, recording the long history of cross-cultural exchanges between China and the West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93" y="381000"/>
            <a:ext cx="3657600" cy="304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26" y="3743864"/>
            <a:ext cx="3657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0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275" y="329899"/>
            <a:ext cx="8911687" cy="1280890"/>
          </a:xfrm>
        </p:spPr>
        <p:txBody>
          <a:bodyPr/>
          <a:lstStyle/>
          <a:p>
            <a:pPr algn="ctr"/>
            <a:r>
              <a:rPr lang="en-US" b="1" dirty="0"/>
              <a:t>Previous donation</a:t>
            </a:r>
            <a:br>
              <a:rPr lang="en-US" b="1" dirty="0"/>
            </a:br>
            <a:r>
              <a:rPr lang="en-US" b="1" dirty="0"/>
              <a:t>2012-2015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3258" y="1793352"/>
            <a:ext cx="8915400" cy="3777622"/>
          </a:xfrm>
        </p:spPr>
        <p:txBody>
          <a:bodyPr/>
          <a:lstStyle/>
          <a:p>
            <a:r>
              <a:rPr lang="en-US" dirty="0"/>
              <a:t>Digitization of the Special Collections:</a:t>
            </a:r>
          </a:p>
          <a:p>
            <a:pPr lvl="1"/>
            <a:r>
              <a:rPr lang="en-US" dirty="0"/>
              <a:t>180 Antique Maps (1500s to 1800s)</a:t>
            </a:r>
          </a:p>
          <a:p>
            <a:pPr lvl="1"/>
            <a:r>
              <a:rPr lang="en-US" dirty="0"/>
              <a:t>90 rare books on history of science</a:t>
            </a:r>
          </a:p>
          <a:p>
            <a:pPr lvl="1"/>
            <a:r>
              <a:rPr lang="en-US" dirty="0"/>
              <a:t>Thousands other items in the special collections</a:t>
            </a:r>
          </a:p>
          <a:p>
            <a:r>
              <a:rPr lang="en-US" dirty="0"/>
              <a:t>Special Collections (KPS)  Gallery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7" y="4322158"/>
            <a:ext cx="3432810" cy="228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83" y="4322158"/>
            <a:ext cx="3485458" cy="2323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597" y="4322158"/>
            <a:ext cx="27717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3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9" y="1429429"/>
            <a:ext cx="8580952" cy="54285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3601" y="506576"/>
            <a:ext cx="6076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Digitization as preservation</a:t>
            </a:r>
          </a:p>
        </p:txBody>
      </p:sp>
    </p:spTree>
    <p:extLst>
      <p:ext uri="{BB962C8B-B14F-4D97-AF65-F5344CB8AC3E}">
        <p14:creationId xmlns:p14="http://schemas.microsoft.com/office/powerpoint/2010/main" val="66782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875" y="327548"/>
            <a:ext cx="8911687" cy="71042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Digitization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9" y="1243043"/>
            <a:ext cx="9238193" cy="561495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F5DC-496A-49C8-A565-4A54E78CC9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444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4327</TotalTime>
  <Words>864</Words>
  <Application>Microsoft Office PowerPoint</Application>
  <PresentationFormat>Custom</PresentationFormat>
  <Paragraphs>185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Wisp</vt:lpstr>
      <vt:lpstr>The first carto-bibliography of Western maps of China  and accompanying website</vt:lpstr>
      <vt:lpstr>           University Archives</vt:lpstr>
      <vt:lpstr>Digital University Archives</vt:lpstr>
      <vt:lpstr>Digital Images</vt:lpstr>
      <vt:lpstr>Special Collections History of Science Collection</vt:lpstr>
      <vt:lpstr>Special Collections  Antique Maps of China</vt:lpstr>
      <vt:lpstr>Previous donation 2012-2015</vt:lpstr>
      <vt:lpstr>PowerPoint Presentation</vt:lpstr>
      <vt:lpstr>Digitization process</vt:lpstr>
      <vt:lpstr>Digital images</vt:lpstr>
      <vt:lpstr>Rare &amp; Special e-Zone http://lbezone.ust.hk/rse/        </vt:lpstr>
      <vt:lpstr>Proposed Project (2018-2021) 4 components</vt:lpstr>
      <vt:lpstr>The Book</vt:lpstr>
      <vt:lpstr>PowerPoint Presentation</vt:lpstr>
      <vt:lpstr>Jesuit Archives identical copy</vt:lpstr>
      <vt:lpstr>PowerPoint Presentation</vt:lpstr>
      <vt:lpstr>PowerPoint Presentation</vt:lpstr>
      <vt:lpstr>PowerPoint Presentation</vt:lpstr>
      <vt:lpstr>PowerPoint Presentation</vt:lpstr>
      <vt:lpstr>Digitization as enrichment </vt:lpstr>
      <vt:lpstr>PowerPoint Presentation</vt:lpstr>
      <vt:lpstr>Transcribing and identifying locations</vt:lpstr>
      <vt:lpstr>Transcriptions of Chinese map names</vt:lpstr>
      <vt:lpstr>Iconological analysis of cartouches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</dc:title>
  <dc:creator>marco caboara</dc:creator>
  <cp:lastModifiedBy>Øystein Johan Kleiven</cp:lastModifiedBy>
  <cp:revision>166</cp:revision>
  <cp:lastPrinted>2018-02-06T01:01:25Z</cp:lastPrinted>
  <dcterms:created xsi:type="dcterms:W3CDTF">2015-04-14T05:42:13Z</dcterms:created>
  <dcterms:modified xsi:type="dcterms:W3CDTF">2019-09-05T09:57:13Z</dcterms:modified>
</cp:coreProperties>
</file>