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79" r:id="rId3"/>
    <p:sldId id="269" r:id="rId4"/>
    <p:sldId id="280" r:id="rId5"/>
    <p:sldId id="281" r:id="rId6"/>
    <p:sldId id="282" r:id="rId7"/>
    <p:sldId id="283" r:id="rId8"/>
    <p:sldId id="284" r:id="rId9"/>
    <p:sldId id="275" r:id="rId10"/>
    <p:sldId id="285" r:id="rId11"/>
    <p:sldId id="276" r:id="rId12"/>
    <p:sldId id="277" r:id="rId13"/>
    <p:sldId id="278" r:id="rId14"/>
    <p:sldId id="286" r:id="rId15"/>
    <p:sldId id="287" r:id="rId16"/>
    <p:sldId id="288" r:id="rId17"/>
    <p:sldId id="290" r:id="rId18"/>
    <p:sldId id="292" r:id="rId19"/>
    <p:sldId id="291" r:id="rId20"/>
    <p:sldId id="293" r:id="rId21"/>
    <p:sldId id="294" r:id="rId22"/>
    <p:sldId id="300" r:id="rId23"/>
    <p:sldId id="302" r:id="rId24"/>
    <p:sldId id="304" r:id="rId25"/>
    <p:sldId id="301" r:id="rId26"/>
    <p:sldId id="303" r:id="rId27"/>
    <p:sldId id="274" r:id="rId28"/>
    <p:sldId id="305" r:id="rId29"/>
    <p:sldId id="260" r:id="rId30"/>
    <p:sldId id="266" r:id="rId31"/>
    <p:sldId id="261" r:id="rId32"/>
    <p:sldId id="262" r:id="rId33"/>
    <p:sldId id="263" r:id="rId34"/>
    <p:sldId id="264" r:id="rId35"/>
    <p:sldId id="265" r:id="rId36"/>
    <p:sldId id="258" r:id="rId37"/>
    <p:sldId id="259" r:id="rId38"/>
    <p:sldId id="267" r:id="rId39"/>
    <p:sldId id="2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ongs\Documents\2019%20Oslo\ST%20EASL%20presentation\number%20of%20libraries%20in%20China%20since%20194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GB" sz="1400"/>
              <a:t>Number</a:t>
            </a:r>
            <a:r>
              <a:rPr lang="en-GB" sz="1400" baseline="0"/>
              <a:t> of publick libraries in China 1949-2016</a:t>
            </a:r>
            <a:endParaRPr lang="en-GB" sz="1400"/>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scatterChart>
        <c:scatterStyle val="lineMarker"/>
        <c:varyColors val="0"/>
        <c:ser>
          <c:idx val="0"/>
          <c:order val="0"/>
          <c:spPr>
            <a:ln w="28575" cap="rnd">
              <a:solidFill>
                <a:schemeClr val="lt1">
                  <a:alpha val="50000"/>
                </a:schemeClr>
              </a:solid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Sheet1!$A$3:$A$36</c:f>
              <c:numCache>
                <c:formatCode>General</c:formatCode>
                <c:ptCount val="34"/>
                <c:pt idx="0">
                  <c:v>1949</c:v>
                </c:pt>
                <c:pt idx="1">
                  <c:v>1957</c:v>
                </c:pt>
                <c:pt idx="2">
                  <c:v>1965</c:v>
                </c:pt>
                <c:pt idx="3">
                  <c:v>1978</c:v>
                </c:pt>
                <c:pt idx="4">
                  <c:v>1980</c:v>
                </c:pt>
                <c:pt idx="5">
                  <c:v>1985</c:v>
                </c:pt>
                <c:pt idx="6">
                  <c:v>1986</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numCache>
            </c:numRef>
          </c:xVal>
          <c:yVal>
            <c:numRef>
              <c:f>Sheet1!$B$3:$B$36</c:f>
              <c:numCache>
                <c:formatCode>General</c:formatCode>
                <c:ptCount val="34"/>
                <c:pt idx="0">
                  <c:v>52</c:v>
                </c:pt>
                <c:pt idx="1">
                  <c:v>400</c:v>
                </c:pt>
                <c:pt idx="2">
                  <c:v>562</c:v>
                </c:pt>
                <c:pt idx="3">
                  <c:v>1218</c:v>
                </c:pt>
                <c:pt idx="4">
                  <c:v>1732</c:v>
                </c:pt>
                <c:pt idx="5">
                  <c:v>2344</c:v>
                </c:pt>
                <c:pt idx="6">
                  <c:v>2406</c:v>
                </c:pt>
                <c:pt idx="7">
                  <c:v>2527</c:v>
                </c:pt>
                <c:pt idx="8">
                  <c:v>2535</c:v>
                </c:pt>
                <c:pt idx="9">
                  <c:v>2558</c:v>
                </c:pt>
                <c:pt idx="10">
                  <c:v>2572</c:v>
                </c:pt>
                <c:pt idx="11">
                  <c:v>2589</c:v>
                </c:pt>
                <c:pt idx="12">
                  <c:v>2615</c:v>
                </c:pt>
                <c:pt idx="13">
                  <c:v>2620</c:v>
                </c:pt>
                <c:pt idx="14">
                  <c:v>2628</c:v>
                </c:pt>
                <c:pt idx="15">
                  <c:v>2662</c:v>
                </c:pt>
                <c:pt idx="16">
                  <c:v>2669</c:v>
                </c:pt>
                <c:pt idx="17">
                  <c:v>2675</c:v>
                </c:pt>
                <c:pt idx="18">
                  <c:v>2696</c:v>
                </c:pt>
                <c:pt idx="19">
                  <c:v>2697</c:v>
                </c:pt>
                <c:pt idx="20">
                  <c:v>2709</c:v>
                </c:pt>
                <c:pt idx="21">
                  <c:v>2720</c:v>
                </c:pt>
                <c:pt idx="22">
                  <c:v>2762</c:v>
                </c:pt>
                <c:pt idx="23">
                  <c:v>2778</c:v>
                </c:pt>
                <c:pt idx="24">
                  <c:v>2799</c:v>
                </c:pt>
                <c:pt idx="25">
                  <c:v>2820</c:v>
                </c:pt>
                <c:pt idx="26">
                  <c:v>2850</c:v>
                </c:pt>
                <c:pt idx="27">
                  <c:v>2884</c:v>
                </c:pt>
                <c:pt idx="28">
                  <c:v>2952</c:v>
                </c:pt>
                <c:pt idx="29">
                  <c:v>3076</c:v>
                </c:pt>
                <c:pt idx="30">
                  <c:v>3112</c:v>
                </c:pt>
                <c:pt idx="31">
                  <c:v>3117</c:v>
                </c:pt>
                <c:pt idx="32">
                  <c:v>3139</c:v>
                </c:pt>
                <c:pt idx="33">
                  <c:v>3153</c:v>
                </c:pt>
              </c:numCache>
            </c:numRef>
          </c:yVal>
          <c:smooth val="0"/>
          <c:extLst>
            <c:ext xmlns:c16="http://schemas.microsoft.com/office/drawing/2014/chart" uri="{C3380CC4-5D6E-409C-BE32-E72D297353CC}">
              <c16:uniqueId val="{00000000-9890-4AE1-A3DF-BEA36721CB75}"/>
            </c:ext>
          </c:extLst>
        </c:ser>
        <c:dLbls>
          <c:showLegendKey val="0"/>
          <c:showVal val="0"/>
          <c:showCatName val="0"/>
          <c:showSerName val="0"/>
          <c:showPercent val="0"/>
          <c:showBubbleSize val="0"/>
        </c:dLbls>
        <c:axId val="470133400"/>
        <c:axId val="470130120"/>
      </c:scatterChart>
      <c:valAx>
        <c:axId val="470133400"/>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GB"/>
                  <a:t>Year</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alpha val="25000"/>
              </a:schemeClr>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n-US"/>
          </a:p>
        </c:txPr>
        <c:crossAx val="470130120"/>
        <c:crosses val="autoZero"/>
        <c:crossBetween val="midCat"/>
      </c:valAx>
      <c:valAx>
        <c:axId val="470130120"/>
        <c:scaling>
          <c:orientation val="minMax"/>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GB"/>
                  <a:t>Lib</a:t>
                </a:r>
                <a:r>
                  <a:rPr lang="en-GB" baseline="0"/>
                  <a:t>raries</a:t>
                </a:r>
                <a:endParaRPr lang="en-GB"/>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470133400"/>
        <c:crosses val="autoZero"/>
        <c:crossBetween val="midCat"/>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900"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95EF7-35F1-4CF4-9B7E-0DC763B39094}" type="datetimeFigureOut">
              <a:rPr lang="en-GB" smtClean="0"/>
              <a:t>06/09/2019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9DEB2-CA2C-40AC-AA5F-D1F15E459A49}" type="slidenum">
              <a:rPr lang="en-GB" smtClean="0"/>
              <a:t>‹#›</a:t>
            </a:fld>
            <a:endParaRPr lang="en-GB"/>
          </a:p>
        </p:txBody>
      </p:sp>
    </p:spTree>
    <p:extLst>
      <p:ext uri="{BB962C8B-B14F-4D97-AF65-F5344CB8AC3E}">
        <p14:creationId xmlns:p14="http://schemas.microsoft.com/office/powerpoint/2010/main" val="417852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815C49A-D02F-4808-A1A8-5CF8CBC7F8D3}" type="datetime1">
              <a:rPr lang="en-US" smtClean="0"/>
              <a:t>9/6/2019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4279229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5EE96D-D29F-4EDA-8DC6-9535BFE29772}" type="datetime1">
              <a:rPr lang="en-US" smtClean="0"/>
              <a:t>9/6/2019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2078728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CC542B-051E-4EF0-BD33-5118744575E0}" type="datetime1">
              <a:rPr lang="en-US" smtClean="0"/>
              <a:t>9/6/2019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336465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365274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FFBD53-6F6D-4A92-BA49-0ADF3F6B29C8}" type="datetime1">
              <a:rPr lang="en-US" smtClean="0"/>
              <a:t>9/6/2019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415559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97ED50-305C-4E7C-A907-9751E8D9340F}" type="datetime1">
              <a:rPr lang="en-US" smtClean="0"/>
              <a:t>9/6/2019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239491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5B26BF3-936C-4736-A015-7B7D6C45AC23}" type="datetime1">
              <a:rPr lang="en-US" smtClean="0"/>
              <a:t>9/6/2019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209713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C8165A0-3948-400B-9776-0C07290940A3}" type="datetime1">
              <a:rPr lang="en-US" smtClean="0"/>
              <a:t>9/6/2019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165732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D0CBD-007A-4358-85C4-CBD96A20D9A5}" type="datetime1">
              <a:rPr lang="en-US" smtClean="0"/>
              <a:t>9/6/2019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156436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654DC-50A6-4E60-A1E9-1C8DCD9B9E09}" type="datetime1">
              <a:rPr lang="en-US" smtClean="0"/>
              <a:t>9/6/2019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4277988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91FF61-8FD9-4CCF-9F1D-83A08D973407}" type="datetime1">
              <a:rPr lang="en-US" smtClean="0"/>
              <a:t>9/6/2019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E5959-B087-4EA2-9356-6905152BDD16}" type="slidenum">
              <a:rPr lang="en-GB" smtClean="0"/>
              <a:t>‹#›</a:t>
            </a:fld>
            <a:endParaRPr lang="en-GB"/>
          </a:p>
        </p:txBody>
      </p:sp>
    </p:spTree>
    <p:extLst>
      <p:ext uri="{BB962C8B-B14F-4D97-AF65-F5344CB8AC3E}">
        <p14:creationId xmlns:p14="http://schemas.microsoft.com/office/powerpoint/2010/main" val="614825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A318B-5D2C-438D-AFD8-32118F49A83F}" type="datetime1">
              <a:rPr lang="en-US" smtClean="0"/>
              <a:t>9/6/2019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E5959-B087-4EA2-9356-6905152BDD16}" type="slidenum">
              <a:rPr lang="en-GB" smtClean="0"/>
              <a:t>‹#›</a:t>
            </a:fld>
            <a:endParaRPr lang="en-GB"/>
          </a:p>
        </p:txBody>
      </p:sp>
    </p:spTree>
    <p:extLst>
      <p:ext uri="{BB962C8B-B14F-4D97-AF65-F5344CB8AC3E}">
        <p14:creationId xmlns:p14="http://schemas.microsoft.com/office/powerpoint/2010/main" val="707288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1110" y="344128"/>
            <a:ext cx="10972800" cy="2298487"/>
          </a:xfrm>
        </p:spPr>
        <p:txBody>
          <a:bodyPr>
            <a:normAutofit/>
          </a:bodyPr>
          <a:lstStyle/>
          <a:p>
            <a:r>
              <a:rPr lang="en-GB" sz="4000" dirty="0">
                <a:latin typeface="Arial Narrow" panose="020B0606020202030204" pitchFamily="34" charset="0"/>
              </a:rPr>
              <a:t>From the Iron-Lyre-Copper-Sword Library to the Library of the Miscellany</a:t>
            </a:r>
            <a:r>
              <a:rPr lang="en-GB" sz="4000" dirty="0" smtClean="0">
                <a:latin typeface="Arial Narrow" panose="020B0606020202030204" pitchFamily="34" charset="0"/>
              </a:rPr>
              <a:t>: private book collecting for the public good since </a:t>
            </a:r>
            <a:r>
              <a:rPr lang="en-GB" sz="4000" dirty="0" smtClean="0">
                <a:latin typeface="+mn-lt"/>
              </a:rPr>
              <a:t>the</a:t>
            </a:r>
            <a:r>
              <a:rPr lang="en-GB" sz="4000" dirty="0" smtClean="0">
                <a:latin typeface="Arial Narrow" panose="020B0606020202030204" pitchFamily="34" charset="0"/>
              </a:rPr>
              <a:t> late Qing Dynasty</a:t>
            </a:r>
            <a:endParaRPr lang="en-GB" sz="4000" dirty="0">
              <a:latin typeface="Arial Narrow" panose="020B0606020202030204" pitchFamily="34" charset="0"/>
            </a:endParaRPr>
          </a:p>
        </p:txBody>
      </p:sp>
      <p:sp>
        <p:nvSpPr>
          <p:cNvPr id="3" name="Subtitle 2"/>
          <p:cNvSpPr>
            <a:spLocks noGrp="1"/>
          </p:cNvSpPr>
          <p:nvPr>
            <p:ph type="subTitle" idx="1"/>
          </p:nvPr>
        </p:nvSpPr>
        <p:spPr>
          <a:xfrm>
            <a:off x="1524000" y="2916936"/>
            <a:ext cx="9144000" cy="740664"/>
          </a:xfrm>
        </p:spPr>
        <p:txBody>
          <a:bodyPr/>
          <a:lstStyle/>
          <a:p>
            <a:r>
              <a:rPr lang="zh-CN" altLang="en-US" sz="2800" dirty="0"/>
              <a:t>从铁琴铜剑楼到杂书馆：晚清以来的公益私家藏书</a:t>
            </a:r>
            <a:endParaRPr lang="en-GB" sz="2800" dirty="0"/>
          </a:p>
          <a:p>
            <a:endParaRPr lang="en-GB" dirty="0"/>
          </a:p>
        </p:txBody>
      </p:sp>
      <p:sp>
        <p:nvSpPr>
          <p:cNvPr id="4" name="TextBox 3"/>
          <p:cNvSpPr txBox="1"/>
          <p:nvPr/>
        </p:nvSpPr>
        <p:spPr>
          <a:xfrm>
            <a:off x="2350008" y="4526280"/>
            <a:ext cx="7159752" cy="1384995"/>
          </a:xfrm>
          <a:prstGeom prst="rect">
            <a:avLst/>
          </a:prstGeom>
          <a:noFill/>
        </p:spPr>
        <p:txBody>
          <a:bodyPr wrap="square" rtlCol="0">
            <a:spAutoFit/>
          </a:bodyPr>
          <a:lstStyle/>
          <a:p>
            <a:pPr algn="ctr"/>
            <a:r>
              <a:rPr lang="en-GB" sz="2800" dirty="0" smtClean="0"/>
              <a:t>Shenxiao Tong</a:t>
            </a:r>
          </a:p>
          <a:p>
            <a:pPr algn="ctr"/>
            <a:r>
              <a:rPr lang="en-GB" sz="2800" dirty="0" smtClean="0"/>
              <a:t>Edinburgh University Library</a:t>
            </a:r>
          </a:p>
          <a:p>
            <a:pPr algn="ctr"/>
            <a:r>
              <a:rPr lang="en-GB" sz="2800" dirty="0" smtClean="0"/>
              <a:t>EASL 2019, Oslo</a:t>
            </a:r>
            <a:endParaRPr lang="en-GB" sz="2800" dirty="0"/>
          </a:p>
        </p:txBody>
      </p:sp>
      <p:sp>
        <p:nvSpPr>
          <p:cNvPr id="5" name="Date Placeholder 4"/>
          <p:cNvSpPr>
            <a:spLocks noGrp="1"/>
          </p:cNvSpPr>
          <p:nvPr>
            <p:ph type="dt" sz="half" idx="10"/>
          </p:nvPr>
        </p:nvSpPr>
        <p:spPr/>
        <p:txBody>
          <a:bodyPr/>
          <a:lstStyle/>
          <a:p>
            <a:fld id="{C6D78671-EF26-407C-B17B-702D85E7C6B8}" type="datetime1">
              <a:rPr lang="en-US" smtClean="0"/>
              <a:t>9/6/2019</a:t>
            </a:fld>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1</a:t>
            </a:fld>
            <a:endParaRPr lang="en-GB"/>
          </a:p>
        </p:txBody>
      </p:sp>
    </p:spTree>
    <p:extLst>
      <p:ext uri="{BB962C8B-B14F-4D97-AF65-F5344CB8AC3E}">
        <p14:creationId xmlns:p14="http://schemas.microsoft.com/office/powerpoint/2010/main" val="1391225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78992"/>
            <a:ext cx="10515600" cy="5097971"/>
          </a:xfrm>
        </p:spPr>
        <p:txBody>
          <a:bodyPr/>
          <a:lstStyle/>
          <a:p>
            <a:pPr marL="0" indent="0">
              <a:buNone/>
            </a:pPr>
            <a:r>
              <a:rPr lang="en-GB" dirty="0" smtClean="0">
                <a:latin typeface="Times New Roman" panose="02020603050405020304" pitchFamily="18" charset="0"/>
                <a:cs typeface="Times New Roman" panose="02020603050405020304" pitchFamily="18" charset="0"/>
              </a:rPr>
              <a:t>Brief chronology</a:t>
            </a:r>
          </a:p>
          <a:p>
            <a:endParaRPr lang="en-GB"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Founded </a:t>
            </a:r>
            <a:r>
              <a:rPr lang="en-GB" dirty="0">
                <a:latin typeface="Times New Roman" panose="02020603050405020304" pitchFamily="18" charset="0"/>
                <a:cs typeface="Times New Roman" panose="02020603050405020304" pitchFamily="18" charset="0"/>
              </a:rPr>
              <a:t>by Qu </a:t>
            </a:r>
            <a:r>
              <a:rPr lang="en-GB" dirty="0" err="1">
                <a:latin typeface="Times New Roman" panose="02020603050405020304" pitchFamily="18" charset="0"/>
                <a:cs typeface="Times New Roman" panose="02020603050405020304" pitchFamily="18" charset="0"/>
              </a:rPr>
              <a:t>Shaoji</a:t>
            </a:r>
            <a:r>
              <a:rPr lang="en-GB"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瞿绍基</a:t>
            </a:r>
            <a:r>
              <a:rPr lang="zh-CN" altLang="en-US"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1772-1836) in the late Qianlong </a:t>
            </a:r>
            <a:r>
              <a:rPr lang="en-GB" dirty="0" smtClean="0">
                <a:latin typeface="Times New Roman" panose="02020603050405020304" pitchFamily="18" charset="0"/>
                <a:cs typeface="Times New Roman" panose="02020603050405020304" pitchFamily="18" charset="0"/>
              </a:rPr>
              <a:t>period as </a:t>
            </a:r>
            <a:r>
              <a:rPr lang="en-GB" dirty="0" err="1" smtClean="0">
                <a:latin typeface="Times New Roman" panose="02020603050405020304" pitchFamily="18" charset="0"/>
                <a:cs typeface="Times New Roman" panose="02020603050405020304" pitchFamily="18" charset="0"/>
              </a:rPr>
              <a:t>Tianyu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Zhai</a:t>
            </a:r>
            <a:r>
              <a:rPr lang="en-GB"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恬</a:t>
            </a:r>
            <a:r>
              <a:rPr lang="zh-CN" altLang="en-US" sz="2400" dirty="0">
                <a:latin typeface="Times New Roman" panose="02020603050405020304" pitchFamily="18" charset="0"/>
                <a:cs typeface="Times New Roman" panose="02020603050405020304" pitchFamily="18" charset="0"/>
              </a:rPr>
              <a:t>裕</a:t>
            </a:r>
            <a:r>
              <a:rPr lang="zh-CN" altLang="en-US" sz="2400" dirty="0" smtClean="0">
                <a:latin typeface="Times New Roman" panose="02020603050405020304" pitchFamily="18" charset="0"/>
                <a:cs typeface="Times New Roman" panose="02020603050405020304" pitchFamily="18" charset="0"/>
              </a:rPr>
              <a:t>斋</a:t>
            </a:r>
            <a:r>
              <a:rPr lang="en-GB" altLang="zh-CN" dirty="0" smtClean="0">
                <a:latin typeface="Times New Roman" panose="02020603050405020304" pitchFamily="18" charset="0"/>
                <a:cs typeface="Times New Roman" panose="02020603050405020304" pitchFamily="18" charset="0"/>
              </a:rPr>
              <a:t>)</a:t>
            </a:r>
          </a:p>
          <a:p>
            <a:r>
              <a:rPr lang="en-GB" dirty="0">
                <a:latin typeface="Times New Roman" panose="02020603050405020304" pitchFamily="18" charset="0"/>
                <a:cs typeface="Times New Roman" panose="02020603050405020304" pitchFamily="18" charset="0"/>
              </a:rPr>
              <a:t>R</a:t>
            </a:r>
            <a:r>
              <a:rPr lang="en-GB" dirty="0" smtClean="0">
                <a:latin typeface="Times New Roman" panose="02020603050405020304" pitchFamily="18" charset="0"/>
                <a:cs typeface="Times New Roman" panose="02020603050405020304" pitchFamily="18" charset="0"/>
              </a:rPr>
              <a:t>enamed </a:t>
            </a:r>
            <a:r>
              <a:rPr lang="zh-CN" altLang="en-US" sz="2400" dirty="0">
                <a:latin typeface="Times New Roman" panose="02020603050405020304" pitchFamily="18" charset="0"/>
                <a:cs typeface="Times New Roman" panose="02020603050405020304" pitchFamily="18" charset="0"/>
              </a:rPr>
              <a:t>敦裕堂</a:t>
            </a:r>
            <a:r>
              <a:rPr lang="en-GB" dirty="0">
                <a:latin typeface="Times New Roman" panose="02020603050405020304" pitchFamily="18" charset="0"/>
                <a:cs typeface="Times New Roman" panose="02020603050405020304" pitchFamily="18" charset="0"/>
              </a:rPr>
              <a:t> and then </a:t>
            </a:r>
            <a:r>
              <a:rPr lang="en-GB" dirty="0" smtClean="0">
                <a:latin typeface="Times New Roman" panose="02020603050405020304" pitchFamily="18" charset="0"/>
                <a:cs typeface="Times New Roman" panose="02020603050405020304" pitchFamily="18" charset="0"/>
              </a:rPr>
              <a:t>renamed </a:t>
            </a:r>
            <a:r>
              <a:rPr lang="zh-CN" altLang="en-US" sz="2400" dirty="0" smtClean="0">
                <a:latin typeface="Times New Roman" panose="02020603050405020304" pitchFamily="18" charset="0"/>
                <a:cs typeface="Times New Roman" panose="02020603050405020304" pitchFamily="18" charset="0"/>
              </a:rPr>
              <a:t>铁</a:t>
            </a:r>
            <a:r>
              <a:rPr lang="zh-CN" altLang="en-US" sz="2400" dirty="0">
                <a:latin typeface="Times New Roman" panose="02020603050405020304" pitchFamily="18" charset="0"/>
                <a:cs typeface="Times New Roman" panose="02020603050405020304" pitchFamily="18" charset="0"/>
              </a:rPr>
              <a:t>琴铜剑</a:t>
            </a:r>
            <a:r>
              <a:rPr lang="zh-CN" altLang="en-US" sz="2400" dirty="0" smtClean="0">
                <a:latin typeface="Times New Roman" panose="02020603050405020304" pitchFamily="18" charset="0"/>
                <a:cs typeface="Times New Roman" panose="02020603050405020304" pitchFamily="18" charset="0"/>
              </a:rPr>
              <a:t>楼 </a:t>
            </a:r>
            <a:r>
              <a:rPr lang="en-GB" altLang="zh-CN" dirty="0" smtClean="0">
                <a:latin typeface="Times New Roman" panose="02020603050405020304" pitchFamily="18" charset="0"/>
                <a:cs typeface="Times New Roman" panose="02020603050405020304" pitchFamily="18" charset="0"/>
              </a:rPr>
              <a:t>again</a:t>
            </a:r>
            <a:r>
              <a:rPr lang="zh-CN" altLang="en-US"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after </a:t>
            </a:r>
            <a:r>
              <a:rPr lang="en-GB" dirty="0">
                <a:latin typeface="Times New Roman" panose="02020603050405020304" pitchFamily="18" charset="0"/>
                <a:cs typeface="Times New Roman" panose="02020603050405020304" pitchFamily="18" charset="0"/>
              </a:rPr>
              <a:t>two ancient objects in their collections, an iron Qin and copper </a:t>
            </a:r>
            <a:r>
              <a:rPr lang="en-GB" dirty="0" smtClean="0">
                <a:latin typeface="Times New Roman" panose="02020603050405020304" pitchFamily="18" charset="0"/>
                <a:cs typeface="Times New Roman" panose="02020603050405020304" pitchFamily="18" charset="0"/>
              </a:rPr>
              <a:t>sword</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a:t>
            </a:r>
            <a:r>
              <a:rPr lang="en-GB" dirty="0" smtClean="0">
                <a:latin typeface="Times New Roman" panose="02020603050405020304" pitchFamily="18" charset="0"/>
                <a:cs typeface="Times New Roman" panose="02020603050405020304" pitchFamily="18" charset="0"/>
              </a:rPr>
              <a:t>n </a:t>
            </a:r>
            <a:r>
              <a:rPr lang="en-GB" dirty="0">
                <a:latin typeface="Times New Roman" panose="02020603050405020304" pitchFamily="18" charset="0"/>
                <a:cs typeface="Times New Roman" panose="02020603050405020304" pitchFamily="18" charset="0"/>
              </a:rPr>
              <a:t>1874 (</a:t>
            </a:r>
            <a:r>
              <a:rPr lang="zh-CN" altLang="en-US" sz="2400" dirty="0">
                <a:latin typeface="Times New Roman" panose="02020603050405020304" pitchFamily="18" charset="0"/>
                <a:cs typeface="Times New Roman" panose="02020603050405020304" pitchFamily="18" charset="0"/>
              </a:rPr>
              <a:t>同治十三</a:t>
            </a:r>
            <a:r>
              <a:rPr lang="zh-CN" altLang="en-US" sz="2400" dirty="0" smtClean="0">
                <a:latin typeface="Times New Roman" panose="02020603050405020304" pitchFamily="18" charset="0"/>
                <a:cs typeface="Times New Roman" panose="02020603050405020304" pitchFamily="18" charset="0"/>
              </a:rPr>
              <a:t>年</a:t>
            </a:r>
            <a:r>
              <a:rPr lang="en-GB" altLang="zh-CN" dirty="0" smtClean="0">
                <a:latin typeface="Times New Roman" panose="02020603050405020304" pitchFamily="18" charset="0"/>
                <a:cs typeface="Times New Roman" panose="02020603050405020304" pitchFamily="18" charset="0"/>
              </a:rPr>
              <a:t>, to avoid </a:t>
            </a:r>
            <a:r>
              <a:rPr lang="en-GB" dirty="0">
                <a:latin typeface="Times New Roman" panose="02020603050405020304" pitchFamily="18" charset="0"/>
                <a:cs typeface="Times New Roman" panose="02020603050405020304" pitchFamily="18" charset="0"/>
              </a:rPr>
              <a:t>the use of </a:t>
            </a:r>
            <a:r>
              <a:rPr lang="zh-CN" altLang="en-US" sz="2400" dirty="0">
                <a:latin typeface="Times New Roman" panose="02020603050405020304" pitchFamily="18" charset="0"/>
                <a:cs typeface="Times New Roman" panose="02020603050405020304" pitchFamily="18" charset="0"/>
              </a:rPr>
              <a:t>恬</a:t>
            </a:r>
            <a:r>
              <a:rPr lang="en-GB" dirty="0">
                <a:latin typeface="Times New Roman" panose="02020603050405020304" pitchFamily="18" charset="0"/>
                <a:cs typeface="Times New Roman" panose="02020603050405020304" pitchFamily="18" charset="0"/>
              </a:rPr>
              <a:t> as </a:t>
            </a:r>
            <a:r>
              <a:rPr lang="zh-CN" altLang="en-US" sz="2400" dirty="0">
                <a:latin typeface="Times New Roman" panose="02020603050405020304" pitchFamily="18" charset="0"/>
                <a:cs typeface="Times New Roman" panose="02020603050405020304" pitchFamily="18" charset="0"/>
              </a:rPr>
              <a:t>光绪</a:t>
            </a:r>
            <a:r>
              <a:rPr lang="en-GB" dirty="0">
                <a:latin typeface="Times New Roman" panose="02020603050405020304" pitchFamily="18" charset="0"/>
                <a:cs typeface="Times New Roman" panose="02020603050405020304" pitchFamily="18" charset="0"/>
              </a:rPr>
              <a:t>was called </a:t>
            </a:r>
            <a:r>
              <a:rPr lang="zh-CN" altLang="en-US" sz="2400" dirty="0">
                <a:latin typeface="Times New Roman" panose="02020603050405020304" pitchFamily="18" charset="0"/>
                <a:cs typeface="Times New Roman" panose="02020603050405020304" pitchFamily="18" charset="0"/>
              </a:rPr>
              <a:t>載</a:t>
            </a:r>
            <a:r>
              <a:rPr lang="zh-CN" altLang="en-US" sz="2400" dirty="0" smtClean="0">
                <a:latin typeface="Times New Roman" panose="02020603050405020304" pitchFamily="18" charset="0"/>
                <a:cs typeface="Times New Roman" panose="02020603050405020304" pitchFamily="18" charset="0"/>
              </a:rPr>
              <a:t>恬</a:t>
            </a:r>
            <a:r>
              <a:rPr lang="en-GB" altLang="zh-CN" dirty="0" smtClean="0">
                <a:latin typeface="Times New Roman" panose="02020603050405020304" pitchFamily="18" charset="0"/>
                <a:cs typeface="Times New Roman" panose="02020603050405020304" pitchFamily="18" charset="0"/>
              </a:rPr>
              <a:t>)</a:t>
            </a:r>
          </a:p>
          <a:p>
            <a:r>
              <a:rPr lang="en-GB" dirty="0" smtClean="0">
                <a:latin typeface="Times New Roman" panose="02020603050405020304" pitchFamily="18" charset="0"/>
                <a:cs typeface="Times New Roman" panose="02020603050405020304" pitchFamily="18" charset="0"/>
              </a:rPr>
              <a:t>Taken over by government in 1986</a:t>
            </a:r>
          </a:p>
          <a:p>
            <a:r>
              <a:rPr lang="en-GB" dirty="0" smtClean="0">
                <a:latin typeface="Times New Roman" panose="02020603050405020304" pitchFamily="18" charset="0"/>
                <a:cs typeface="Times New Roman" panose="02020603050405020304" pitchFamily="18" charset="0"/>
              </a:rPr>
              <a:t>Large donations to the National Library of China after 1946</a:t>
            </a:r>
          </a:p>
          <a:p>
            <a:r>
              <a:rPr lang="en-GB" dirty="0" smtClean="0">
                <a:latin typeface="Times New Roman" panose="02020603050405020304" pitchFamily="18" charset="0"/>
                <a:cs typeface="Times New Roman" panose="02020603050405020304" pitchFamily="18" charset="0"/>
              </a:rPr>
              <a:t>Memorial House since 1991</a:t>
            </a:r>
            <a:endParaRPr lang="en-GB"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10</a:t>
            </a:fld>
            <a:endParaRPr lang="en-GB"/>
          </a:p>
        </p:txBody>
      </p:sp>
    </p:spTree>
    <p:extLst>
      <p:ext uri="{BB962C8B-B14F-4D97-AF65-F5344CB8AC3E}">
        <p14:creationId xmlns:p14="http://schemas.microsoft.com/office/powerpoint/2010/main" val="367423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1056" y="23178"/>
            <a:ext cx="8878823" cy="6659118"/>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11</a:t>
            </a:fld>
            <a:endParaRPr lang="en-GB"/>
          </a:p>
        </p:txBody>
      </p:sp>
    </p:spTree>
    <p:extLst>
      <p:ext uri="{BB962C8B-B14F-4D97-AF65-F5344CB8AC3E}">
        <p14:creationId xmlns:p14="http://schemas.microsoft.com/office/powerpoint/2010/main" val="79408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168" y="-170910"/>
            <a:ext cx="11285108" cy="6347873"/>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12</a:t>
            </a:fld>
            <a:endParaRPr lang="en-GB"/>
          </a:p>
        </p:txBody>
      </p:sp>
    </p:spTree>
    <p:extLst>
      <p:ext uri="{BB962C8B-B14F-4D97-AF65-F5344CB8AC3E}">
        <p14:creationId xmlns:p14="http://schemas.microsoft.com/office/powerpoint/2010/main" val="427981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0652" y="0"/>
            <a:ext cx="10981268" cy="6176963"/>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13</a:t>
            </a:fld>
            <a:endParaRPr lang="en-GB"/>
          </a:p>
        </p:txBody>
      </p:sp>
    </p:spTree>
    <p:extLst>
      <p:ext uri="{BB962C8B-B14F-4D97-AF65-F5344CB8AC3E}">
        <p14:creationId xmlns:p14="http://schemas.microsoft.com/office/powerpoint/2010/main" val="105565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2376" y="204566"/>
            <a:ext cx="10617596" cy="5972397"/>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14</a:t>
            </a:fld>
            <a:endParaRPr lang="en-GB"/>
          </a:p>
        </p:txBody>
      </p:sp>
    </p:spTree>
    <p:extLst>
      <p:ext uri="{BB962C8B-B14F-4D97-AF65-F5344CB8AC3E}">
        <p14:creationId xmlns:p14="http://schemas.microsoft.com/office/powerpoint/2010/main" val="1648766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5362" y="118873"/>
            <a:ext cx="9617270" cy="6420040"/>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15</a:t>
            </a:fld>
            <a:endParaRPr lang="en-GB"/>
          </a:p>
        </p:txBody>
      </p:sp>
    </p:spTree>
    <p:extLst>
      <p:ext uri="{BB962C8B-B14F-4D97-AF65-F5344CB8AC3E}">
        <p14:creationId xmlns:p14="http://schemas.microsoft.com/office/powerpoint/2010/main" val="347041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16</a:t>
            </a:fld>
            <a:endParaRPr lang="en-GB"/>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3222" y="0"/>
            <a:ext cx="9253138" cy="6176963"/>
          </a:xfrm>
        </p:spPr>
      </p:pic>
    </p:spTree>
    <p:extLst>
      <p:ext uri="{BB962C8B-B14F-4D97-AF65-F5344CB8AC3E}">
        <p14:creationId xmlns:p14="http://schemas.microsoft.com/office/powerpoint/2010/main" val="2401915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0131"/>
          </a:xfrm>
        </p:spPr>
        <p:txBody>
          <a:bodyPr>
            <a:normAutofit fontScale="90000"/>
          </a:bodyPr>
          <a:lstStyle/>
          <a:p>
            <a:r>
              <a:rPr lang="en-GB" dirty="0" smtClean="0"/>
              <a:t>Five generations</a:t>
            </a:r>
            <a:endParaRPr lang="en-GB" dirty="0"/>
          </a:p>
        </p:txBody>
      </p:sp>
      <p:sp>
        <p:nvSpPr>
          <p:cNvPr id="3" name="Content Placeholder 2"/>
          <p:cNvSpPr>
            <a:spLocks noGrp="1"/>
          </p:cNvSpPr>
          <p:nvPr>
            <p:ph idx="1"/>
          </p:nvPr>
        </p:nvSpPr>
        <p:spPr>
          <a:xfrm>
            <a:off x="838200" y="1124712"/>
            <a:ext cx="10515600" cy="5052251"/>
          </a:xfrm>
        </p:spPr>
        <p:txBody>
          <a:bodyPr>
            <a:normAutofit fontScale="92500" lnSpcReduction="10000"/>
          </a:bodyPr>
          <a:lstStyle/>
          <a:p>
            <a:r>
              <a:rPr lang="en-GB" sz="2000" dirty="0"/>
              <a:t>Qu </a:t>
            </a:r>
            <a:r>
              <a:rPr lang="en-GB" sz="2000" dirty="0" err="1"/>
              <a:t>Shaoji</a:t>
            </a:r>
            <a:r>
              <a:rPr lang="en-GB" sz="2000" dirty="0"/>
              <a:t> (</a:t>
            </a:r>
            <a:r>
              <a:rPr lang="zh-CN" altLang="en-US" sz="2000" dirty="0"/>
              <a:t>瞿绍基，</a:t>
            </a:r>
            <a:r>
              <a:rPr lang="en-GB" sz="2000" dirty="0"/>
              <a:t>1772-1836) </a:t>
            </a:r>
            <a:r>
              <a:rPr lang="en-GB" sz="2000" dirty="0" smtClean="0"/>
              <a:t>-- founder</a:t>
            </a:r>
          </a:p>
          <a:p>
            <a:r>
              <a:rPr lang="en-GB" sz="2000" dirty="0"/>
              <a:t>Qu Yong (</a:t>
            </a:r>
            <a:r>
              <a:rPr lang="zh-CN" altLang="en-US" sz="2000" dirty="0"/>
              <a:t>瞿庸</a:t>
            </a:r>
            <a:r>
              <a:rPr lang="en-GB" sz="2000" dirty="0"/>
              <a:t> 1797-1846) </a:t>
            </a:r>
            <a:endParaRPr lang="en-GB" sz="2000" dirty="0" smtClean="0"/>
          </a:p>
          <a:p>
            <a:pPr marL="712788" indent="0">
              <a:buNone/>
            </a:pPr>
            <a:r>
              <a:rPr lang="en-US" altLang="zh-CN" sz="2000" dirty="0" smtClean="0"/>
              <a:t>《</a:t>
            </a:r>
            <a:r>
              <a:rPr lang="zh-CN" altLang="en-US" sz="2000" dirty="0"/>
              <a:t>鐵琴銅劍樓藏書目錄</a:t>
            </a:r>
            <a:r>
              <a:rPr lang="en-US" altLang="zh-CN" sz="2000" dirty="0"/>
              <a:t>》</a:t>
            </a:r>
            <a:r>
              <a:rPr lang="en-GB" sz="2000" dirty="0"/>
              <a:t>, 24 </a:t>
            </a:r>
            <a:r>
              <a:rPr lang="en-GB" sz="2000" dirty="0" err="1"/>
              <a:t>juan</a:t>
            </a:r>
            <a:r>
              <a:rPr lang="en-GB" sz="2000" dirty="0"/>
              <a:t>, 1194 titles including 173 </a:t>
            </a:r>
            <a:r>
              <a:rPr lang="en-GB" sz="2000" dirty="0" smtClean="0"/>
              <a:t>	titles </a:t>
            </a:r>
            <a:r>
              <a:rPr lang="en-GB" sz="2000" dirty="0"/>
              <a:t>of printed books in </a:t>
            </a:r>
            <a:r>
              <a:rPr lang="en-GB" sz="2000" dirty="0" smtClean="0"/>
              <a:t>Song Dynasty</a:t>
            </a:r>
            <a:r>
              <a:rPr lang="en-GB" sz="2000" dirty="0"/>
              <a:t>, 4 in Jin and 184 in </a:t>
            </a:r>
            <a:r>
              <a:rPr lang="en-GB" sz="2000" dirty="0" smtClean="0"/>
              <a:t>Yuan, 275 </a:t>
            </a:r>
            <a:r>
              <a:rPr lang="en-GB" sz="2000" dirty="0"/>
              <a:t>in </a:t>
            </a:r>
            <a:r>
              <a:rPr lang="en-GB" sz="2000" dirty="0" smtClean="0"/>
              <a:t>Ming</a:t>
            </a:r>
          </a:p>
          <a:p>
            <a:r>
              <a:rPr lang="en-GB" sz="2000" dirty="0" smtClean="0"/>
              <a:t>Qu </a:t>
            </a:r>
            <a:r>
              <a:rPr lang="en-GB" sz="2000" dirty="0" err="1" smtClean="0"/>
              <a:t>Bingyuan</a:t>
            </a:r>
            <a:r>
              <a:rPr lang="en-GB" sz="2000" dirty="0" smtClean="0"/>
              <a:t> (</a:t>
            </a:r>
            <a:r>
              <a:rPr lang="zh-CN" altLang="en-US" sz="2000" dirty="0" smtClean="0"/>
              <a:t>瞿秉淵</a:t>
            </a:r>
            <a:r>
              <a:rPr lang="en-GB" sz="2000" dirty="0" smtClean="0"/>
              <a:t> 1820-1886) and Qu </a:t>
            </a:r>
            <a:r>
              <a:rPr lang="en-GB" sz="2000" dirty="0" err="1" smtClean="0"/>
              <a:t>Bingqing</a:t>
            </a:r>
            <a:r>
              <a:rPr lang="en-GB" sz="2000" dirty="0" smtClean="0"/>
              <a:t> (</a:t>
            </a:r>
            <a:r>
              <a:rPr lang="zh-CN" altLang="en-US" sz="2000" dirty="0" smtClean="0"/>
              <a:t>瞿秉清</a:t>
            </a:r>
            <a:r>
              <a:rPr lang="en-GB" sz="2000" dirty="0" smtClean="0"/>
              <a:t> 1828-1877)</a:t>
            </a:r>
          </a:p>
          <a:p>
            <a:pPr marL="712788" indent="0">
              <a:buNone/>
            </a:pPr>
            <a:r>
              <a:rPr lang="en-GB" sz="2000" dirty="0"/>
              <a:t>C</a:t>
            </a:r>
            <a:r>
              <a:rPr lang="en-GB" sz="2000" dirty="0" smtClean="0"/>
              <a:t>redited </a:t>
            </a:r>
            <a:r>
              <a:rPr lang="en-GB" sz="2000" dirty="0"/>
              <a:t>with protecting the books from the treat of damages in the Taiping Rebellion. From 1860 to 1864, the two brothers transferred the books to hide them in safe places for 7 times to escape the war with </a:t>
            </a:r>
            <a:r>
              <a:rPr lang="en-GB" sz="2000" dirty="0" smtClean="0"/>
              <a:t>damage; </a:t>
            </a:r>
            <a:r>
              <a:rPr lang="en-US" altLang="zh-CN" sz="2000" dirty="0"/>
              <a:t>《</a:t>
            </a:r>
            <a:r>
              <a:rPr lang="zh-CN" altLang="en-US" sz="2000" dirty="0"/>
              <a:t>虹月歸來圖</a:t>
            </a:r>
            <a:r>
              <a:rPr lang="en-US" altLang="zh-CN" sz="2000" dirty="0" smtClean="0"/>
              <a:t>》in 1867 to </a:t>
            </a:r>
            <a:r>
              <a:rPr lang="en-US" altLang="zh-CN" sz="2000" dirty="0"/>
              <a:t>《</a:t>
            </a:r>
            <a:r>
              <a:rPr lang="zh-CN" altLang="en-US" sz="2000" dirty="0"/>
              <a:t>虹月歸來圖</a:t>
            </a:r>
            <a:r>
              <a:rPr lang="en-US" altLang="zh-CN" sz="2000" dirty="0"/>
              <a:t>》</a:t>
            </a:r>
            <a:r>
              <a:rPr lang="en-GB" sz="2000" dirty="0"/>
              <a:t>to mark and celebrate the safe return of the books. </a:t>
            </a:r>
            <a:endParaRPr lang="en-GB" sz="2000" dirty="0"/>
          </a:p>
          <a:p>
            <a:r>
              <a:rPr lang="en-GB" sz="2000" dirty="0"/>
              <a:t>Qu </a:t>
            </a:r>
            <a:r>
              <a:rPr lang="en-GB" sz="2000" dirty="0" err="1"/>
              <a:t>Qijia</a:t>
            </a:r>
            <a:r>
              <a:rPr lang="en-GB" sz="2000" dirty="0"/>
              <a:t> (</a:t>
            </a:r>
            <a:r>
              <a:rPr lang="zh-CN" altLang="en-US" sz="2000" dirty="0"/>
              <a:t>瞿啓甲</a:t>
            </a:r>
            <a:r>
              <a:rPr lang="en-GB" sz="2000" dirty="0"/>
              <a:t> </a:t>
            </a:r>
            <a:r>
              <a:rPr lang="en-GB" sz="2000" dirty="0" smtClean="0"/>
              <a:t>1873-1940)</a:t>
            </a:r>
          </a:p>
          <a:p>
            <a:pPr marL="712788" indent="0">
              <a:buNone/>
            </a:pPr>
            <a:r>
              <a:rPr lang="en-GB" sz="2000" dirty="0" smtClean="0"/>
              <a:t>Protecting the books in 1907 (Governor </a:t>
            </a:r>
            <a:r>
              <a:rPr lang="en-GB" sz="2000" dirty="0" err="1" smtClean="0"/>
              <a:t>Duanfang</a:t>
            </a:r>
            <a:r>
              <a:rPr lang="en-GB" sz="2000" dirty="0" smtClean="0"/>
              <a:t>) and 1924 (location to Shanghai); </a:t>
            </a:r>
            <a:r>
              <a:rPr lang="en-GB" sz="2000" dirty="0"/>
              <a:t>Works: </a:t>
            </a:r>
            <a:r>
              <a:rPr lang="en-US" altLang="zh-CN" sz="2000" dirty="0"/>
              <a:t>《</a:t>
            </a:r>
            <a:r>
              <a:rPr lang="zh-CN" altLang="en-US" sz="2000" dirty="0"/>
              <a:t>鐵琴銅劍樓宋金元本書影</a:t>
            </a:r>
            <a:r>
              <a:rPr lang="en-US" altLang="zh-CN" sz="2000" dirty="0"/>
              <a:t>》《</a:t>
            </a:r>
            <a:r>
              <a:rPr lang="zh-CN" altLang="en-US" sz="2000" dirty="0"/>
              <a:t>鐵琴銅劍樓藏書提拔集錄</a:t>
            </a:r>
            <a:r>
              <a:rPr lang="en-US" altLang="zh-CN" sz="2000" dirty="0" smtClean="0"/>
              <a:t>》</a:t>
            </a:r>
            <a:r>
              <a:rPr lang="en-GB" altLang="zh-CN" sz="2000" dirty="0" smtClean="0"/>
              <a:t>; contribution to </a:t>
            </a:r>
            <a:r>
              <a:rPr lang="en-GB" altLang="zh-CN" sz="2000" dirty="0" err="1" smtClean="0"/>
              <a:t>Siku</a:t>
            </a:r>
            <a:r>
              <a:rPr lang="en-GB" altLang="zh-CN" sz="2000" dirty="0" smtClean="0"/>
              <a:t> </a:t>
            </a:r>
            <a:r>
              <a:rPr lang="en-GB" altLang="zh-CN" sz="2000" dirty="0" err="1" smtClean="0"/>
              <a:t>Congkan</a:t>
            </a:r>
            <a:r>
              <a:rPr lang="en-GB" altLang="zh-CN" sz="2000" dirty="0" smtClean="0"/>
              <a:t> </a:t>
            </a:r>
            <a:r>
              <a:rPr lang="en-US" altLang="zh-CN" sz="2000" dirty="0"/>
              <a:t>《</a:t>
            </a:r>
            <a:r>
              <a:rPr lang="zh-CN" altLang="en-US" sz="2000" dirty="0"/>
              <a:t>四部叢刊</a:t>
            </a:r>
            <a:r>
              <a:rPr lang="en-US" altLang="zh-CN" sz="2000" dirty="0" smtClean="0"/>
              <a:t>》1920-25 (1/6 content); founder and first head of Changshu Library</a:t>
            </a:r>
          </a:p>
          <a:p>
            <a:r>
              <a:rPr lang="en-GB" altLang="zh-CN" sz="2000" dirty="0" smtClean="0"/>
              <a:t>Qu </a:t>
            </a:r>
            <a:r>
              <a:rPr lang="en-GB" altLang="zh-CN" sz="2000" dirty="0" err="1" smtClean="0"/>
              <a:t>Chibang</a:t>
            </a:r>
            <a:r>
              <a:rPr lang="en-GB" altLang="zh-CN" sz="2000" dirty="0" smtClean="0"/>
              <a:t> (</a:t>
            </a:r>
            <a:r>
              <a:rPr lang="zh-CN" altLang="en-US" sz="2000" dirty="0" smtClean="0"/>
              <a:t>瞿</a:t>
            </a:r>
            <a:r>
              <a:rPr lang="zh-CN" altLang="en-US" sz="2000" dirty="0"/>
              <a:t>熾</a:t>
            </a:r>
            <a:r>
              <a:rPr lang="zh-CN" altLang="en-US" sz="2000" dirty="0" smtClean="0"/>
              <a:t>邦 </a:t>
            </a:r>
            <a:r>
              <a:rPr lang="en-GB" sz="2000" dirty="0" smtClean="0"/>
              <a:t>1900-1972</a:t>
            </a:r>
            <a:r>
              <a:rPr lang="zh-CN" altLang="en-US" sz="2000" dirty="0"/>
              <a:t>）， </a:t>
            </a:r>
            <a:r>
              <a:rPr lang="en-GB" altLang="zh-CN" sz="2000" dirty="0" smtClean="0"/>
              <a:t>Qu </a:t>
            </a:r>
            <a:r>
              <a:rPr lang="en-GB" altLang="zh-CN" sz="2000" dirty="0" err="1" smtClean="0"/>
              <a:t>Yaobang</a:t>
            </a:r>
            <a:r>
              <a:rPr lang="en-GB" altLang="zh-CN" sz="2000" dirty="0" smtClean="0"/>
              <a:t> (</a:t>
            </a:r>
            <a:r>
              <a:rPr lang="zh-CN" altLang="en-US" sz="2000" dirty="0" smtClean="0"/>
              <a:t>瞿</a:t>
            </a:r>
            <a:r>
              <a:rPr lang="zh-CN" altLang="en-US" sz="2000" dirty="0"/>
              <a:t>耀</a:t>
            </a:r>
            <a:r>
              <a:rPr lang="zh-CN" altLang="en-US" sz="2000" dirty="0" smtClean="0"/>
              <a:t>邦 </a:t>
            </a:r>
            <a:r>
              <a:rPr lang="en-GB" sz="2000" dirty="0" smtClean="0"/>
              <a:t>1905-1980</a:t>
            </a:r>
            <a:r>
              <a:rPr lang="zh-CN" altLang="en-US" sz="2000" dirty="0"/>
              <a:t>）</a:t>
            </a:r>
            <a:r>
              <a:rPr lang="zh-CN" altLang="en-US" sz="2000" dirty="0" smtClean="0"/>
              <a:t>，</a:t>
            </a:r>
            <a:r>
              <a:rPr lang="en-GB" altLang="zh-CN" sz="2000" dirty="0" smtClean="0"/>
              <a:t>Qu </a:t>
            </a:r>
            <a:r>
              <a:rPr lang="en-GB" altLang="zh-CN" sz="2000" dirty="0" err="1" smtClean="0"/>
              <a:t>Fengqi</a:t>
            </a:r>
            <a:r>
              <a:rPr lang="en-GB" altLang="zh-CN" sz="2000" dirty="0" smtClean="0"/>
              <a:t> (</a:t>
            </a:r>
            <a:r>
              <a:rPr lang="zh-CN" altLang="en-US" sz="2000" dirty="0" smtClean="0"/>
              <a:t>瞿</a:t>
            </a:r>
            <a:r>
              <a:rPr lang="zh-CN" altLang="en-US" sz="2000" dirty="0"/>
              <a:t>鳳</a:t>
            </a:r>
            <a:r>
              <a:rPr lang="zh-CN" altLang="en-US" sz="2000" dirty="0" smtClean="0"/>
              <a:t>起</a:t>
            </a:r>
            <a:r>
              <a:rPr lang="en-GB" sz="2000" dirty="0" smtClean="0"/>
              <a:t>1908-1987</a:t>
            </a:r>
            <a:r>
              <a:rPr lang="zh-CN" altLang="en-US" sz="2000" dirty="0" smtClean="0"/>
              <a:t>）</a:t>
            </a:r>
            <a:endParaRPr lang="en-GB" altLang="zh-CN" sz="2000" dirty="0" smtClean="0"/>
          </a:p>
          <a:p>
            <a:pPr marL="712788" indent="0">
              <a:buNone/>
            </a:pPr>
            <a:r>
              <a:rPr lang="en-GB" sz="2200" dirty="0"/>
              <a:t>D</a:t>
            </a:r>
            <a:r>
              <a:rPr lang="en-GB" sz="2200" dirty="0" smtClean="0"/>
              <a:t>onating </a:t>
            </a:r>
            <a:r>
              <a:rPr lang="en-GB" sz="2200" dirty="0"/>
              <a:t>their collections to the National Library of China, and other local libraries.</a:t>
            </a:r>
          </a:p>
          <a:p>
            <a:pPr marL="0" indent="0">
              <a:buNone/>
            </a:pPr>
            <a:endParaRPr lang="en-GB" sz="2000" dirty="0" smtClean="0"/>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17</a:t>
            </a:fld>
            <a:endParaRPr lang="en-GB"/>
          </a:p>
        </p:txBody>
      </p:sp>
    </p:spTree>
    <p:extLst>
      <p:ext uri="{BB962C8B-B14F-4D97-AF65-F5344CB8AC3E}">
        <p14:creationId xmlns:p14="http://schemas.microsoft.com/office/powerpoint/2010/main" val="2297814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8845" y="14"/>
            <a:ext cx="9136403" cy="6099036"/>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18</a:t>
            </a:fld>
            <a:endParaRPr lang="en-GB"/>
          </a:p>
        </p:txBody>
      </p:sp>
    </p:spTree>
    <p:extLst>
      <p:ext uri="{BB962C8B-B14F-4D97-AF65-F5344CB8AC3E}">
        <p14:creationId xmlns:p14="http://schemas.microsoft.com/office/powerpoint/2010/main" val="46046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6707"/>
          </a:xfrm>
        </p:spPr>
        <p:txBody>
          <a:bodyPr>
            <a:normAutofit/>
          </a:bodyPr>
          <a:lstStyle/>
          <a:p>
            <a:pPr algn="ctr"/>
            <a:r>
              <a:rPr lang="en-US" altLang="zh-CN" sz="2000" dirty="0"/>
              <a:t>《</a:t>
            </a:r>
            <a:r>
              <a:rPr lang="zh-CN" altLang="en-US" sz="2000" dirty="0"/>
              <a:t>虹月歸來圖</a:t>
            </a:r>
            <a:r>
              <a:rPr lang="en-US" altLang="zh-CN" sz="2000" dirty="0"/>
              <a:t>》</a:t>
            </a:r>
            <a:endParaRPr lang="en-GB" sz="2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4670" y="838464"/>
            <a:ext cx="8673770" cy="5790204"/>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19</a:t>
            </a:fld>
            <a:endParaRPr lang="en-GB"/>
          </a:p>
        </p:txBody>
      </p:sp>
    </p:spTree>
    <p:extLst>
      <p:ext uri="{BB962C8B-B14F-4D97-AF65-F5344CB8AC3E}">
        <p14:creationId xmlns:p14="http://schemas.microsoft.com/office/powerpoint/2010/main" val="300477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latin typeface="Times New Roman" panose="02020603050405020304" pitchFamily="18" charset="0"/>
                <a:cs typeface="Times New Roman" panose="02020603050405020304" pitchFamily="18" charset="0"/>
              </a:rPr>
              <a:t>1. Private book collecting before Qing Dynasty</a:t>
            </a:r>
            <a:endParaRPr lang="en-GB"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536192"/>
            <a:ext cx="10515600" cy="4745735"/>
          </a:xfrm>
        </p:spPr>
        <p:txBody>
          <a:bodyPr>
            <a:normAutofit/>
          </a:bodyPr>
          <a:lstStyle/>
          <a:p>
            <a:r>
              <a:rPr lang="en-GB" dirty="0" smtClean="0">
                <a:latin typeface="Times New Roman" panose="02020603050405020304" pitchFamily="18" charset="0"/>
                <a:cs typeface="Times New Roman" panose="02020603050405020304" pitchFamily="18" charset="0"/>
              </a:rPr>
              <a:t>From the Spring and Autumn period </a:t>
            </a:r>
            <a:r>
              <a:rPr lang="en-GB" dirty="0">
                <a:latin typeface="Times New Roman" panose="02020603050405020304" pitchFamily="18" charset="0"/>
                <a:cs typeface="Times New Roman" panose="02020603050405020304" pitchFamily="18" charset="0"/>
              </a:rPr>
              <a:t>(770 BC – 476 AD) </a:t>
            </a:r>
            <a:endParaRPr lang="en-GB" dirty="0" smtClean="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Changes in the media carrier of the ‘book’</a:t>
            </a:r>
          </a:p>
          <a:p>
            <a:pPr marL="941388" indent="-457200">
              <a:buFont typeface="Courier New" panose="02070309020205020404" pitchFamily="49" charset="0"/>
              <a:buChar char="o"/>
            </a:pPr>
            <a:r>
              <a:rPr lang="en-GB" dirty="0" smtClean="0">
                <a:latin typeface="Times New Roman" panose="02020603050405020304" pitchFamily="18" charset="0"/>
                <a:cs typeface="Times New Roman" panose="02020603050405020304" pitchFamily="18" charset="0"/>
              </a:rPr>
              <a:t>Inscriptions on oracle bones and metal</a:t>
            </a:r>
          </a:p>
          <a:p>
            <a:pPr marL="941388" indent="-457200">
              <a:buFont typeface="Courier New" panose="02070309020205020404" pitchFamily="49" charset="0"/>
              <a:buChar char="o"/>
            </a:pPr>
            <a:r>
              <a:rPr lang="en-GB" dirty="0" smtClean="0">
                <a:latin typeface="Times New Roman" panose="02020603050405020304" pitchFamily="18" charset="0"/>
                <a:cs typeface="Times New Roman" panose="02020603050405020304" pitchFamily="18" charset="0"/>
              </a:rPr>
              <a:t>Writings on bamboo and silk</a:t>
            </a:r>
          </a:p>
          <a:p>
            <a:pPr marL="941388" indent="-457200">
              <a:buFont typeface="Courier New" panose="02070309020205020404" pitchFamily="49" charset="0"/>
              <a:buChar char="o"/>
            </a:pPr>
            <a:r>
              <a:rPr lang="en-GB" dirty="0" smtClean="0">
                <a:latin typeface="Times New Roman" panose="02020603050405020304" pitchFamily="18" charset="0"/>
                <a:cs typeface="Times New Roman" panose="02020603050405020304" pitchFamily="18" charset="0"/>
              </a:rPr>
              <a:t>Writings on paper</a:t>
            </a:r>
          </a:p>
          <a:p>
            <a:r>
              <a:rPr lang="en-GB" dirty="0">
                <a:latin typeface="Times New Roman" panose="02020603050405020304" pitchFamily="18" charset="0"/>
                <a:cs typeface="Times New Roman" panose="02020603050405020304" pitchFamily="18" charset="0"/>
              </a:rPr>
              <a:t>I</a:t>
            </a:r>
            <a:r>
              <a:rPr lang="en-GB" dirty="0" smtClean="0">
                <a:latin typeface="Times New Roman" panose="02020603050405020304" pitchFamily="18" charset="0"/>
                <a:cs typeface="Times New Roman" panose="02020603050405020304" pitchFamily="18" charset="0"/>
              </a:rPr>
              <a:t>nvention </a:t>
            </a:r>
            <a:r>
              <a:rPr lang="en-GB" dirty="0">
                <a:latin typeface="Times New Roman" panose="02020603050405020304" pitchFamily="18" charset="0"/>
                <a:cs typeface="Times New Roman" panose="02020603050405020304" pitchFamily="18" charset="0"/>
              </a:rPr>
              <a:t>of paper in the East Han Dynasty (25 – 220) </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revolutionary event in the book history of China</a:t>
            </a:r>
            <a:r>
              <a:rPr lang="en-GB" dirty="0" smtClean="0">
                <a:latin typeface="Times New Roman" panose="02020603050405020304" pitchFamily="18" charset="0"/>
                <a:cs typeface="Times New Roman" panose="02020603050405020304" pitchFamily="18" charset="0"/>
              </a:rPr>
              <a:t>.</a:t>
            </a:r>
          </a:p>
          <a:p>
            <a:r>
              <a:rPr lang="en-GB" dirty="0" smtClean="0">
                <a:latin typeface="Times New Roman" panose="02020603050405020304" pitchFamily="18" charset="0"/>
                <a:cs typeface="Times New Roman" panose="02020603050405020304" pitchFamily="18" charset="0"/>
              </a:rPr>
              <a:t>The Song Dynasty -- the </a:t>
            </a:r>
            <a:r>
              <a:rPr lang="en-GB" dirty="0">
                <a:latin typeface="Times New Roman" panose="02020603050405020304" pitchFamily="18" charset="0"/>
                <a:cs typeface="Times New Roman" panose="02020603050405020304" pitchFamily="18" charset="0"/>
              </a:rPr>
              <a:t>popularity of wood block printing and the thriving of intellectual activities that private book collecting became wide-spread, in scale, and became an established cultural </a:t>
            </a:r>
            <a:r>
              <a:rPr lang="en-GB" dirty="0" smtClean="0">
                <a:latin typeface="Times New Roman" panose="02020603050405020304" pitchFamily="18" charset="0"/>
                <a:cs typeface="Times New Roman" panose="02020603050405020304" pitchFamily="18" charset="0"/>
              </a:rPr>
              <a:t>tradition.</a:t>
            </a:r>
            <a:endParaRPr lang="en-GB"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a:t>
            </a:fld>
            <a:endParaRPr lang="en-GB"/>
          </a:p>
        </p:txBody>
      </p:sp>
    </p:spTree>
    <p:extLst>
      <p:ext uri="{BB962C8B-B14F-4D97-AF65-F5344CB8AC3E}">
        <p14:creationId xmlns:p14="http://schemas.microsoft.com/office/powerpoint/2010/main" val="183606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9547"/>
          </a:xfrm>
        </p:spPr>
        <p:txBody>
          <a:bodyPr>
            <a:normAutofit/>
          </a:bodyPr>
          <a:lstStyle/>
          <a:p>
            <a:r>
              <a:rPr lang="en-GB" sz="2400" dirty="0" smtClean="0"/>
              <a:t>Book collections donated by the Qu family</a:t>
            </a:r>
            <a:endParaRPr lang="en-GB"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80884166"/>
              </p:ext>
            </p:extLst>
          </p:nvPr>
        </p:nvGraphicFramePr>
        <p:xfrm>
          <a:off x="1965960" y="960114"/>
          <a:ext cx="8348472" cy="5632717"/>
        </p:xfrm>
        <a:graphic>
          <a:graphicData uri="http://schemas.openxmlformats.org/drawingml/2006/table">
            <a:tbl>
              <a:tblPr firstRow="1" firstCol="1" bandRow="1">
                <a:tableStyleId>{5C22544A-7EE6-4342-B048-85BDC9FD1C3A}</a:tableStyleId>
              </a:tblPr>
              <a:tblGrid>
                <a:gridCol w="1968163">
                  <a:extLst>
                    <a:ext uri="{9D8B030D-6E8A-4147-A177-3AD203B41FA5}">
                      <a16:colId xmlns:a16="http://schemas.microsoft.com/office/drawing/2014/main" val="2128889463"/>
                    </a:ext>
                  </a:extLst>
                </a:gridCol>
                <a:gridCol w="1199893">
                  <a:extLst>
                    <a:ext uri="{9D8B030D-6E8A-4147-A177-3AD203B41FA5}">
                      <a16:colId xmlns:a16="http://schemas.microsoft.com/office/drawing/2014/main" val="3278143326"/>
                    </a:ext>
                  </a:extLst>
                </a:gridCol>
                <a:gridCol w="1168862">
                  <a:extLst>
                    <a:ext uri="{9D8B030D-6E8A-4147-A177-3AD203B41FA5}">
                      <a16:colId xmlns:a16="http://schemas.microsoft.com/office/drawing/2014/main" val="1429807043"/>
                    </a:ext>
                  </a:extLst>
                </a:gridCol>
                <a:gridCol w="1198952">
                  <a:extLst>
                    <a:ext uri="{9D8B030D-6E8A-4147-A177-3AD203B41FA5}">
                      <a16:colId xmlns:a16="http://schemas.microsoft.com/office/drawing/2014/main" val="54683111"/>
                    </a:ext>
                  </a:extLst>
                </a:gridCol>
                <a:gridCol w="2812602">
                  <a:extLst>
                    <a:ext uri="{9D8B030D-6E8A-4147-A177-3AD203B41FA5}">
                      <a16:colId xmlns:a16="http://schemas.microsoft.com/office/drawing/2014/main" val="675400436"/>
                    </a:ext>
                  </a:extLst>
                </a:gridCol>
              </a:tblGrid>
              <a:tr h="469392">
                <a:tc>
                  <a:txBody>
                    <a:bodyPr/>
                    <a:lstStyle/>
                    <a:p>
                      <a:pPr algn="ctr">
                        <a:lnSpc>
                          <a:spcPct val="107000"/>
                        </a:lnSpc>
                        <a:spcAft>
                          <a:spcPts val="800"/>
                        </a:spcAft>
                      </a:pPr>
                      <a:r>
                        <a:rPr lang="en-GB" sz="1200">
                          <a:effectLst/>
                        </a:rPr>
                        <a:t>Beneficiary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Year</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No. of titles</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No. of volumes</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Note</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57137234"/>
                  </a:ext>
                </a:extLst>
              </a:tr>
              <a:tr h="469392">
                <a:tc>
                  <a:txBody>
                    <a:bodyPr/>
                    <a:lstStyle/>
                    <a:p>
                      <a:pPr>
                        <a:lnSpc>
                          <a:spcPct val="107000"/>
                        </a:lnSpc>
                        <a:spcAft>
                          <a:spcPts val="800"/>
                        </a:spcAft>
                      </a:pPr>
                      <a:r>
                        <a:rPr lang="en-GB" sz="1200">
                          <a:effectLst/>
                        </a:rPr>
                        <a:t>Peking Library </a:t>
                      </a:r>
                      <a:r>
                        <a:rPr lang="zh-CN" sz="1200">
                          <a:effectLst/>
                        </a:rPr>
                        <a:t>京师图书馆</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1911</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100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rowSpan="6">
                  <a:txBody>
                    <a:bodyPr/>
                    <a:lstStyle/>
                    <a:p>
                      <a:pPr>
                        <a:lnSpc>
                          <a:spcPct val="107000"/>
                        </a:lnSpc>
                        <a:spcAft>
                          <a:spcPts val="800"/>
                        </a:spcAft>
                      </a:pPr>
                      <a:r>
                        <a:rPr lang="en-GB" sz="1200">
                          <a:effectLst/>
                        </a:rPr>
                        <a:t>595 titles in 4,000 volumes are recorded in </a:t>
                      </a:r>
                      <a:r>
                        <a:rPr lang="zh-CN" sz="1200">
                          <a:effectLst/>
                        </a:rPr>
                        <a:t>《北京图书馆善本书目》（</a:t>
                      </a:r>
                      <a:r>
                        <a:rPr lang="en-GB" sz="1200">
                          <a:effectLst/>
                        </a:rPr>
                        <a:t>the Catalogue of Rare Books in Peking Library</a:t>
                      </a:r>
                      <a:r>
                        <a:rPr lang="zh-CN" sz="1200">
                          <a:effectLst/>
                        </a:rPr>
                        <a:t>），北京图书馆善本部编，中华书局，</a:t>
                      </a:r>
                      <a:r>
                        <a:rPr lang="en-GB" sz="1200">
                          <a:effectLst/>
                        </a:rPr>
                        <a:t>1959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66568183"/>
                  </a:ext>
                </a:extLst>
              </a:tr>
              <a:tr h="234697">
                <a:tc>
                  <a:txBody>
                    <a:bodyPr/>
                    <a:lstStyle/>
                    <a:p>
                      <a:pPr>
                        <a:lnSpc>
                          <a:spcPct val="107000"/>
                        </a:lnSpc>
                        <a:spcAft>
                          <a:spcPts val="800"/>
                        </a:spcAft>
                      </a:pPr>
                      <a:r>
                        <a:rPr lang="zh-CN" sz="1200">
                          <a:effectLst/>
                        </a:rPr>
                        <a:t>北平图书馆</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1928.7</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12</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20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4140917867"/>
                  </a:ext>
                </a:extLst>
              </a:tr>
              <a:tr h="234697">
                <a:tc>
                  <a:txBody>
                    <a:bodyPr/>
                    <a:lstStyle/>
                    <a:p>
                      <a:pPr>
                        <a:lnSpc>
                          <a:spcPct val="107000"/>
                        </a:lnSpc>
                        <a:spcAft>
                          <a:spcPts val="800"/>
                        </a:spcAft>
                      </a:pPr>
                      <a:r>
                        <a:rPr lang="zh-CN" sz="1200">
                          <a:effectLst/>
                        </a:rPr>
                        <a:t>北京图书馆</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dirty="0">
                          <a:effectLst/>
                        </a:rPr>
                        <a:t>1950.1</a:t>
                      </a:r>
                      <a:endParaRPr lang="en-GB"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52</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1776</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1528080571"/>
                  </a:ext>
                </a:extLst>
              </a:tr>
              <a:tr h="234697">
                <a:tc>
                  <a:txBody>
                    <a:bodyPr/>
                    <a:lstStyle/>
                    <a:p>
                      <a:pPr>
                        <a:lnSpc>
                          <a:spcPct val="107000"/>
                        </a:lnSpc>
                        <a:spcAft>
                          <a:spcPts val="800"/>
                        </a:spcAft>
                      </a:pPr>
                      <a:r>
                        <a:rPr lang="zh-CN" sz="1200">
                          <a:effectLst/>
                        </a:rPr>
                        <a:t>北京图书馆</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1950.3</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20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467</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1054093673"/>
                  </a:ext>
                </a:extLst>
              </a:tr>
              <a:tr h="234697">
                <a:tc>
                  <a:txBody>
                    <a:bodyPr/>
                    <a:lstStyle/>
                    <a:p>
                      <a:pPr>
                        <a:lnSpc>
                          <a:spcPct val="107000"/>
                        </a:lnSpc>
                        <a:spcAft>
                          <a:spcPts val="800"/>
                        </a:spcAft>
                      </a:pPr>
                      <a:r>
                        <a:rPr lang="zh-CN" sz="1200">
                          <a:effectLst/>
                        </a:rPr>
                        <a:t>北京图书馆</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1953.3</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99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100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1917031678"/>
                  </a:ext>
                </a:extLst>
              </a:tr>
              <a:tr h="234697">
                <a:tc>
                  <a:txBody>
                    <a:bodyPr/>
                    <a:lstStyle/>
                    <a:p>
                      <a:pPr>
                        <a:lnSpc>
                          <a:spcPct val="107000"/>
                        </a:lnSpc>
                        <a:spcAft>
                          <a:spcPts val="800"/>
                        </a:spcAft>
                      </a:pPr>
                      <a:r>
                        <a:rPr lang="zh-CN" sz="1200">
                          <a:effectLst/>
                        </a:rPr>
                        <a:t>北京图书馆</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1954.4</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270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600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1377652352"/>
                  </a:ext>
                </a:extLst>
              </a:tr>
              <a:tr h="234697">
                <a:tc>
                  <a:txBody>
                    <a:bodyPr/>
                    <a:lstStyle/>
                    <a:p>
                      <a:pPr>
                        <a:lnSpc>
                          <a:spcPct val="107000"/>
                        </a:lnSpc>
                        <a:spcAft>
                          <a:spcPts val="800"/>
                        </a:spcAft>
                      </a:pPr>
                      <a:r>
                        <a:rPr lang="en-GB" sz="1200">
                          <a:effectLst/>
                        </a:rPr>
                        <a:t>Changshu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Pre-1918</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42</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649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48263860"/>
                  </a:ext>
                </a:extLst>
              </a:tr>
              <a:tr h="234697">
                <a:tc>
                  <a:txBody>
                    <a:bodyPr/>
                    <a:lstStyle/>
                    <a:p>
                      <a:pPr>
                        <a:lnSpc>
                          <a:spcPct val="107000"/>
                        </a:lnSpc>
                        <a:spcAft>
                          <a:spcPts val="800"/>
                        </a:spcAft>
                      </a:pPr>
                      <a:r>
                        <a:rPr lang="en-GB" sz="1200">
                          <a:effectLst/>
                        </a:rPr>
                        <a:t>Changshu Museum</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1958</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115</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1132</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030469562"/>
                  </a:ext>
                </a:extLst>
              </a:tr>
              <a:tr h="234697">
                <a:tc>
                  <a:txBody>
                    <a:bodyPr/>
                    <a:lstStyle/>
                    <a:p>
                      <a:pPr>
                        <a:lnSpc>
                          <a:spcPct val="107000"/>
                        </a:lnSpc>
                        <a:spcAft>
                          <a:spcPts val="800"/>
                        </a:spcAft>
                      </a:pPr>
                      <a:r>
                        <a:rPr lang="en-GB" sz="1200">
                          <a:effectLst/>
                        </a:rPr>
                        <a:t>Changshu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Pre-1979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13</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33</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49420505"/>
                  </a:ext>
                </a:extLst>
              </a:tr>
              <a:tr h="234697">
                <a:tc>
                  <a:txBody>
                    <a:bodyPr/>
                    <a:lstStyle/>
                    <a:p>
                      <a:pPr>
                        <a:lnSpc>
                          <a:spcPct val="107000"/>
                        </a:lnSpc>
                        <a:spcAft>
                          <a:spcPts val="800"/>
                        </a:spcAft>
                      </a:pPr>
                      <a:r>
                        <a:rPr lang="en-GB" sz="1200">
                          <a:effectLst/>
                        </a:rPr>
                        <a:t>Changshu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Post-1979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708</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2050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64723737"/>
                  </a:ext>
                </a:extLst>
              </a:tr>
              <a:tr h="469392">
                <a:tc>
                  <a:txBody>
                    <a:bodyPr/>
                    <a:lstStyle/>
                    <a:p>
                      <a:pPr>
                        <a:lnSpc>
                          <a:spcPct val="107000"/>
                        </a:lnSpc>
                        <a:spcAft>
                          <a:spcPts val="800"/>
                        </a:spcAft>
                      </a:pPr>
                      <a:r>
                        <a:rPr lang="en-GB" sz="1200">
                          <a:effectLst/>
                        </a:rPr>
                        <a:t>Changshu Office of Culture</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1983</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1100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4505089"/>
                  </a:ext>
                </a:extLst>
              </a:tr>
              <a:tr h="234697">
                <a:tc>
                  <a:txBody>
                    <a:bodyPr/>
                    <a:lstStyle/>
                    <a:p>
                      <a:pPr>
                        <a:lnSpc>
                          <a:spcPct val="107000"/>
                        </a:lnSpc>
                        <a:spcAft>
                          <a:spcPts val="800"/>
                        </a:spcAft>
                      </a:pPr>
                      <a:r>
                        <a:rPr lang="en-GB" sz="1200">
                          <a:effectLst/>
                        </a:rPr>
                        <a:t>Changshu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1987</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399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920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73735890"/>
                  </a:ext>
                </a:extLst>
              </a:tr>
              <a:tr h="234697">
                <a:tc>
                  <a:txBody>
                    <a:bodyPr/>
                    <a:lstStyle/>
                    <a:p>
                      <a:pPr>
                        <a:lnSpc>
                          <a:spcPct val="107000"/>
                        </a:lnSpc>
                        <a:spcAft>
                          <a:spcPts val="800"/>
                        </a:spcAft>
                      </a:pPr>
                      <a:r>
                        <a:rPr lang="en-GB" sz="1200">
                          <a:effectLst/>
                        </a:rPr>
                        <a:t>Changshu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1988</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89</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126</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90629702"/>
                  </a:ext>
                </a:extLst>
              </a:tr>
              <a:tr h="234697">
                <a:tc>
                  <a:txBody>
                    <a:bodyPr/>
                    <a:lstStyle/>
                    <a:p>
                      <a:pPr>
                        <a:lnSpc>
                          <a:spcPct val="107000"/>
                        </a:lnSpc>
                        <a:spcAft>
                          <a:spcPts val="800"/>
                        </a:spcAft>
                      </a:pPr>
                      <a:r>
                        <a:rPr lang="en-GB" sz="1200">
                          <a:effectLst/>
                        </a:rPr>
                        <a:t>Nanjing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Post-1950</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5744838"/>
                  </a:ext>
                </a:extLst>
              </a:tr>
              <a:tr h="234697">
                <a:tc>
                  <a:txBody>
                    <a:bodyPr/>
                    <a:lstStyle/>
                    <a:p>
                      <a:pPr>
                        <a:lnSpc>
                          <a:spcPct val="107000"/>
                        </a:lnSpc>
                        <a:spcAft>
                          <a:spcPts val="800"/>
                        </a:spcAft>
                      </a:pPr>
                      <a:r>
                        <a:rPr lang="en-GB" sz="1200">
                          <a:effectLst/>
                        </a:rPr>
                        <a:t>Shanghai Library</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Post-1966</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71916558"/>
                  </a:ext>
                </a:extLst>
              </a:tr>
              <a:tr h="1173480">
                <a:tc>
                  <a:txBody>
                    <a:bodyPr/>
                    <a:lstStyle/>
                    <a:p>
                      <a:pPr>
                        <a:lnSpc>
                          <a:spcPct val="107000"/>
                        </a:lnSpc>
                        <a:spcAft>
                          <a:spcPts val="800"/>
                        </a:spcAft>
                      </a:pPr>
                      <a:r>
                        <a:rPr lang="en-GB" sz="1200">
                          <a:effectLst/>
                        </a:rPr>
                        <a:t>Total</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15 batches</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1919 (excluding those without data</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8973 (excluding those without data)</a:t>
                      </a:r>
                      <a:endParaRPr lang="en-GB"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1200" dirty="0">
                          <a:effectLst/>
                        </a:rPr>
                        <a:t> </a:t>
                      </a:r>
                      <a:endParaRPr lang="en-GB"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18262703"/>
                  </a:ext>
                </a:extLst>
              </a:tr>
            </a:tbl>
          </a:graphicData>
        </a:graphic>
      </p:graphicFrame>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20</a:t>
            </a:fld>
            <a:endParaRPr lang="en-GB"/>
          </a:p>
        </p:txBody>
      </p:sp>
    </p:spTree>
    <p:extLst>
      <p:ext uri="{BB962C8B-B14F-4D97-AF65-F5344CB8AC3E}">
        <p14:creationId xmlns:p14="http://schemas.microsoft.com/office/powerpoint/2010/main" val="323309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5579"/>
          </a:xfrm>
        </p:spPr>
        <p:txBody>
          <a:bodyPr>
            <a:normAutofit/>
          </a:bodyPr>
          <a:lstStyle/>
          <a:p>
            <a:r>
              <a:rPr lang="en-GB" sz="2800" dirty="0" smtClean="0"/>
              <a:t>Why Changshu? Top 10 cities / counties with most book collectors</a:t>
            </a:r>
            <a:endParaRPr lang="en-GB"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27422819"/>
              </p:ext>
            </p:extLst>
          </p:nvPr>
        </p:nvGraphicFramePr>
        <p:xfrm>
          <a:off x="630936" y="2020824"/>
          <a:ext cx="11155680" cy="2683035"/>
        </p:xfrm>
        <a:graphic>
          <a:graphicData uri="http://schemas.openxmlformats.org/drawingml/2006/table">
            <a:tbl>
              <a:tblPr firstRow="1" firstCol="1" bandRow="1">
                <a:tableStyleId>{5C22544A-7EE6-4342-B048-85BDC9FD1C3A}</a:tableStyleId>
              </a:tblPr>
              <a:tblGrid>
                <a:gridCol w="1530964">
                  <a:extLst>
                    <a:ext uri="{9D8B030D-6E8A-4147-A177-3AD203B41FA5}">
                      <a16:colId xmlns:a16="http://schemas.microsoft.com/office/drawing/2014/main" val="2829330931"/>
                    </a:ext>
                  </a:extLst>
                </a:gridCol>
                <a:gridCol w="910484">
                  <a:extLst>
                    <a:ext uri="{9D8B030D-6E8A-4147-A177-3AD203B41FA5}">
                      <a16:colId xmlns:a16="http://schemas.microsoft.com/office/drawing/2014/main" val="1915966166"/>
                    </a:ext>
                  </a:extLst>
                </a:gridCol>
                <a:gridCol w="1198602">
                  <a:extLst>
                    <a:ext uri="{9D8B030D-6E8A-4147-A177-3AD203B41FA5}">
                      <a16:colId xmlns:a16="http://schemas.microsoft.com/office/drawing/2014/main" val="2466413072"/>
                    </a:ext>
                  </a:extLst>
                </a:gridCol>
                <a:gridCol w="950238">
                  <a:extLst>
                    <a:ext uri="{9D8B030D-6E8A-4147-A177-3AD203B41FA5}">
                      <a16:colId xmlns:a16="http://schemas.microsoft.com/office/drawing/2014/main" val="1833231757"/>
                    </a:ext>
                  </a:extLst>
                </a:gridCol>
                <a:gridCol w="886968">
                  <a:extLst>
                    <a:ext uri="{9D8B030D-6E8A-4147-A177-3AD203B41FA5}">
                      <a16:colId xmlns:a16="http://schemas.microsoft.com/office/drawing/2014/main" val="1006974556"/>
                    </a:ext>
                  </a:extLst>
                </a:gridCol>
                <a:gridCol w="905256">
                  <a:extLst>
                    <a:ext uri="{9D8B030D-6E8A-4147-A177-3AD203B41FA5}">
                      <a16:colId xmlns:a16="http://schemas.microsoft.com/office/drawing/2014/main" val="2910993224"/>
                    </a:ext>
                  </a:extLst>
                </a:gridCol>
                <a:gridCol w="1024128">
                  <a:extLst>
                    <a:ext uri="{9D8B030D-6E8A-4147-A177-3AD203B41FA5}">
                      <a16:colId xmlns:a16="http://schemas.microsoft.com/office/drawing/2014/main" val="1745529072"/>
                    </a:ext>
                  </a:extLst>
                </a:gridCol>
                <a:gridCol w="832104">
                  <a:extLst>
                    <a:ext uri="{9D8B030D-6E8A-4147-A177-3AD203B41FA5}">
                      <a16:colId xmlns:a16="http://schemas.microsoft.com/office/drawing/2014/main" val="3962153327"/>
                    </a:ext>
                  </a:extLst>
                </a:gridCol>
                <a:gridCol w="886658">
                  <a:extLst>
                    <a:ext uri="{9D8B030D-6E8A-4147-A177-3AD203B41FA5}">
                      <a16:colId xmlns:a16="http://schemas.microsoft.com/office/drawing/2014/main" val="1532042492"/>
                    </a:ext>
                  </a:extLst>
                </a:gridCol>
                <a:gridCol w="1015139">
                  <a:extLst>
                    <a:ext uri="{9D8B030D-6E8A-4147-A177-3AD203B41FA5}">
                      <a16:colId xmlns:a16="http://schemas.microsoft.com/office/drawing/2014/main" val="1120892320"/>
                    </a:ext>
                  </a:extLst>
                </a:gridCol>
                <a:gridCol w="1015139">
                  <a:extLst>
                    <a:ext uri="{9D8B030D-6E8A-4147-A177-3AD203B41FA5}">
                      <a16:colId xmlns:a16="http://schemas.microsoft.com/office/drawing/2014/main" val="4103724825"/>
                    </a:ext>
                  </a:extLst>
                </a:gridCol>
              </a:tblGrid>
              <a:tr h="536607">
                <a:tc>
                  <a:txBody>
                    <a:bodyPr/>
                    <a:lstStyle/>
                    <a:p>
                      <a:pPr algn="ct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1</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2</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3</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6</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7</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8</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9</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a:effectLst/>
                          <a:latin typeface="Times New Roman" panose="02020603050405020304" pitchFamily="18" charset="0"/>
                          <a:cs typeface="Times New Roman" panose="02020603050405020304" pitchFamily="18" charset="0"/>
                        </a:rPr>
                        <a:t>10</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8045797"/>
                  </a:ext>
                </a:extLst>
              </a:tr>
              <a:tr h="1073214">
                <a:tc>
                  <a:txBody>
                    <a:bodyPr/>
                    <a:lstStyle/>
                    <a:p>
                      <a:pPr algn="ctr"/>
                      <a:r>
                        <a:rPr lang="en-GB" sz="1600" dirty="0" smtClean="0">
                          <a:effectLst/>
                          <a:latin typeface="Times New Roman" panose="02020603050405020304" pitchFamily="18" charset="0"/>
                          <a:ea typeface="+mn-ea"/>
                          <a:cs typeface="Times New Roman" panose="02020603050405020304" pitchFamily="18" charset="0"/>
                        </a:rPr>
                        <a:t>City</a:t>
                      </a:r>
                      <a:r>
                        <a:rPr lang="en-GB" sz="1600" baseline="0" dirty="0" smtClean="0">
                          <a:effectLst/>
                          <a:latin typeface="Times New Roman" panose="02020603050405020304" pitchFamily="18" charset="0"/>
                          <a:ea typeface="+mn-ea"/>
                          <a:cs typeface="Times New Roman" panose="02020603050405020304" pitchFamily="18" charset="0"/>
                        </a:rPr>
                        <a:t> / County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Suzhou </a:t>
                      </a:r>
                      <a:r>
                        <a:rPr lang="zh-CN" sz="1600" dirty="0" smtClean="0">
                          <a:effectLst/>
                          <a:latin typeface="Times New Roman" panose="02020603050405020304" pitchFamily="18" charset="0"/>
                          <a:cs typeface="Times New Roman" panose="02020603050405020304" pitchFamily="18" charset="0"/>
                        </a:rPr>
                        <a:t>苏</a:t>
                      </a:r>
                      <a:r>
                        <a:rPr lang="zh-CN" sz="1600" dirty="0">
                          <a:effectLst/>
                          <a:latin typeface="Times New Roman" panose="02020603050405020304" pitchFamily="18" charset="0"/>
                          <a:cs typeface="Times New Roman" panose="02020603050405020304" pitchFamily="18" charset="0"/>
                        </a:rPr>
                        <a:t>州</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Hangzhou </a:t>
                      </a:r>
                      <a:r>
                        <a:rPr lang="zh-CN" sz="1600" dirty="0" smtClean="0">
                          <a:effectLst/>
                          <a:latin typeface="Times New Roman" panose="02020603050405020304" pitchFamily="18" charset="0"/>
                          <a:cs typeface="Times New Roman" panose="02020603050405020304" pitchFamily="18" charset="0"/>
                        </a:rPr>
                        <a:t>杭</a:t>
                      </a:r>
                      <a:r>
                        <a:rPr lang="zh-CN" sz="1600" dirty="0">
                          <a:effectLst/>
                          <a:latin typeface="Times New Roman" panose="02020603050405020304" pitchFamily="18" charset="0"/>
                          <a:cs typeface="Times New Roman" panose="02020603050405020304" pitchFamily="18" charset="0"/>
                        </a:rPr>
                        <a:t>州</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Changshu </a:t>
                      </a:r>
                      <a:r>
                        <a:rPr lang="zh-CN" sz="1600" dirty="0" smtClean="0">
                          <a:effectLst/>
                          <a:latin typeface="Times New Roman" panose="02020603050405020304" pitchFamily="18" charset="0"/>
                          <a:cs typeface="Times New Roman" panose="02020603050405020304" pitchFamily="18" charset="0"/>
                        </a:rPr>
                        <a:t>常</a:t>
                      </a:r>
                      <a:r>
                        <a:rPr lang="zh-CN" sz="1600" dirty="0">
                          <a:effectLst/>
                          <a:latin typeface="Times New Roman" panose="02020603050405020304" pitchFamily="18" charset="0"/>
                          <a:cs typeface="Times New Roman" panose="02020603050405020304" pitchFamily="18" charset="0"/>
                        </a:rPr>
                        <a:t>熟</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Ningbo </a:t>
                      </a:r>
                      <a:r>
                        <a:rPr lang="zh-CN" sz="1600" dirty="0" smtClean="0">
                          <a:effectLst/>
                          <a:latin typeface="Times New Roman" panose="02020603050405020304" pitchFamily="18" charset="0"/>
                          <a:cs typeface="Times New Roman" panose="02020603050405020304" pitchFamily="18" charset="0"/>
                        </a:rPr>
                        <a:t>宁</a:t>
                      </a:r>
                      <a:r>
                        <a:rPr lang="zh-CN" sz="1600" dirty="0">
                          <a:effectLst/>
                          <a:latin typeface="Times New Roman" panose="02020603050405020304" pitchFamily="18" charset="0"/>
                          <a:cs typeface="Times New Roman" panose="02020603050405020304" pitchFamily="18" charset="0"/>
                        </a:rPr>
                        <a:t>波</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err="1" smtClean="0">
                          <a:effectLst/>
                          <a:latin typeface="Times New Roman" panose="02020603050405020304" pitchFamily="18" charset="0"/>
                          <a:cs typeface="Times New Roman" panose="02020603050405020304" pitchFamily="18" charset="0"/>
                        </a:rPr>
                        <a:t>Huzhou</a:t>
                      </a:r>
                      <a:r>
                        <a:rPr lang="zh-CN" sz="1600" dirty="0" smtClean="0">
                          <a:effectLst/>
                          <a:latin typeface="Times New Roman" panose="02020603050405020304" pitchFamily="18" charset="0"/>
                          <a:cs typeface="Times New Roman" panose="02020603050405020304" pitchFamily="18" charset="0"/>
                        </a:rPr>
                        <a:t>湖</a:t>
                      </a:r>
                      <a:r>
                        <a:rPr lang="zh-CN" sz="1600" dirty="0">
                          <a:effectLst/>
                          <a:latin typeface="Times New Roman" panose="02020603050405020304" pitchFamily="18" charset="0"/>
                          <a:cs typeface="Times New Roman" panose="02020603050405020304" pitchFamily="18" charset="0"/>
                        </a:rPr>
                        <a:t>州</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Shaoxing</a:t>
                      </a:r>
                      <a:r>
                        <a:rPr lang="zh-CN" sz="1600" dirty="0" smtClean="0">
                          <a:effectLst/>
                          <a:latin typeface="Times New Roman" panose="02020603050405020304" pitchFamily="18" charset="0"/>
                          <a:cs typeface="Times New Roman" panose="02020603050405020304" pitchFamily="18" charset="0"/>
                        </a:rPr>
                        <a:t>绍</a:t>
                      </a:r>
                      <a:r>
                        <a:rPr lang="zh-CN" sz="1600" dirty="0">
                          <a:effectLst/>
                          <a:latin typeface="Times New Roman" panose="02020603050405020304" pitchFamily="18" charset="0"/>
                          <a:cs typeface="Times New Roman" panose="02020603050405020304" pitchFamily="18" charset="0"/>
                        </a:rPr>
                        <a:t>兴</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Fuzhou</a:t>
                      </a:r>
                      <a:r>
                        <a:rPr lang="zh-CN" sz="1600" dirty="0" smtClean="0">
                          <a:effectLst/>
                          <a:latin typeface="Times New Roman" panose="02020603050405020304" pitchFamily="18" charset="0"/>
                          <a:cs typeface="Times New Roman" panose="02020603050405020304" pitchFamily="18" charset="0"/>
                        </a:rPr>
                        <a:t>福</a:t>
                      </a:r>
                      <a:r>
                        <a:rPr lang="zh-CN" sz="1600" dirty="0">
                          <a:effectLst/>
                          <a:latin typeface="Times New Roman" panose="02020603050405020304" pitchFamily="18" charset="0"/>
                          <a:cs typeface="Times New Roman" panose="02020603050405020304" pitchFamily="18" charset="0"/>
                        </a:rPr>
                        <a:t>州</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err="1" smtClean="0">
                          <a:effectLst/>
                          <a:latin typeface="Times New Roman" panose="02020603050405020304" pitchFamily="18" charset="0"/>
                          <a:cs typeface="Times New Roman" panose="02020603050405020304" pitchFamily="18" charset="0"/>
                        </a:rPr>
                        <a:t>Jiaxing</a:t>
                      </a:r>
                      <a:r>
                        <a:rPr lang="en-GB" altLang="zh-CN" sz="1600" dirty="0" smtClean="0">
                          <a:effectLst/>
                          <a:latin typeface="Times New Roman" panose="02020603050405020304" pitchFamily="18" charset="0"/>
                          <a:cs typeface="Times New Roman" panose="02020603050405020304" pitchFamily="18" charset="0"/>
                        </a:rPr>
                        <a:t> </a:t>
                      </a:r>
                      <a:r>
                        <a:rPr lang="zh-CN" sz="1600" dirty="0" smtClean="0">
                          <a:effectLst/>
                          <a:latin typeface="Times New Roman" panose="02020603050405020304" pitchFamily="18" charset="0"/>
                          <a:cs typeface="Times New Roman" panose="02020603050405020304" pitchFamily="18" charset="0"/>
                        </a:rPr>
                        <a:t>嘉</a:t>
                      </a:r>
                      <a:r>
                        <a:rPr lang="zh-CN" sz="1600" dirty="0">
                          <a:effectLst/>
                          <a:latin typeface="Times New Roman" panose="02020603050405020304" pitchFamily="18" charset="0"/>
                          <a:cs typeface="Times New Roman" panose="02020603050405020304" pitchFamily="18" charset="0"/>
                        </a:rPr>
                        <a:t>兴</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err="1" smtClean="0">
                          <a:effectLst/>
                          <a:latin typeface="Times New Roman" panose="02020603050405020304" pitchFamily="18" charset="0"/>
                          <a:cs typeface="Times New Roman" panose="02020603050405020304" pitchFamily="18" charset="0"/>
                        </a:rPr>
                        <a:t>Haining</a:t>
                      </a:r>
                      <a:r>
                        <a:rPr lang="en-GB" altLang="zh-CN" sz="1600" baseline="0" dirty="0" smtClean="0">
                          <a:effectLst/>
                          <a:latin typeface="Times New Roman" panose="02020603050405020304" pitchFamily="18" charset="0"/>
                          <a:cs typeface="Times New Roman" panose="02020603050405020304" pitchFamily="18" charset="0"/>
                        </a:rPr>
                        <a:t> </a:t>
                      </a:r>
                      <a:r>
                        <a:rPr lang="zh-CN" sz="1600" dirty="0" smtClean="0">
                          <a:effectLst/>
                          <a:latin typeface="Times New Roman" panose="02020603050405020304" pitchFamily="18" charset="0"/>
                          <a:cs typeface="Times New Roman" panose="02020603050405020304" pitchFamily="18" charset="0"/>
                        </a:rPr>
                        <a:t>海</a:t>
                      </a:r>
                      <a:r>
                        <a:rPr lang="zh-CN" sz="1600" dirty="0">
                          <a:effectLst/>
                          <a:latin typeface="Times New Roman" panose="02020603050405020304" pitchFamily="18" charset="0"/>
                          <a:cs typeface="Times New Roman" panose="02020603050405020304" pitchFamily="18" charset="0"/>
                        </a:rPr>
                        <a:t>宁</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altLang="zh-CN" sz="1600" dirty="0" smtClean="0">
                          <a:effectLst/>
                          <a:latin typeface="Times New Roman" panose="02020603050405020304" pitchFamily="18" charset="0"/>
                          <a:cs typeface="Times New Roman" panose="02020603050405020304" pitchFamily="18" charset="0"/>
                        </a:rPr>
                        <a:t>Nanjing</a:t>
                      </a:r>
                    </a:p>
                    <a:p>
                      <a:pPr algn="ctr"/>
                      <a:r>
                        <a:rPr lang="zh-CN" sz="1600" dirty="0" smtClean="0">
                          <a:effectLst/>
                          <a:latin typeface="Times New Roman" panose="02020603050405020304" pitchFamily="18" charset="0"/>
                          <a:cs typeface="Times New Roman" panose="02020603050405020304" pitchFamily="18" charset="0"/>
                        </a:rPr>
                        <a:t>南</a:t>
                      </a:r>
                      <a:r>
                        <a:rPr lang="zh-CN" sz="1600" dirty="0">
                          <a:effectLst/>
                          <a:latin typeface="Times New Roman" panose="02020603050405020304" pitchFamily="18" charset="0"/>
                          <a:cs typeface="Times New Roman" panose="02020603050405020304" pitchFamily="18" charset="0"/>
                        </a:rPr>
                        <a:t>京</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9456911"/>
                  </a:ext>
                </a:extLst>
              </a:tr>
              <a:tr h="1073214">
                <a:tc>
                  <a:txBody>
                    <a:bodyPr/>
                    <a:lstStyle/>
                    <a:p>
                      <a:pPr algn="ctr"/>
                      <a:r>
                        <a:rPr lang="en-GB" sz="1600" dirty="0" smtClean="0">
                          <a:effectLst/>
                          <a:latin typeface="Times New Roman" panose="02020603050405020304" pitchFamily="18" charset="0"/>
                          <a:ea typeface="+mn-ea"/>
                          <a:cs typeface="Times New Roman" panose="02020603050405020304" pitchFamily="18" charset="0"/>
                        </a:rPr>
                        <a:t>Number</a:t>
                      </a:r>
                      <a:r>
                        <a:rPr lang="en-GB" sz="1600" baseline="0" dirty="0" smtClean="0">
                          <a:effectLst/>
                          <a:latin typeface="Times New Roman" panose="02020603050405020304" pitchFamily="18" charset="0"/>
                          <a:ea typeface="+mn-ea"/>
                          <a:cs typeface="Times New Roman" panose="02020603050405020304" pitchFamily="18" charset="0"/>
                        </a:rPr>
                        <a:t> of book collectors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277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207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146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109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95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94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80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77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68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600" dirty="0">
                          <a:effectLst/>
                          <a:latin typeface="Times New Roman" panose="02020603050405020304" pitchFamily="18" charset="0"/>
                          <a:cs typeface="Times New Roman" panose="02020603050405020304" pitchFamily="18" charset="0"/>
                        </a:rPr>
                        <a:t>67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7790318"/>
                  </a:ext>
                </a:extLst>
              </a:tr>
            </a:tbl>
          </a:graphicData>
        </a:graphic>
      </p:graphicFrame>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21</a:t>
            </a:fld>
            <a:endParaRPr lang="en-GB"/>
          </a:p>
        </p:txBody>
      </p:sp>
    </p:spTree>
    <p:extLst>
      <p:ext uri="{BB962C8B-B14F-4D97-AF65-F5344CB8AC3E}">
        <p14:creationId xmlns:p14="http://schemas.microsoft.com/office/powerpoint/2010/main" val="485334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22</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330" y="0"/>
            <a:ext cx="10273339" cy="6858000"/>
          </a:xfrm>
          <a:prstGeom prst="rect">
            <a:avLst/>
          </a:prstGeom>
        </p:spPr>
      </p:pic>
    </p:spTree>
    <p:extLst>
      <p:ext uri="{BB962C8B-B14F-4D97-AF65-F5344CB8AC3E}">
        <p14:creationId xmlns:p14="http://schemas.microsoft.com/office/powerpoint/2010/main" val="2074513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957"/>
            <a:ext cx="10515600" cy="503555"/>
          </a:xfrm>
        </p:spPr>
        <p:txBody>
          <a:bodyPr>
            <a:normAutofit/>
          </a:bodyPr>
          <a:lstStyle/>
          <a:p>
            <a:r>
              <a:rPr lang="en-GB" sz="2800" dirty="0" smtClean="0"/>
              <a:t>Comparison between </a:t>
            </a:r>
            <a:r>
              <a:rPr lang="en-GB" sz="2800" dirty="0" err="1" smtClean="0"/>
              <a:t>Tianyige</a:t>
            </a:r>
            <a:r>
              <a:rPr lang="en-GB" sz="2800" dirty="0" smtClean="0"/>
              <a:t> and TQTJ:</a:t>
            </a:r>
            <a:endParaRPr lang="en-GB" sz="2800" dirty="0"/>
          </a:p>
        </p:txBody>
      </p:sp>
      <p:sp>
        <p:nvSpPr>
          <p:cNvPr id="3" name="Content Placeholder 2"/>
          <p:cNvSpPr>
            <a:spLocks noGrp="1"/>
          </p:cNvSpPr>
          <p:nvPr>
            <p:ph idx="1"/>
          </p:nvPr>
        </p:nvSpPr>
        <p:spPr>
          <a:xfrm>
            <a:off x="838200" y="822960"/>
            <a:ext cx="10515600" cy="5354003"/>
          </a:xfrm>
        </p:spPr>
        <p:txBody>
          <a:bodyPr>
            <a:normAutofit fontScale="77500" lnSpcReduction="20000"/>
          </a:bodyPr>
          <a:lstStyle/>
          <a:p>
            <a:pPr lvl="0"/>
            <a:r>
              <a:rPr lang="en-GB" b="1" dirty="0"/>
              <a:t>Featured time period</a:t>
            </a:r>
            <a:r>
              <a:rPr lang="en-GB" dirty="0"/>
              <a:t>. </a:t>
            </a:r>
            <a:endParaRPr lang="en-GB" dirty="0"/>
          </a:p>
          <a:p>
            <a:pPr marL="265113" lvl="0" indent="0">
              <a:buNone/>
            </a:pPr>
            <a:r>
              <a:rPr lang="en-GB" dirty="0" smtClean="0"/>
              <a:t>TQTJ </a:t>
            </a:r>
            <a:r>
              <a:rPr lang="en-GB" dirty="0"/>
              <a:t>Library </a:t>
            </a:r>
            <a:r>
              <a:rPr lang="en-GB" dirty="0" smtClean="0"/>
              <a:t>interested </a:t>
            </a:r>
            <a:r>
              <a:rPr lang="en-GB" dirty="0"/>
              <a:t>in the ‘old’ -- </a:t>
            </a:r>
            <a:r>
              <a:rPr lang="en-GB" dirty="0" smtClean="0"/>
              <a:t>manuscripts </a:t>
            </a:r>
            <a:r>
              <a:rPr lang="en-GB" dirty="0"/>
              <a:t>and books printed in Song, Yuan and Ming Dynasties (excluding works written by Ming </a:t>
            </a:r>
            <a:r>
              <a:rPr lang="en-GB" dirty="0" smtClean="0"/>
              <a:t>authors)</a:t>
            </a:r>
          </a:p>
          <a:p>
            <a:pPr marL="265113" lvl="0" indent="0">
              <a:buNone/>
            </a:pPr>
            <a:r>
              <a:rPr lang="en-GB" dirty="0" err="1" smtClean="0"/>
              <a:t>Tianyige</a:t>
            </a:r>
            <a:r>
              <a:rPr lang="en-GB" dirty="0" smtClean="0"/>
              <a:t> </a:t>
            </a:r>
            <a:r>
              <a:rPr lang="en-GB" dirty="0"/>
              <a:t>focused on the ‘contemporary’, i.e. materials written in the Ming Dynasty. </a:t>
            </a:r>
            <a:endParaRPr lang="en-GB" dirty="0" smtClean="0"/>
          </a:p>
          <a:p>
            <a:r>
              <a:rPr lang="en-GB" b="1" dirty="0" smtClean="0"/>
              <a:t>Content</a:t>
            </a:r>
            <a:r>
              <a:rPr lang="en-GB" dirty="0"/>
              <a:t>. </a:t>
            </a:r>
            <a:endParaRPr lang="en-GB" dirty="0" smtClean="0"/>
          </a:p>
          <a:p>
            <a:pPr marL="265113" indent="0">
              <a:buNone/>
            </a:pPr>
            <a:r>
              <a:rPr lang="en-GB" dirty="0" smtClean="0"/>
              <a:t>TQTJ </a:t>
            </a:r>
            <a:r>
              <a:rPr lang="en-GB" dirty="0"/>
              <a:t>focused on Confucius classics, while </a:t>
            </a:r>
            <a:r>
              <a:rPr lang="en-GB" dirty="0" err="1"/>
              <a:t>Tianyige</a:t>
            </a:r>
            <a:r>
              <a:rPr lang="en-GB" dirty="0"/>
              <a:t> on local gazetteers, examinations, literary works, etc.</a:t>
            </a:r>
          </a:p>
          <a:p>
            <a:pPr lvl="0"/>
            <a:r>
              <a:rPr lang="en-GB" b="1" dirty="0"/>
              <a:t>Management. </a:t>
            </a:r>
            <a:endParaRPr lang="en-GB" b="1" dirty="0" smtClean="0"/>
          </a:p>
          <a:p>
            <a:pPr marL="265113" lvl="0" indent="0">
              <a:buNone/>
            </a:pPr>
            <a:r>
              <a:rPr lang="en-GB" dirty="0" err="1" smtClean="0"/>
              <a:t>Tianyige</a:t>
            </a:r>
            <a:r>
              <a:rPr lang="en-GB" dirty="0" smtClean="0"/>
              <a:t> </a:t>
            </a:r>
            <a:r>
              <a:rPr lang="en-GB" dirty="0"/>
              <a:t>focused on ‘collecting’ and ‘keeping’ (</a:t>
            </a:r>
            <a:r>
              <a:rPr lang="zh-CN" altLang="en-US" dirty="0"/>
              <a:t>束之高阁，秘不视人</a:t>
            </a:r>
            <a:r>
              <a:rPr lang="en-GB" dirty="0"/>
              <a:t>) with strict </a:t>
            </a:r>
            <a:r>
              <a:rPr lang="en-GB" dirty="0" smtClean="0"/>
              <a:t>rules</a:t>
            </a:r>
          </a:p>
          <a:p>
            <a:pPr marL="265113" lvl="0" indent="0">
              <a:buNone/>
            </a:pPr>
            <a:r>
              <a:rPr lang="en-GB" dirty="0" smtClean="0"/>
              <a:t>TQTJ </a:t>
            </a:r>
            <a:r>
              <a:rPr lang="en-GB" dirty="0"/>
              <a:t>didn’t regard the collection as only private. Instead, they encouraged people to come and use them, even provided food, drink and accommodation. They also made their collection public by publishing their detailed catalogues.</a:t>
            </a:r>
          </a:p>
          <a:p>
            <a:pPr lvl="0"/>
            <a:r>
              <a:rPr lang="en-GB" b="1" dirty="0"/>
              <a:t>Curation</a:t>
            </a:r>
            <a:r>
              <a:rPr lang="en-GB" dirty="0"/>
              <a:t>. </a:t>
            </a:r>
            <a:endParaRPr lang="en-GB" dirty="0" smtClean="0"/>
          </a:p>
          <a:p>
            <a:pPr marL="265113" lvl="0" indent="0">
              <a:buNone/>
            </a:pPr>
            <a:r>
              <a:rPr lang="en-GB" dirty="0" smtClean="0"/>
              <a:t>TQTJ </a:t>
            </a:r>
            <a:r>
              <a:rPr lang="en-GB" dirty="0"/>
              <a:t>produced quite a few high quality descriptive catalogues (e.g. </a:t>
            </a:r>
            <a:r>
              <a:rPr lang="en-US" altLang="zh-CN" sz="2400" dirty="0"/>
              <a:t>《</a:t>
            </a:r>
            <a:r>
              <a:rPr lang="zh-CN" altLang="en-US" sz="2400" dirty="0"/>
              <a:t>恬裕斋藏书记</a:t>
            </a:r>
            <a:r>
              <a:rPr lang="en-US" altLang="zh-CN" sz="2400" dirty="0"/>
              <a:t>》</a:t>
            </a:r>
            <a:r>
              <a:rPr lang="zh-CN" altLang="en-US" sz="2400" dirty="0"/>
              <a:t>，</a:t>
            </a:r>
            <a:r>
              <a:rPr lang="en-US" altLang="zh-CN" sz="2400" dirty="0"/>
              <a:t>《</a:t>
            </a:r>
            <a:r>
              <a:rPr lang="zh-CN" altLang="en-US" sz="2400" dirty="0"/>
              <a:t>恬裕斋藏书目录</a:t>
            </a:r>
            <a:r>
              <a:rPr lang="en-US" altLang="zh-CN" sz="2400" dirty="0"/>
              <a:t>》</a:t>
            </a:r>
            <a:r>
              <a:rPr lang="zh-CN" altLang="en-US" sz="2400" dirty="0"/>
              <a:t>，</a:t>
            </a:r>
            <a:r>
              <a:rPr lang="en-US" altLang="zh-CN" sz="2400" dirty="0"/>
              <a:t>《</a:t>
            </a:r>
            <a:r>
              <a:rPr lang="zh-CN" altLang="en-US" sz="2400" dirty="0"/>
              <a:t>铁琴铜剑楼藏书目录</a:t>
            </a:r>
            <a:r>
              <a:rPr lang="en-US" altLang="zh-CN" sz="2400" dirty="0"/>
              <a:t>》</a:t>
            </a:r>
            <a:r>
              <a:rPr lang="zh-CN" altLang="en-US" sz="2400" dirty="0"/>
              <a:t>，</a:t>
            </a:r>
            <a:r>
              <a:rPr lang="en-US" altLang="zh-CN" sz="2400" dirty="0"/>
              <a:t>《</a:t>
            </a:r>
            <a:r>
              <a:rPr lang="zh-CN" altLang="en-US" sz="2400" dirty="0"/>
              <a:t>铁琴铜剑楼藏书题跋集录</a:t>
            </a:r>
            <a:r>
              <a:rPr lang="en-US" altLang="zh-CN" sz="2400" dirty="0"/>
              <a:t>》</a:t>
            </a:r>
            <a:r>
              <a:rPr lang="zh-CN" altLang="en-US" sz="2400" dirty="0"/>
              <a:t>，</a:t>
            </a:r>
            <a:r>
              <a:rPr lang="en-US" altLang="zh-CN" sz="2400" dirty="0"/>
              <a:t>《</a:t>
            </a:r>
            <a:r>
              <a:rPr lang="zh-CN" altLang="en-US" sz="2400" dirty="0"/>
              <a:t>铁琴铜剑楼宋金元本书影</a:t>
            </a:r>
            <a:r>
              <a:rPr lang="en-US" altLang="zh-CN" sz="2400" dirty="0"/>
              <a:t>》</a:t>
            </a:r>
            <a:r>
              <a:rPr lang="en-GB" dirty="0"/>
              <a:t>more and better than </a:t>
            </a:r>
            <a:r>
              <a:rPr lang="en-GB" dirty="0" err="1"/>
              <a:t>Tianyige</a:t>
            </a:r>
            <a:r>
              <a:rPr lang="en-GB" dirty="0"/>
              <a:t>.</a:t>
            </a:r>
          </a:p>
          <a:p>
            <a:pPr marL="0" indent="0">
              <a:buNone/>
            </a:pPr>
            <a:endParaRPr lang="en-GB" dirty="0"/>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23</a:t>
            </a:fld>
            <a:endParaRPr lang="en-GB"/>
          </a:p>
        </p:txBody>
      </p:sp>
    </p:spTree>
    <p:extLst>
      <p:ext uri="{BB962C8B-B14F-4D97-AF65-F5344CB8AC3E}">
        <p14:creationId xmlns:p14="http://schemas.microsoft.com/office/powerpoint/2010/main" val="1692470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1299"/>
          </a:xfrm>
        </p:spPr>
        <p:txBody>
          <a:bodyPr>
            <a:normAutofit fontScale="90000"/>
          </a:bodyPr>
          <a:lstStyle/>
          <a:p>
            <a:pPr algn="ctr"/>
            <a:r>
              <a:rPr lang="en-GB" sz="4000" dirty="0" smtClean="0"/>
              <a:t>4. </a:t>
            </a:r>
            <a:r>
              <a:rPr lang="en-GB" sz="4000" dirty="0"/>
              <a:t>Private book collecting since the late Qing </a:t>
            </a:r>
            <a:r>
              <a:rPr lang="en-GB" sz="4000" dirty="0" smtClean="0"/>
              <a:t>Dynasty</a:t>
            </a:r>
            <a:br>
              <a:rPr lang="en-GB" sz="4000" dirty="0" smtClean="0"/>
            </a:br>
            <a:r>
              <a:rPr lang="en-GB" sz="3100" dirty="0" smtClean="0"/>
              <a:t>A snapshot of number of public and private libraries in 1935</a:t>
            </a:r>
            <a:endParaRPr lang="en-GB" sz="3100" dirty="0"/>
          </a:p>
        </p:txBody>
      </p:sp>
      <p:graphicFrame>
        <p:nvGraphicFramePr>
          <p:cNvPr id="6" name="Content Placeholder 5"/>
          <p:cNvGraphicFramePr>
            <a:graphicFrameLocks noGrp="1"/>
          </p:cNvGraphicFramePr>
          <p:nvPr>
            <p:ph idx="1"/>
          </p:nvPr>
        </p:nvGraphicFramePr>
        <p:xfrm>
          <a:off x="3044950" y="1330008"/>
          <a:ext cx="6053329" cy="5391477"/>
        </p:xfrm>
        <a:graphic>
          <a:graphicData uri="http://schemas.openxmlformats.org/drawingml/2006/table">
            <a:tbl>
              <a:tblPr firstRow="1" firstCol="1" bandRow="1">
                <a:tableStyleId>{5C22544A-7EE6-4342-B048-85BDC9FD1C3A}</a:tableStyleId>
              </a:tblPr>
              <a:tblGrid>
                <a:gridCol w="579878">
                  <a:extLst>
                    <a:ext uri="{9D8B030D-6E8A-4147-A177-3AD203B41FA5}">
                      <a16:colId xmlns:a16="http://schemas.microsoft.com/office/drawing/2014/main" val="3847533825"/>
                    </a:ext>
                  </a:extLst>
                </a:gridCol>
                <a:gridCol w="968844">
                  <a:extLst>
                    <a:ext uri="{9D8B030D-6E8A-4147-A177-3AD203B41FA5}">
                      <a16:colId xmlns:a16="http://schemas.microsoft.com/office/drawing/2014/main" val="4067597936"/>
                    </a:ext>
                  </a:extLst>
                </a:gridCol>
                <a:gridCol w="943519">
                  <a:extLst>
                    <a:ext uri="{9D8B030D-6E8A-4147-A177-3AD203B41FA5}">
                      <a16:colId xmlns:a16="http://schemas.microsoft.com/office/drawing/2014/main" val="3159836873"/>
                    </a:ext>
                  </a:extLst>
                </a:gridCol>
                <a:gridCol w="1028585">
                  <a:extLst>
                    <a:ext uri="{9D8B030D-6E8A-4147-A177-3AD203B41FA5}">
                      <a16:colId xmlns:a16="http://schemas.microsoft.com/office/drawing/2014/main" val="3319527296"/>
                    </a:ext>
                  </a:extLst>
                </a:gridCol>
                <a:gridCol w="1212355">
                  <a:extLst>
                    <a:ext uri="{9D8B030D-6E8A-4147-A177-3AD203B41FA5}">
                      <a16:colId xmlns:a16="http://schemas.microsoft.com/office/drawing/2014/main" val="878282973"/>
                    </a:ext>
                  </a:extLst>
                </a:gridCol>
                <a:gridCol w="1320148">
                  <a:extLst>
                    <a:ext uri="{9D8B030D-6E8A-4147-A177-3AD203B41FA5}">
                      <a16:colId xmlns:a16="http://schemas.microsoft.com/office/drawing/2014/main" val="1132576966"/>
                    </a:ext>
                  </a:extLst>
                </a:gridCol>
              </a:tblGrid>
              <a:tr h="185913">
                <a:tc>
                  <a:txBody>
                    <a:bodyPr/>
                    <a:lstStyle/>
                    <a:p>
                      <a:r>
                        <a:rPr lang="zh-CN" sz="1100">
                          <a:effectLst/>
                        </a:rPr>
                        <a:t>地区</a:t>
                      </a:r>
                      <a:endParaRPr lang="en-GB" sz="1100">
                        <a:effectLst/>
                        <a:latin typeface="Calibri" panose="020F0502020204030204" pitchFamily="34" charset="0"/>
                        <a:ea typeface="Times New Roman" panose="02020603050405020304" pitchFamily="18" charset="0"/>
                      </a:endParaRPr>
                    </a:p>
                  </a:txBody>
                  <a:tcPr marL="68168" marR="68168" marT="0" marB="0" anchor="ctr"/>
                </a:tc>
                <a:tc>
                  <a:txBody>
                    <a:bodyPr/>
                    <a:lstStyle/>
                    <a:p>
                      <a:r>
                        <a:rPr lang="zh-CN" sz="1100">
                          <a:effectLst/>
                        </a:rPr>
                        <a:t>公立图书馆</a:t>
                      </a:r>
                      <a:endParaRPr lang="en-GB" sz="1100">
                        <a:effectLst/>
                        <a:latin typeface="Calibri" panose="020F0502020204030204" pitchFamily="34" charset="0"/>
                        <a:ea typeface="Times New Roman" panose="02020603050405020304" pitchFamily="18" charset="0"/>
                      </a:endParaRPr>
                    </a:p>
                  </a:txBody>
                  <a:tcPr marL="68168" marR="68168" marT="0" marB="0" anchor="ctr"/>
                </a:tc>
                <a:tc>
                  <a:txBody>
                    <a:bodyPr/>
                    <a:lstStyle/>
                    <a:p>
                      <a:r>
                        <a:rPr lang="zh-CN" sz="1100">
                          <a:effectLst/>
                        </a:rPr>
                        <a:t>所占比例</a:t>
                      </a:r>
                      <a:r>
                        <a:rPr lang="en-GB" sz="1100">
                          <a:effectLst/>
                        </a:rPr>
                        <a:t>%</a:t>
                      </a:r>
                      <a:endParaRPr lang="en-GB" sz="1100">
                        <a:effectLst/>
                        <a:latin typeface="Calibri" panose="020F0502020204030204" pitchFamily="34" charset="0"/>
                        <a:ea typeface="Times New Roman" panose="02020603050405020304" pitchFamily="18" charset="0"/>
                      </a:endParaRPr>
                    </a:p>
                  </a:txBody>
                  <a:tcPr marL="68168" marR="68168" marT="0" marB="0" anchor="ctr"/>
                </a:tc>
                <a:tc>
                  <a:txBody>
                    <a:bodyPr/>
                    <a:lstStyle/>
                    <a:p>
                      <a:r>
                        <a:rPr lang="zh-CN" sz="1100">
                          <a:effectLst/>
                        </a:rPr>
                        <a:t>私立图书馆</a:t>
                      </a:r>
                      <a:endParaRPr lang="en-GB" sz="1100">
                        <a:effectLst/>
                        <a:latin typeface="Calibri" panose="020F0502020204030204" pitchFamily="34" charset="0"/>
                        <a:ea typeface="Times New Roman" panose="02020603050405020304" pitchFamily="18" charset="0"/>
                      </a:endParaRPr>
                    </a:p>
                  </a:txBody>
                  <a:tcPr marL="68168" marR="68168" marT="0" marB="0" anchor="ctr"/>
                </a:tc>
                <a:tc>
                  <a:txBody>
                    <a:bodyPr/>
                    <a:lstStyle/>
                    <a:p>
                      <a:r>
                        <a:rPr lang="zh-CN" sz="1100">
                          <a:effectLst/>
                        </a:rPr>
                        <a:t>所占比例</a:t>
                      </a:r>
                      <a:r>
                        <a:rPr lang="en-GB" sz="1100">
                          <a:effectLst/>
                        </a:rPr>
                        <a:t>%</a:t>
                      </a:r>
                      <a:endParaRPr lang="en-GB" sz="1100">
                        <a:effectLst/>
                        <a:latin typeface="Calibri" panose="020F0502020204030204" pitchFamily="34" charset="0"/>
                        <a:ea typeface="Times New Roman" panose="02020603050405020304" pitchFamily="18" charset="0"/>
                      </a:endParaRPr>
                    </a:p>
                  </a:txBody>
                  <a:tcPr marL="68168" marR="68168" marT="0" marB="0" anchor="ctr"/>
                </a:tc>
                <a:tc>
                  <a:txBody>
                    <a:bodyPr/>
                    <a:lstStyle/>
                    <a:p>
                      <a:r>
                        <a:rPr lang="zh-CN" sz="1100">
                          <a:effectLst/>
                        </a:rPr>
                        <a:t>公私图书馆总数</a:t>
                      </a:r>
                      <a:endParaRPr lang="en-GB" sz="1100">
                        <a:effectLst/>
                        <a:latin typeface="Calibri" panose="020F0502020204030204" pitchFamily="34" charset="0"/>
                        <a:ea typeface="Times New Roman" panose="02020603050405020304" pitchFamily="18" charset="0"/>
                      </a:endParaRPr>
                    </a:p>
                  </a:txBody>
                  <a:tcPr marL="68168" marR="68168" marT="0" marB="0" anchor="ctr"/>
                </a:tc>
                <a:extLst>
                  <a:ext uri="{0D108BD9-81ED-4DB2-BD59-A6C34878D82A}">
                    <a16:rowId xmlns:a16="http://schemas.microsoft.com/office/drawing/2014/main" val="2210774168"/>
                  </a:ext>
                </a:extLst>
              </a:tr>
              <a:tr h="185913">
                <a:tc>
                  <a:txBody>
                    <a:bodyPr/>
                    <a:lstStyle/>
                    <a:p>
                      <a:r>
                        <a:rPr lang="zh-CN" sz="1100">
                          <a:effectLst/>
                        </a:rPr>
                        <a:t>上海</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114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148</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544770846"/>
                  </a:ext>
                </a:extLst>
              </a:tr>
              <a:tr h="185913">
                <a:tc>
                  <a:txBody>
                    <a:bodyPr/>
                    <a:lstStyle/>
                    <a:p>
                      <a:r>
                        <a:rPr lang="zh-CN" sz="1100">
                          <a:effectLst/>
                        </a:rPr>
                        <a:t>南京</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38</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52</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533424160"/>
                  </a:ext>
                </a:extLst>
              </a:tr>
              <a:tr h="185913">
                <a:tc>
                  <a:txBody>
                    <a:bodyPr/>
                    <a:lstStyle/>
                    <a:p>
                      <a:r>
                        <a:rPr lang="zh-CN" sz="1100">
                          <a:effectLst/>
                        </a:rPr>
                        <a:t>江苏</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166</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78</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213</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723368250"/>
                  </a:ext>
                </a:extLst>
              </a:tr>
              <a:tr h="185913">
                <a:tc>
                  <a:txBody>
                    <a:bodyPr/>
                    <a:lstStyle/>
                    <a:p>
                      <a:r>
                        <a:rPr lang="zh-CN" sz="1100">
                          <a:effectLst/>
                        </a:rPr>
                        <a:t>浙江</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164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213</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532257184"/>
                  </a:ext>
                </a:extLst>
              </a:tr>
              <a:tr h="185913">
                <a:tc>
                  <a:txBody>
                    <a:bodyPr/>
                    <a:lstStyle/>
                    <a:p>
                      <a:r>
                        <a:rPr lang="zh-CN" sz="1100">
                          <a:effectLst/>
                        </a:rPr>
                        <a:t>安徽</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71</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466118543"/>
                  </a:ext>
                </a:extLst>
              </a:tr>
              <a:tr h="185913">
                <a:tc>
                  <a:txBody>
                    <a:bodyPr/>
                    <a:lstStyle/>
                    <a:p>
                      <a:r>
                        <a:rPr lang="zh-CN" sz="1100">
                          <a:effectLst/>
                        </a:rPr>
                        <a:t>江西</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54</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3608684114"/>
                  </a:ext>
                </a:extLst>
              </a:tr>
              <a:tr h="185913">
                <a:tc>
                  <a:txBody>
                    <a:bodyPr/>
                    <a:lstStyle/>
                    <a:p>
                      <a:r>
                        <a:rPr lang="zh-CN" sz="1100">
                          <a:effectLst/>
                        </a:rPr>
                        <a:t>湖北</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66</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81</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961037546"/>
                  </a:ext>
                </a:extLst>
              </a:tr>
              <a:tr h="185913">
                <a:tc>
                  <a:txBody>
                    <a:bodyPr/>
                    <a:lstStyle/>
                    <a:p>
                      <a:r>
                        <a:rPr lang="zh-CN" sz="1100">
                          <a:effectLst/>
                        </a:rPr>
                        <a:t>湖南</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16</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106</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548125853"/>
                  </a:ext>
                </a:extLst>
              </a:tr>
              <a:tr h="185913">
                <a:tc>
                  <a:txBody>
                    <a:bodyPr/>
                    <a:lstStyle/>
                    <a:p>
                      <a:r>
                        <a:rPr lang="zh-CN" sz="1100">
                          <a:effectLst/>
                        </a:rPr>
                        <a:t>四川</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137</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124734812"/>
                  </a:ext>
                </a:extLst>
              </a:tr>
              <a:tr h="185913">
                <a:tc>
                  <a:txBody>
                    <a:bodyPr/>
                    <a:lstStyle/>
                    <a:p>
                      <a:r>
                        <a:rPr lang="zh-CN" sz="1100">
                          <a:effectLst/>
                        </a:rPr>
                        <a:t>青岛</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8467852"/>
                  </a:ext>
                </a:extLst>
              </a:tr>
              <a:tr h="185913">
                <a:tc>
                  <a:txBody>
                    <a:bodyPr/>
                    <a:lstStyle/>
                    <a:p>
                      <a:r>
                        <a:rPr lang="zh-CN" sz="1100">
                          <a:effectLst/>
                        </a:rPr>
                        <a:t>山东</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153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158</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346903117"/>
                  </a:ext>
                </a:extLst>
              </a:tr>
              <a:tr h="185913">
                <a:tc>
                  <a:txBody>
                    <a:bodyPr/>
                    <a:lstStyle/>
                    <a:p>
                      <a:r>
                        <a:rPr lang="zh-CN" sz="1100">
                          <a:effectLst/>
                        </a:rPr>
                        <a:t>北平</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36</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46</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79</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3707239906"/>
                  </a:ext>
                </a:extLst>
              </a:tr>
              <a:tr h="185913">
                <a:tc>
                  <a:txBody>
                    <a:bodyPr/>
                    <a:lstStyle/>
                    <a:p>
                      <a:r>
                        <a:rPr lang="zh-CN" sz="1100">
                          <a:effectLst/>
                        </a:rPr>
                        <a:t>河北</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131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142</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320027264"/>
                  </a:ext>
                </a:extLst>
              </a:tr>
              <a:tr h="185913">
                <a:tc>
                  <a:txBody>
                    <a:bodyPr/>
                    <a:lstStyle/>
                    <a:p>
                      <a:r>
                        <a:rPr lang="zh-CN" sz="1100">
                          <a:effectLst/>
                        </a:rPr>
                        <a:t>河南</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179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192</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857559241"/>
                  </a:ext>
                </a:extLst>
              </a:tr>
              <a:tr h="185913">
                <a:tc>
                  <a:txBody>
                    <a:bodyPr/>
                    <a:lstStyle/>
                    <a:p>
                      <a:r>
                        <a:rPr lang="zh-CN" sz="1100">
                          <a:effectLst/>
                        </a:rPr>
                        <a:t>山西</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94</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64171360"/>
                  </a:ext>
                </a:extLst>
              </a:tr>
              <a:tr h="185913">
                <a:tc>
                  <a:txBody>
                    <a:bodyPr/>
                    <a:lstStyle/>
                    <a:p>
                      <a:r>
                        <a:rPr lang="zh-CN" sz="1100">
                          <a:effectLst/>
                        </a:rPr>
                        <a:t>陕西</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74</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478734002"/>
                  </a:ext>
                </a:extLst>
              </a:tr>
              <a:tr h="185913">
                <a:tc>
                  <a:txBody>
                    <a:bodyPr/>
                    <a:lstStyle/>
                    <a:p>
                      <a:r>
                        <a:rPr lang="zh-CN" sz="1100">
                          <a:effectLst/>
                        </a:rPr>
                        <a:t>甘肃</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98</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50</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515235888"/>
                  </a:ext>
                </a:extLst>
              </a:tr>
              <a:tr h="185913">
                <a:tc>
                  <a:txBody>
                    <a:bodyPr/>
                    <a:lstStyle/>
                    <a:p>
                      <a:r>
                        <a:rPr lang="zh-CN" sz="1100">
                          <a:effectLst/>
                        </a:rPr>
                        <a:t>广东</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215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92</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307</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180702887"/>
                  </a:ext>
                </a:extLst>
              </a:tr>
              <a:tr h="185913">
                <a:tc>
                  <a:txBody>
                    <a:bodyPr/>
                    <a:lstStyle/>
                    <a:p>
                      <a:r>
                        <a:rPr lang="zh-CN" sz="1100">
                          <a:effectLst/>
                        </a:rPr>
                        <a:t>福建</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69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23</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92</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964692882"/>
                  </a:ext>
                </a:extLst>
              </a:tr>
              <a:tr h="185913">
                <a:tc>
                  <a:txBody>
                    <a:bodyPr/>
                    <a:lstStyle/>
                    <a:p>
                      <a:r>
                        <a:rPr lang="zh-CN" sz="1100">
                          <a:effectLst/>
                        </a:rPr>
                        <a:t>广西</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69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zh-CN" sz="1100">
                          <a:effectLst/>
                        </a:rPr>
                        <a:t>缺</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69</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539274663"/>
                  </a:ext>
                </a:extLst>
              </a:tr>
              <a:tr h="185913">
                <a:tc>
                  <a:txBody>
                    <a:bodyPr/>
                    <a:lstStyle/>
                    <a:p>
                      <a:r>
                        <a:rPr lang="zh-CN" sz="1100">
                          <a:effectLst/>
                        </a:rPr>
                        <a:t>贵州</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52</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841325121"/>
                  </a:ext>
                </a:extLst>
              </a:tr>
              <a:tr h="185913">
                <a:tc>
                  <a:txBody>
                    <a:bodyPr/>
                    <a:lstStyle/>
                    <a:p>
                      <a:r>
                        <a:rPr lang="zh-CN" sz="1100">
                          <a:effectLst/>
                        </a:rPr>
                        <a:t>云南</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99</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85</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737451065"/>
                  </a:ext>
                </a:extLst>
              </a:tr>
              <a:tr h="185913">
                <a:tc>
                  <a:txBody>
                    <a:bodyPr/>
                    <a:lstStyle/>
                    <a:p>
                      <a:r>
                        <a:rPr lang="zh-CN" sz="1100">
                          <a:effectLst/>
                        </a:rPr>
                        <a:t>绥远</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zh-CN" sz="1100">
                          <a:effectLst/>
                        </a:rPr>
                        <a:t>缺</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17</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278399250"/>
                  </a:ext>
                </a:extLst>
              </a:tr>
              <a:tr h="185913">
                <a:tc>
                  <a:txBody>
                    <a:bodyPr/>
                    <a:lstStyle/>
                    <a:p>
                      <a:r>
                        <a:rPr lang="zh-CN" sz="1100">
                          <a:effectLst/>
                        </a:rPr>
                        <a:t>青海</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7</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191523182"/>
                  </a:ext>
                </a:extLst>
              </a:tr>
              <a:tr h="185913">
                <a:tc>
                  <a:txBody>
                    <a:bodyPr/>
                    <a:lstStyle/>
                    <a:p>
                      <a:r>
                        <a:rPr lang="zh-CN" sz="1100">
                          <a:effectLst/>
                        </a:rPr>
                        <a:t>察哈尔</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3784072976"/>
                  </a:ext>
                </a:extLst>
              </a:tr>
              <a:tr h="185913">
                <a:tc>
                  <a:txBody>
                    <a:bodyPr/>
                    <a:lstStyle/>
                    <a:p>
                      <a:r>
                        <a:rPr lang="zh-CN" sz="1100">
                          <a:effectLst/>
                        </a:rPr>
                        <a:t>宁夏</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3136629894"/>
                  </a:ext>
                </a:extLst>
              </a:tr>
              <a:tr h="185913">
                <a:tc>
                  <a:txBody>
                    <a:bodyPr/>
                    <a:lstStyle/>
                    <a:p>
                      <a:r>
                        <a:rPr lang="zh-CN" sz="1100">
                          <a:effectLst/>
                        </a:rPr>
                        <a:t>西康</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100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4</a:t>
                      </a:r>
                      <a:endParaRPr lang="en-GB" sz="110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2430332586"/>
                  </a:ext>
                </a:extLst>
              </a:tr>
              <a:tr h="185913">
                <a:tc>
                  <a:txBody>
                    <a:bodyPr/>
                    <a:lstStyle/>
                    <a:p>
                      <a:r>
                        <a:rPr lang="zh-CN" sz="1100">
                          <a:effectLst/>
                        </a:rPr>
                        <a:t>合计</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2005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80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515</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a:effectLst/>
                        </a:rPr>
                        <a:t>20</a:t>
                      </a:r>
                      <a:endParaRPr lang="en-GB" sz="1100">
                        <a:effectLst/>
                        <a:latin typeface="Calibri" panose="020F0502020204030204" pitchFamily="34" charset="0"/>
                        <a:ea typeface="Times New Roman" panose="02020603050405020304" pitchFamily="18" charset="0"/>
                      </a:endParaRPr>
                    </a:p>
                  </a:txBody>
                  <a:tcPr marL="68168" marR="68168" marT="0" marB="0"/>
                </a:tc>
                <a:tc>
                  <a:txBody>
                    <a:bodyPr/>
                    <a:lstStyle/>
                    <a:p>
                      <a:r>
                        <a:rPr lang="en-GB" sz="1100" dirty="0">
                          <a:effectLst/>
                        </a:rPr>
                        <a:t>2520</a:t>
                      </a:r>
                      <a:endParaRPr lang="en-GB" sz="1100" dirty="0">
                        <a:effectLst/>
                        <a:latin typeface="Calibri" panose="020F0502020204030204" pitchFamily="34" charset="0"/>
                        <a:ea typeface="Times New Roman" panose="02020603050405020304" pitchFamily="18" charset="0"/>
                      </a:endParaRPr>
                    </a:p>
                  </a:txBody>
                  <a:tcPr marL="68168" marR="68168" marT="0" marB="0"/>
                </a:tc>
                <a:extLst>
                  <a:ext uri="{0D108BD9-81ED-4DB2-BD59-A6C34878D82A}">
                    <a16:rowId xmlns:a16="http://schemas.microsoft.com/office/drawing/2014/main" val="1322686747"/>
                  </a:ext>
                </a:extLst>
              </a:tr>
            </a:tbl>
          </a:graphicData>
        </a:graphic>
      </p:graphicFrame>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24</a:t>
            </a:fld>
            <a:endParaRPr lang="en-GB"/>
          </a:p>
        </p:txBody>
      </p:sp>
    </p:spTree>
    <p:extLst>
      <p:ext uri="{BB962C8B-B14F-4D97-AF65-F5344CB8AC3E}">
        <p14:creationId xmlns:p14="http://schemas.microsoft.com/office/powerpoint/2010/main" val="1319271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25</a:t>
            </a:fld>
            <a:endParaRPr lang="en-GB"/>
          </a:p>
        </p:txBody>
      </p:sp>
      <p:graphicFrame>
        <p:nvGraphicFramePr>
          <p:cNvPr id="6" name="Chart 5"/>
          <p:cNvGraphicFramePr/>
          <p:nvPr/>
        </p:nvGraphicFramePr>
        <p:xfrm>
          <a:off x="301752" y="2011680"/>
          <a:ext cx="11567160" cy="434467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48056" y="420624"/>
            <a:ext cx="11173968" cy="1477328"/>
          </a:xfrm>
          <a:prstGeom prst="rect">
            <a:avLst/>
          </a:prstGeom>
          <a:noFill/>
        </p:spPr>
        <p:txBody>
          <a:bodyPr wrap="square" rtlCol="0">
            <a:spAutoFit/>
          </a:bodyPr>
          <a:lstStyle/>
          <a:p>
            <a:r>
              <a:rPr lang="en-GB" sz="2400" dirty="0"/>
              <a:t>In the People’s Republic period, data on the number of public libraries in </a:t>
            </a:r>
            <a:r>
              <a:rPr lang="en-US" altLang="zh-CN" sz="2400" dirty="0"/>
              <a:t>《</a:t>
            </a:r>
            <a:r>
              <a:rPr lang="zh-CN" altLang="en-US" sz="2400" dirty="0"/>
              <a:t>中国图书馆年鉴</a:t>
            </a:r>
            <a:r>
              <a:rPr lang="en-US" altLang="zh-CN" sz="2400" dirty="0"/>
              <a:t>》</a:t>
            </a:r>
            <a:r>
              <a:rPr lang="en-GB" sz="2400" dirty="0"/>
              <a:t>1996-2017 , but no data for private libraries. Between 1949 and 2916, the number of public libraries increased year by year, from 52 to </a:t>
            </a:r>
            <a:r>
              <a:rPr lang="en-GB" sz="2400" dirty="0" smtClean="0"/>
              <a:t>3153:</a:t>
            </a:r>
            <a:endParaRPr lang="en-GB" sz="2400" dirty="0"/>
          </a:p>
          <a:p>
            <a:r>
              <a:rPr lang="en-GB" dirty="0"/>
              <a:t> </a:t>
            </a:r>
          </a:p>
        </p:txBody>
      </p:sp>
    </p:spTree>
    <p:extLst>
      <p:ext uri="{BB962C8B-B14F-4D97-AF65-F5344CB8AC3E}">
        <p14:creationId xmlns:p14="http://schemas.microsoft.com/office/powerpoint/2010/main" val="1978145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5. The </a:t>
            </a:r>
            <a:r>
              <a:rPr lang="en-GB" sz="3200" dirty="0"/>
              <a:t>definition and legal status of private libraries since the late Qing Dynasty</a:t>
            </a:r>
            <a:br>
              <a:rPr lang="en-GB" sz="3200" dirty="0"/>
            </a:br>
            <a:endParaRPr lang="en-GB" sz="3200" dirty="0"/>
          </a:p>
        </p:txBody>
      </p:sp>
      <p:sp>
        <p:nvSpPr>
          <p:cNvPr id="3" name="Content Placeholder 2"/>
          <p:cNvSpPr>
            <a:spLocks noGrp="1"/>
          </p:cNvSpPr>
          <p:nvPr>
            <p:ph idx="1"/>
          </p:nvPr>
        </p:nvSpPr>
        <p:spPr>
          <a:xfrm>
            <a:off x="838200" y="1545336"/>
            <a:ext cx="10515600" cy="4631627"/>
          </a:xfrm>
        </p:spPr>
        <p:txBody>
          <a:bodyPr>
            <a:normAutofit/>
          </a:bodyPr>
          <a:lstStyle/>
          <a:p>
            <a:r>
              <a:rPr lang="en-GB" sz="2000" i="1" dirty="0" smtClean="0"/>
              <a:t>Law of the People's Republic of China on Public Libraries (2018 Amendment)</a:t>
            </a:r>
            <a:r>
              <a:rPr lang="en-GB" sz="2000" dirty="0" smtClean="0"/>
              <a:t> took effect on 26 October 2018. Clause 2: </a:t>
            </a:r>
          </a:p>
          <a:p>
            <a:pPr marL="265113" indent="0">
              <a:buNone/>
            </a:pPr>
            <a:r>
              <a:rPr lang="zh-CN" altLang="en-US" sz="2000" dirty="0" smtClean="0"/>
              <a:t>第二条　本法所称公共图书馆，是指向社会公众免费开放，收集、整理、保存文献信息并提供查询、借阅及相关服务，开展社会教育的公共文化设施。</a:t>
            </a:r>
            <a:endParaRPr lang="en-GB" altLang="zh-CN" sz="2000" dirty="0" smtClean="0"/>
          </a:p>
          <a:p>
            <a:pPr marL="265113" indent="0">
              <a:buNone/>
            </a:pPr>
            <a:endParaRPr lang="en-GB" sz="2000" dirty="0" smtClean="0"/>
          </a:p>
          <a:p>
            <a:r>
              <a:rPr lang="en-GB" sz="2000" i="1" dirty="0" smtClean="0"/>
              <a:t>Library law </a:t>
            </a:r>
            <a:r>
              <a:rPr lang="en-GB" sz="2000" dirty="0" smtClean="0"/>
              <a:t>in Taiwan (</a:t>
            </a:r>
            <a:r>
              <a:rPr lang="zh-CN" altLang="en-US" sz="2000" dirty="0" smtClean="0"/>
              <a:t>（台湾）图书馆法，</a:t>
            </a:r>
            <a:r>
              <a:rPr lang="en-GB" sz="2000" dirty="0" smtClean="0"/>
              <a:t>2001</a:t>
            </a:r>
            <a:r>
              <a:rPr lang="zh-CN" altLang="en-US" sz="2000" dirty="0" smtClean="0"/>
              <a:t>年</a:t>
            </a:r>
            <a:r>
              <a:rPr lang="en-GB" sz="2000" dirty="0" smtClean="0"/>
              <a:t>1</a:t>
            </a:r>
            <a:r>
              <a:rPr lang="zh-CN" altLang="en-US" sz="2000" dirty="0" smtClean="0"/>
              <a:t>月</a:t>
            </a:r>
            <a:r>
              <a:rPr lang="en-GB" sz="2000" dirty="0" smtClean="0"/>
              <a:t>17</a:t>
            </a:r>
            <a:r>
              <a:rPr lang="zh-CN" altLang="en-US" sz="2000" dirty="0" smtClean="0"/>
              <a:t>日</a:t>
            </a:r>
            <a:r>
              <a:rPr lang="en-GB" sz="2000" dirty="0" smtClean="0"/>
              <a:t>). Clause 4:</a:t>
            </a:r>
          </a:p>
          <a:p>
            <a:pPr marL="265113" indent="0">
              <a:buNone/>
            </a:pPr>
            <a:r>
              <a:rPr lang="zh-CN" altLang="en-US" sz="2000" dirty="0" smtClean="0"/>
              <a:t>第四条：</a:t>
            </a:r>
            <a:r>
              <a:rPr lang="en-GB" sz="2000" dirty="0" smtClean="0"/>
              <a:t>……“</a:t>
            </a:r>
            <a:r>
              <a:rPr lang="zh-CN" altLang="en-US" sz="2000" dirty="0" smtClean="0"/>
              <a:t>公共图书馆：指由各级主管机关，乡（镇、市）公所、个人、法人或团体设立，以社会大众为主要服务对象，提供图书信息服务，推广社会教育及办理文化活动之图书馆。</a:t>
            </a:r>
            <a:r>
              <a:rPr lang="en-GB" sz="2000" dirty="0" smtClean="0"/>
              <a:t>” </a:t>
            </a:r>
            <a:r>
              <a:rPr lang="zh-CN" altLang="en-US" sz="2000" dirty="0" smtClean="0"/>
              <a:t>（（中国图书馆年鉴</a:t>
            </a:r>
            <a:r>
              <a:rPr lang="en-GB" sz="2000" dirty="0" smtClean="0"/>
              <a:t>2003</a:t>
            </a:r>
            <a:r>
              <a:rPr lang="zh-CN" altLang="en-US" sz="2000" dirty="0" smtClean="0"/>
              <a:t>，</a:t>
            </a:r>
            <a:r>
              <a:rPr lang="en-GB" sz="2000" dirty="0" smtClean="0"/>
              <a:t>p.335</a:t>
            </a:r>
            <a:r>
              <a:rPr lang="zh-CN" altLang="en-US" sz="2000" dirty="0" smtClean="0"/>
              <a:t>）</a:t>
            </a:r>
            <a:endParaRPr lang="en-GB" altLang="zh-CN" sz="2000" dirty="0" smtClean="0"/>
          </a:p>
          <a:p>
            <a:pPr marL="265113" indent="0">
              <a:buNone/>
            </a:pPr>
            <a:endParaRPr lang="en-GB" altLang="zh-CN" sz="2000" dirty="0" smtClean="0"/>
          </a:p>
          <a:p>
            <a:r>
              <a:rPr lang="zh-CN" altLang="en-US" sz="2000" dirty="0"/>
              <a:t>清宣统二年</a:t>
            </a:r>
            <a:r>
              <a:rPr lang="en-GB" sz="2000" dirty="0"/>
              <a:t>(1910</a:t>
            </a:r>
            <a:r>
              <a:rPr lang="zh-CN" altLang="en-US" sz="2000" dirty="0"/>
              <a:t>年</a:t>
            </a:r>
            <a:r>
              <a:rPr lang="en-GB" sz="2000" dirty="0"/>
              <a:t>)</a:t>
            </a:r>
            <a:r>
              <a:rPr lang="zh-CN" altLang="en-US" sz="2000" dirty="0"/>
              <a:t>颁布了我国近代图书馆事业的第一个法律</a:t>
            </a:r>
            <a:r>
              <a:rPr lang="en-GB" sz="2000" dirty="0"/>
              <a:t>——</a:t>
            </a:r>
            <a:r>
              <a:rPr lang="zh-CN" altLang="en-US" sz="2000" dirty="0"/>
              <a:t>学部奏请拟定的</a:t>
            </a:r>
            <a:r>
              <a:rPr lang="en-US" altLang="zh-CN" sz="2000" dirty="0"/>
              <a:t>《</a:t>
            </a:r>
            <a:r>
              <a:rPr lang="zh-CN" altLang="en-US" sz="2000" dirty="0"/>
              <a:t>京师及各省图书馆通行章程</a:t>
            </a:r>
            <a:r>
              <a:rPr lang="en-US" altLang="zh-CN" sz="2000" dirty="0"/>
              <a:t>》</a:t>
            </a:r>
            <a:r>
              <a:rPr lang="en-GB" sz="2000" dirty="0"/>
              <a:t>(Regulations of Peking Library and Provincial Libraries)</a:t>
            </a:r>
          </a:p>
          <a:p>
            <a:endParaRPr lang="en-GB" sz="2000" dirty="0"/>
          </a:p>
          <a:p>
            <a:pPr marL="265113" indent="0">
              <a:buNone/>
            </a:pPr>
            <a:endParaRPr lang="en-GB" sz="2000" dirty="0" smtClean="0"/>
          </a:p>
          <a:p>
            <a:endParaRPr lang="en-GB" sz="2000" dirty="0"/>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26</a:t>
            </a:fld>
            <a:endParaRPr lang="en-GB"/>
          </a:p>
        </p:txBody>
      </p:sp>
    </p:spTree>
    <p:extLst>
      <p:ext uri="{BB962C8B-B14F-4D97-AF65-F5344CB8AC3E}">
        <p14:creationId xmlns:p14="http://schemas.microsoft.com/office/powerpoint/2010/main" val="3496559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27</a:t>
            </a:fld>
            <a:endParaRPr lang="en-GB"/>
          </a:p>
        </p:txBody>
      </p:sp>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63894" y="-64009"/>
            <a:ext cx="1847091" cy="6785483"/>
          </a:xfrm>
          <a:prstGeom prst="rect">
            <a:avLst/>
          </a:prstGeom>
          <a:noFill/>
          <a:ln>
            <a:noFill/>
          </a:ln>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76" y="0"/>
            <a:ext cx="4312918" cy="6858000"/>
          </a:xfrm>
          <a:prstGeom prst="rect">
            <a:avLst/>
          </a:prstGeom>
          <a:noFill/>
          <a:ln>
            <a:noFill/>
          </a:ln>
        </p:spPr>
      </p:pic>
      <p:sp>
        <p:nvSpPr>
          <p:cNvPr id="8" name="TextBox 7"/>
          <p:cNvSpPr txBox="1"/>
          <p:nvPr/>
        </p:nvSpPr>
        <p:spPr>
          <a:xfrm>
            <a:off x="8448377" y="369697"/>
            <a:ext cx="1015663" cy="5972302"/>
          </a:xfrm>
          <a:prstGeom prst="rect">
            <a:avLst/>
          </a:prstGeom>
          <a:noFill/>
        </p:spPr>
        <p:txBody>
          <a:bodyPr vert="eaVert" wrap="square" rtlCol="0">
            <a:spAutoFit/>
          </a:bodyPr>
          <a:lstStyle/>
          <a:p>
            <a:r>
              <a:rPr lang="zh-CN" altLang="en-US" dirty="0"/>
              <a:t>学部于</a:t>
            </a:r>
            <a:r>
              <a:rPr lang="en-GB" dirty="0"/>
              <a:t>191 0 </a:t>
            </a:r>
            <a:r>
              <a:rPr lang="zh-CN" altLang="en-US" dirty="0"/>
              <a:t>年</a:t>
            </a:r>
            <a:r>
              <a:rPr lang="en-GB" dirty="0"/>
              <a:t>( </a:t>
            </a:r>
            <a:r>
              <a:rPr lang="zh-CN" altLang="en-US" dirty="0"/>
              <a:t>宣统二年</a:t>
            </a:r>
            <a:r>
              <a:rPr lang="en-GB" dirty="0"/>
              <a:t>) </a:t>
            </a:r>
            <a:r>
              <a:rPr lang="zh-CN" altLang="en-US" dirty="0"/>
              <a:t>颁布我国第一个全国性图书馆章程</a:t>
            </a:r>
            <a:r>
              <a:rPr lang="en-US" altLang="zh-CN" dirty="0"/>
              <a:t>— 《</a:t>
            </a:r>
            <a:r>
              <a:rPr lang="zh-CN" altLang="en-US" dirty="0"/>
              <a:t>京师图书馆及各省图书馆通行章程</a:t>
            </a:r>
            <a:r>
              <a:rPr lang="en-US" altLang="zh-CN" dirty="0"/>
              <a:t>》</a:t>
            </a:r>
            <a:endParaRPr lang="en-GB" dirty="0"/>
          </a:p>
          <a:p>
            <a:endParaRPr lang="en-GB" dirty="0"/>
          </a:p>
        </p:txBody>
      </p:sp>
    </p:spTree>
    <p:extLst>
      <p:ext uri="{BB962C8B-B14F-4D97-AF65-F5344CB8AC3E}">
        <p14:creationId xmlns:p14="http://schemas.microsoft.com/office/powerpoint/2010/main" val="287224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Private libraries now</a:t>
            </a:r>
            <a:endParaRPr lang="en-GB" dirty="0"/>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28</a:t>
            </a:fld>
            <a:endParaRPr lang="en-GB"/>
          </a:p>
        </p:txBody>
      </p:sp>
      <p:pic>
        <p:nvPicPr>
          <p:cNvPr id="6" name="Content Placeholder 3"/>
          <p:cNvPicPr>
            <a:picLocks noGrp="1" noChangeAspect="1"/>
          </p:cNvPicPr>
          <p:nvPr>
            <p:ph idx="1"/>
          </p:nvPr>
        </p:nvPicPr>
        <p:blipFill>
          <a:blip r:embed="rId2"/>
          <a:stretch>
            <a:fillRect/>
          </a:stretch>
        </p:blipFill>
        <p:spPr>
          <a:xfrm>
            <a:off x="1399032" y="1359249"/>
            <a:ext cx="8564824" cy="4817714"/>
          </a:xfrm>
          <a:prstGeom prst="rect">
            <a:avLst/>
          </a:prstGeom>
        </p:spPr>
      </p:pic>
    </p:spTree>
    <p:extLst>
      <p:ext uri="{BB962C8B-B14F-4D97-AF65-F5344CB8AC3E}">
        <p14:creationId xmlns:p14="http://schemas.microsoft.com/office/powerpoint/2010/main" val="2921594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922867" y="357188"/>
            <a:ext cx="10346266" cy="6080188"/>
          </a:xfrm>
          <a:prstGeom prst="rect">
            <a:avLst/>
          </a:prstGeom>
        </p:spPr>
      </p:pic>
      <p:sp>
        <p:nvSpPr>
          <p:cNvPr id="6" name="Date Placeholder 5"/>
          <p:cNvSpPr>
            <a:spLocks noGrp="1"/>
          </p:cNvSpPr>
          <p:nvPr>
            <p:ph type="dt" sz="half" idx="10"/>
          </p:nvPr>
        </p:nvSpPr>
        <p:spPr/>
        <p:txBody>
          <a:bodyPr/>
          <a:lstStyle/>
          <a:p>
            <a:fld id="{CC9177C0-9661-4F5D-BBC1-C526BECB18E7}" type="datetime1">
              <a:rPr lang="en-US" smtClean="0"/>
              <a:t>9/6/2019</a:t>
            </a:fld>
            <a:endParaRPr lang="en-GB"/>
          </a:p>
        </p:txBody>
      </p:sp>
      <p:sp>
        <p:nvSpPr>
          <p:cNvPr id="7" name="Slide Number Placeholder 6"/>
          <p:cNvSpPr>
            <a:spLocks noGrp="1"/>
          </p:cNvSpPr>
          <p:nvPr>
            <p:ph type="sldNum" sz="quarter" idx="12"/>
          </p:nvPr>
        </p:nvSpPr>
        <p:spPr/>
        <p:txBody>
          <a:bodyPr/>
          <a:lstStyle/>
          <a:p>
            <a:fld id="{A61E5959-B087-4EA2-9356-6905152BDD16}" type="slidenum">
              <a:rPr lang="en-GB" smtClean="0"/>
              <a:t>29</a:t>
            </a:fld>
            <a:endParaRPr lang="en-GB"/>
          </a:p>
        </p:txBody>
      </p:sp>
    </p:spTree>
    <p:extLst>
      <p:ext uri="{BB962C8B-B14F-4D97-AF65-F5344CB8AC3E}">
        <p14:creationId xmlns:p14="http://schemas.microsoft.com/office/powerpoint/2010/main" val="362924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3595"/>
          </a:xfrm>
        </p:spPr>
        <p:txBody>
          <a:bodyPr>
            <a:normAutofit/>
          </a:bodyPr>
          <a:lstStyle/>
          <a:p>
            <a:pPr algn="ctr"/>
            <a:r>
              <a:rPr lang="en-GB" sz="2800" dirty="0" smtClean="0">
                <a:latin typeface="Times New Roman" panose="02020603050405020304" pitchFamily="18" charset="0"/>
                <a:cs typeface="Times New Roman" panose="02020603050405020304" pitchFamily="18" charset="0"/>
              </a:rPr>
              <a:t>Four types of book collecting in historical China</a:t>
            </a:r>
            <a:endParaRPr lang="en-GB"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758952" y="1199538"/>
            <a:ext cx="2803351" cy="2803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88" y="1414780"/>
            <a:ext cx="2792984" cy="279298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272" y="3429000"/>
            <a:ext cx="3143504" cy="31435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784" y="3923641"/>
            <a:ext cx="2792984" cy="2792984"/>
          </a:xfrm>
          <a:prstGeom prst="rect">
            <a:avLst/>
          </a:prstGeom>
        </p:spPr>
      </p:pic>
      <p:sp>
        <p:nvSpPr>
          <p:cNvPr id="11" name="Date Placeholder 10"/>
          <p:cNvSpPr>
            <a:spLocks noGrp="1"/>
          </p:cNvSpPr>
          <p:nvPr>
            <p:ph type="dt" sz="half" idx="10"/>
          </p:nvPr>
        </p:nvSpPr>
        <p:spPr/>
        <p:txBody>
          <a:bodyPr/>
          <a:lstStyle/>
          <a:p>
            <a:fld id="{39C6BAE0-7BDC-4B8F-BA78-8170081DB5C7}" type="datetime1">
              <a:rPr lang="en-US" smtClean="0"/>
              <a:t>9/6/2019</a:t>
            </a:fld>
            <a:endParaRPr lang="en-GB"/>
          </a:p>
        </p:txBody>
      </p:sp>
      <p:sp>
        <p:nvSpPr>
          <p:cNvPr id="12" name="Slide Number Placeholder 11"/>
          <p:cNvSpPr>
            <a:spLocks noGrp="1"/>
          </p:cNvSpPr>
          <p:nvPr>
            <p:ph type="sldNum" sz="quarter" idx="12"/>
          </p:nvPr>
        </p:nvSpPr>
        <p:spPr/>
        <p:txBody>
          <a:bodyPr/>
          <a:lstStyle/>
          <a:p>
            <a:fld id="{A61E5959-B087-4EA2-9356-6905152BDD16}" type="slidenum">
              <a:rPr lang="en-GB" smtClean="0"/>
              <a:t>3</a:t>
            </a:fld>
            <a:endParaRPr lang="en-GB"/>
          </a:p>
        </p:txBody>
      </p:sp>
      <p:sp>
        <p:nvSpPr>
          <p:cNvPr id="4" name="TextBox 3"/>
          <p:cNvSpPr txBox="1"/>
          <p:nvPr/>
        </p:nvSpPr>
        <p:spPr>
          <a:xfrm>
            <a:off x="630936" y="4142232"/>
            <a:ext cx="1783080" cy="400110"/>
          </a:xfrm>
          <a:prstGeom prst="rect">
            <a:avLst/>
          </a:prstGeom>
          <a:noFill/>
        </p:spPr>
        <p:txBody>
          <a:bodyPr wrap="square" rtlCol="0">
            <a:spAutoFit/>
          </a:bodyPr>
          <a:lstStyle/>
          <a:p>
            <a:r>
              <a:rPr lang="en-GB" sz="2000" dirty="0" smtClean="0"/>
              <a:t>Colleges</a:t>
            </a:r>
            <a:endParaRPr lang="en-GB" sz="2000" dirty="0"/>
          </a:p>
        </p:txBody>
      </p:sp>
      <p:sp>
        <p:nvSpPr>
          <p:cNvPr id="7" name="TextBox 6"/>
          <p:cNvSpPr txBox="1"/>
          <p:nvPr/>
        </p:nvSpPr>
        <p:spPr>
          <a:xfrm>
            <a:off x="1389888" y="5907024"/>
            <a:ext cx="1371600" cy="400110"/>
          </a:xfrm>
          <a:prstGeom prst="rect">
            <a:avLst/>
          </a:prstGeom>
          <a:noFill/>
        </p:spPr>
        <p:txBody>
          <a:bodyPr wrap="square" rtlCol="0">
            <a:spAutoFit/>
          </a:bodyPr>
          <a:lstStyle/>
          <a:p>
            <a:r>
              <a:rPr lang="en-GB" sz="2000" dirty="0" smtClean="0"/>
              <a:t>Temples</a:t>
            </a:r>
            <a:endParaRPr lang="en-GB" sz="2000" dirty="0"/>
          </a:p>
        </p:txBody>
      </p:sp>
      <p:sp>
        <p:nvSpPr>
          <p:cNvPr id="8" name="TextBox 7"/>
          <p:cNvSpPr txBox="1"/>
          <p:nvPr/>
        </p:nvSpPr>
        <p:spPr>
          <a:xfrm>
            <a:off x="8522207" y="1792224"/>
            <a:ext cx="1667049" cy="707886"/>
          </a:xfrm>
          <a:prstGeom prst="rect">
            <a:avLst/>
          </a:prstGeom>
          <a:noFill/>
        </p:spPr>
        <p:txBody>
          <a:bodyPr wrap="square" rtlCol="0">
            <a:spAutoFit/>
          </a:bodyPr>
          <a:lstStyle/>
          <a:p>
            <a:r>
              <a:rPr lang="en-GB" sz="2000" dirty="0" smtClean="0"/>
              <a:t>Government or court</a:t>
            </a:r>
            <a:endParaRPr lang="en-GB" sz="2000" dirty="0"/>
          </a:p>
        </p:txBody>
      </p:sp>
      <p:sp>
        <p:nvSpPr>
          <p:cNvPr id="13" name="TextBox 12"/>
          <p:cNvSpPr txBox="1"/>
          <p:nvPr/>
        </p:nvSpPr>
        <p:spPr>
          <a:xfrm>
            <a:off x="7205472" y="5896483"/>
            <a:ext cx="1472184" cy="400110"/>
          </a:xfrm>
          <a:prstGeom prst="rect">
            <a:avLst/>
          </a:prstGeom>
          <a:noFill/>
        </p:spPr>
        <p:txBody>
          <a:bodyPr wrap="square" rtlCol="0">
            <a:spAutoFit/>
          </a:bodyPr>
          <a:lstStyle/>
          <a:p>
            <a:r>
              <a:rPr lang="en-GB" sz="2000" dirty="0" smtClean="0"/>
              <a:t>Private</a:t>
            </a:r>
            <a:endParaRPr lang="en-GB" sz="2000" dirty="0"/>
          </a:p>
        </p:txBody>
      </p:sp>
    </p:spTree>
    <p:extLst>
      <p:ext uri="{BB962C8B-B14F-4D97-AF65-F5344CB8AC3E}">
        <p14:creationId xmlns:p14="http://schemas.microsoft.com/office/powerpoint/2010/main" val="805563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4411"/>
          </a:xfrm>
        </p:spPr>
        <p:txBody>
          <a:bodyPr>
            <a:normAutofit/>
          </a:bodyPr>
          <a:lstStyle/>
          <a:p>
            <a:r>
              <a:rPr lang="en-GB" sz="2400" dirty="0" err="1" smtClean="0">
                <a:latin typeface="Times New Roman" panose="02020603050405020304" pitchFamily="18" charset="0"/>
                <a:cs typeface="Times New Roman" panose="02020603050405020304" pitchFamily="18" charset="0"/>
              </a:rPr>
              <a:t>Xiaosong</a:t>
            </a:r>
            <a:r>
              <a:rPr lang="en-GB" sz="2400" dirty="0" smtClean="0">
                <a:latin typeface="Times New Roman" panose="02020603050405020304" pitchFamily="18" charset="0"/>
                <a:cs typeface="Times New Roman" panose="02020603050405020304" pitchFamily="18" charset="0"/>
              </a:rPr>
              <a:t> Library (</a:t>
            </a:r>
            <a:r>
              <a:rPr lang="zh-CN" altLang="en-US" sz="2400" dirty="0" smtClean="0">
                <a:latin typeface="Times New Roman" panose="02020603050405020304" pitchFamily="18" charset="0"/>
                <a:cs typeface="Times New Roman" panose="02020603050405020304" pitchFamily="18" charset="0"/>
              </a:rPr>
              <a:t>晓松馆，</a:t>
            </a:r>
            <a:r>
              <a:rPr lang="en-US" altLang="zh-CN" sz="2400" dirty="0" smtClean="0">
                <a:latin typeface="Times New Roman" panose="02020603050405020304" pitchFamily="18" charset="0"/>
                <a:cs typeface="Times New Roman" panose="02020603050405020304" pitchFamily="18" charset="0"/>
              </a:rPr>
              <a:t>2018 - </a:t>
            </a:r>
            <a:r>
              <a:rPr lang="zh-CN" altLang="en-US" sz="2400" dirty="0" smtClean="0">
                <a:latin typeface="Times New Roman" panose="02020603050405020304" pitchFamily="18" charset="0"/>
                <a:cs typeface="Times New Roman" panose="02020603050405020304" pitchFamily="18" charset="0"/>
              </a:rPr>
              <a:t>）</a:t>
            </a:r>
            <a:r>
              <a:rPr lang="en-GB" altLang="zh-CN" sz="2400" dirty="0" smtClean="0">
                <a:latin typeface="Times New Roman" panose="02020603050405020304" pitchFamily="18" charset="0"/>
                <a:cs typeface="Times New Roman" panose="02020603050405020304" pitchFamily="18" charset="0"/>
              </a:rPr>
              <a:t>also by Gao </a:t>
            </a:r>
            <a:r>
              <a:rPr lang="en-GB" altLang="zh-CN" sz="2400" dirty="0" err="1" smtClean="0">
                <a:latin typeface="Times New Roman" panose="02020603050405020304" pitchFamily="18" charset="0"/>
                <a:cs typeface="Times New Roman" panose="02020603050405020304" pitchFamily="18" charset="0"/>
              </a:rPr>
              <a:t>Xiaosong</a:t>
            </a:r>
            <a:endParaRPr lang="en-GB" sz="2400" dirty="0">
              <a:latin typeface="Times New Roman" panose="02020603050405020304" pitchFamily="18" charset="0"/>
              <a:cs typeface="Times New Roman" panose="02020603050405020304" pitchFamily="18" charset="0"/>
            </a:endParaRPr>
          </a:p>
        </p:txBody>
      </p:sp>
      <p:pic>
        <p:nvPicPr>
          <p:cNvPr id="4" name="Content Placeholder 3" descr="http://5b0988e595225.cdn.sohucs.com/images/20180326/36fca2083bcf48f99365a75d9cd540e0.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7904" y="1078992"/>
            <a:ext cx="8604504" cy="5641847"/>
          </a:xfrm>
          <a:prstGeom prst="rect">
            <a:avLst/>
          </a:prstGeom>
          <a:noFill/>
          <a:ln>
            <a:noFill/>
          </a:ln>
        </p:spPr>
      </p:pic>
      <p:sp>
        <p:nvSpPr>
          <p:cNvPr id="5" name="Date Placeholder 4"/>
          <p:cNvSpPr>
            <a:spLocks noGrp="1"/>
          </p:cNvSpPr>
          <p:nvPr>
            <p:ph type="dt" sz="half" idx="10"/>
          </p:nvPr>
        </p:nvSpPr>
        <p:spPr/>
        <p:txBody>
          <a:bodyPr/>
          <a:lstStyle/>
          <a:p>
            <a:fld id="{AC1C54AB-EE24-4F20-A992-3E915EA50728}" type="datetime1">
              <a:rPr lang="en-US" smtClean="0"/>
              <a:t>9/6/2019</a:t>
            </a:fld>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30</a:t>
            </a:fld>
            <a:endParaRPr lang="en-GB"/>
          </a:p>
        </p:txBody>
      </p:sp>
    </p:spTree>
    <p:extLst>
      <p:ext uri="{BB962C8B-B14F-4D97-AF65-F5344CB8AC3E}">
        <p14:creationId xmlns:p14="http://schemas.microsoft.com/office/powerpoint/2010/main" val="2040961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82246"/>
            <a:ext cx="10515600" cy="704850"/>
          </a:xfrm>
        </p:spPr>
        <p:txBody>
          <a:bodyPr>
            <a:normAutofit/>
          </a:bodyPr>
          <a:lstStyle/>
          <a:p>
            <a:r>
              <a:rPr lang="en-GB" altLang="zh-CN" sz="2400" dirty="0" smtClean="0">
                <a:latin typeface="Times New Roman" panose="02020603050405020304" pitchFamily="18" charset="0"/>
                <a:cs typeface="Times New Roman" panose="02020603050405020304" pitchFamily="18" charset="0"/>
              </a:rPr>
              <a:t>Beijing Science and Education Library (</a:t>
            </a:r>
            <a:r>
              <a:rPr lang="zh-CN" altLang="en-US" sz="2400" dirty="0" smtClean="0">
                <a:latin typeface="Times New Roman" panose="02020603050405020304" pitchFamily="18" charset="0"/>
                <a:cs typeface="Times New Roman" panose="02020603050405020304" pitchFamily="18" charset="0"/>
              </a:rPr>
              <a:t>北</a:t>
            </a:r>
            <a:r>
              <a:rPr lang="zh-CN" altLang="en-US" sz="2400" dirty="0">
                <a:latin typeface="Times New Roman" panose="02020603050405020304" pitchFamily="18" charset="0"/>
                <a:cs typeface="Times New Roman" panose="02020603050405020304" pitchFamily="18" charset="0"/>
              </a:rPr>
              <a:t>京科教图书</a:t>
            </a:r>
            <a:r>
              <a:rPr lang="zh-CN" altLang="en-US" sz="2400" dirty="0" smtClean="0">
                <a:latin typeface="Times New Roman" panose="02020603050405020304" pitchFamily="18" charset="0"/>
                <a:cs typeface="Times New Roman" panose="02020603050405020304" pitchFamily="18" charset="0"/>
              </a:rPr>
              <a:t>馆</a:t>
            </a:r>
            <a:r>
              <a:rPr lang="en-GB" altLang="zh-CN" sz="2400" dirty="0" smtClean="0">
                <a:latin typeface="Times New Roman" panose="02020603050405020304" pitchFamily="18" charset="0"/>
                <a:cs typeface="Times New Roman" panose="02020603050405020304" pitchFamily="18" charset="0"/>
              </a:rPr>
              <a:t>,</a:t>
            </a:r>
            <a:r>
              <a:rPr lang="zh-CN" altLang="en-US" sz="2400" dirty="0" smtClean="0">
                <a:latin typeface="Times New Roman" panose="02020603050405020304" pitchFamily="18" charset="0"/>
                <a:cs typeface="Times New Roman" panose="02020603050405020304" pitchFamily="18" charset="0"/>
              </a:rPr>
              <a:t> </a:t>
            </a:r>
            <a:r>
              <a:rPr lang="en-GB" altLang="zh-CN" sz="2400" dirty="0" smtClean="0">
                <a:latin typeface="Times New Roman" panose="02020603050405020304" pitchFamily="18" charset="0"/>
                <a:cs typeface="Times New Roman" panose="02020603050405020304" pitchFamily="18" charset="0"/>
              </a:rPr>
              <a:t>2003 </a:t>
            </a:r>
            <a:r>
              <a:rPr lang="en-GB" altLang="zh-CN" sz="2400" dirty="0">
                <a:latin typeface="Times New Roman" panose="02020603050405020304" pitchFamily="18" charset="0"/>
                <a:cs typeface="Times New Roman" panose="02020603050405020304" pitchFamily="18" charset="0"/>
              </a:rPr>
              <a:t>– 2010)</a:t>
            </a:r>
            <a:endParaRPr lang="zh-CN" alt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838200" y="887097"/>
            <a:ext cx="10435730" cy="5870098"/>
          </a:xfrm>
          <a:prstGeom prst="rect">
            <a:avLst/>
          </a:prstGeom>
        </p:spPr>
      </p:pic>
      <p:sp>
        <p:nvSpPr>
          <p:cNvPr id="5" name="Date Placeholder 4"/>
          <p:cNvSpPr>
            <a:spLocks noGrp="1"/>
          </p:cNvSpPr>
          <p:nvPr>
            <p:ph type="dt" sz="half" idx="10"/>
          </p:nvPr>
        </p:nvSpPr>
        <p:spPr/>
        <p:txBody>
          <a:bodyPr/>
          <a:lstStyle/>
          <a:p>
            <a:fld id="{DC7C76A7-44D1-4AB8-83A2-C24E35874110}" type="datetime1">
              <a:rPr lang="en-US" smtClean="0"/>
              <a:t>9/6/2019</a:t>
            </a:fld>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31</a:t>
            </a:fld>
            <a:endParaRPr lang="en-GB"/>
          </a:p>
        </p:txBody>
      </p:sp>
    </p:spTree>
    <p:extLst>
      <p:ext uri="{BB962C8B-B14F-4D97-AF65-F5344CB8AC3E}">
        <p14:creationId xmlns:p14="http://schemas.microsoft.com/office/powerpoint/2010/main" val="343693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94152"/>
            <a:ext cx="10515600" cy="860171"/>
          </a:xfrm>
        </p:spPr>
        <p:txBody>
          <a:bodyPr>
            <a:normAutofit/>
          </a:bodyPr>
          <a:lstStyle/>
          <a:p>
            <a:r>
              <a:rPr lang="en-GB" sz="2400" dirty="0" smtClean="0">
                <a:latin typeface="Times New Roman" panose="02020603050405020304" pitchFamily="18" charset="0"/>
                <a:cs typeface="Times New Roman" panose="02020603050405020304" pitchFamily="18" charset="0"/>
              </a:rPr>
              <a:t>Beijing </a:t>
            </a:r>
            <a:r>
              <a:rPr lang="en-GB" sz="2400" dirty="0" err="1" smtClean="0">
                <a:latin typeface="Times New Roman" panose="02020603050405020304" pitchFamily="18" charset="0"/>
                <a:cs typeface="Times New Roman" panose="02020603050405020304" pitchFamily="18" charset="0"/>
              </a:rPr>
              <a:t>Huazang</a:t>
            </a:r>
            <a:r>
              <a:rPr lang="en-GB" sz="2400" dirty="0" smtClean="0">
                <a:latin typeface="Times New Roman" panose="02020603050405020304" pitchFamily="18" charset="0"/>
                <a:cs typeface="Times New Roman" panose="02020603050405020304" pitchFamily="18" charset="0"/>
              </a:rPr>
              <a:t> Library (</a:t>
            </a:r>
            <a:r>
              <a:rPr lang="zh-CN" altLang="en-US" sz="2400" dirty="0">
                <a:latin typeface="Times New Roman" panose="02020603050405020304" pitchFamily="18" charset="0"/>
                <a:cs typeface="Times New Roman" panose="02020603050405020304" pitchFamily="18" charset="0"/>
              </a:rPr>
              <a:t>北京华藏图书</a:t>
            </a:r>
            <a:r>
              <a:rPr lang="zh-CN" altLang="en-US" sz="2400" dirty="0" smtClean="0">
                <a:latin typeface="Times New Roman" panose="02020603050405020304" pitchFamily="18" charset="0"/>
                <a:cs typeface="Times New Roman" panose="02020603050405020304" pitchFamily="18" charset="0"/>
              </a:rPr>
              <a:t>馆</a:t>
            </a:r>
            <a:r>
              <a:rPr lang="en-GB" altLang="zh-CN" sz="2400" dirty="0" smtClean="0">
                <a:latin typeface="Times New Roman" panose="02020603050405020304" pitchFamily="18" charset="0"/>
                <a:cs typeface="Times New Roman" panose="02020603050405020304" pitchFamily="18" charset="0"/>
              </a:rPr>
              <a:t>, 2007 - )</a:t>
            </a:r>
            <a:endParaRPr lang="en-GB"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8408" y="954323"/>
            <a:ext cx="10058400" cy="5646421"/>
          </a:xfrm>
        </p:spPr>
      </p:pic>
      <p:sp>
        <p:nvSpPr>
          <p:cNvPr id="5" name="Date Placeholder 4"/>
          <p:cNvSpPr>
            <a:spLocks noGrp="1"/>
          </p:cNvSpPr>
          <p:nvPr>
            <p:ph type="dt" sz="half" idx="10"/>
          </p:nvPr>
        </p:nvSpPr>
        <p:spPr/>
        <p:txBody>
          <a:bodyPr/>
          <a:lstStyle/>
          <a:p>
            <a:fld id="{661DB6E8-1221-4613-AFE1-C527B1DDF2A3}" type="datetime1">
              <a:rPr lang="en-US" smtClean="0"/>
              <a:t>9/6/2019</a:t>
            </a:fld>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32</a:t>
            </a:fld>
            <a:endParaRPr lang="en-GB"/>
          </a:p>
        </p:txBody>
      </p:sp>
    </p:spTree>
    <p:extLst>
      <p:ext uri="{BB962C8B-B14F-4D97-AF65-F5344CB8AC3E}">
        <p14:creationId xmlns:p14="http://schemas.microsoft.com/office/powerpoint/2010/main" val="812571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397"/>
            <a:ext cx="10515600" cy="659003"/>
          </a:xfrm>
        </p:spPr>
        <p:txBody>
          <a:bodyPr>
            <a:normAutofit/>
          </a:bodyPr>
          <a:lstStyle/>
          <a:p>
            <a:r>
              <a:rPr lang="en-GB" altLang="zh-CN" sz="2400" dirty="0" err="1" smtClean="0">
                <a:latin typeface="Times New Roman" panose="02020603050405020304" pitchFamily="18" charset="0"/>
                <a:cs typeface="Times New Roman" panose="02020603050405020304" pitchFamily="18" charset="0"/>
              </a:rPr>
              <a:t>Liyuan</a:t>
            </a:r>
            <a:r>
              <a:rPr lang="en-GB" altLang="zh-CN" sz="2400" dirty="0" smtClean="0">
                <a:latin typeface="Times New Roman" panose="02020603050405020304" pitchFamily="18" charset="0"/>
                <a:cs typeface="Times New Roman" panose="02020603050405020304" pitchFamily="18" charset="0"/>
              </a:rPr>
              <a:t> </a:t>
            </a:r>
            <a:r>
              <a:rPr lang="en-GB" altLang="zh-CN" sz="2400" dirty="0" err="1" smtClean="0">
                <a:latin typeface="Times New Roman" panose="02020603050405020304" pitchFamily="18" charset="0"/>
                <a:cs typeface="Times New Roman" panose="02020603050405020304" pitchFamily="18" charset="0"/>
              </a:rPr>
              <a:t>Shuwu</a:t>
            </a:r>
            <a:r>
              <a:rPr lang="en-GB" altLang="zh-CN" sz="24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篱</a:t>
            </a:r>
            <a:r>
              <a:rPr lang="zh-CN" altLang="en-US" sz="2400" dirty="0">
                <a:latin typeface="Times New Roman" panose="02020603050405020304" pitchFamily="18" charset="0"/>
                <a:cs typeface="Times New Roman" panose="02020603050405020304" pitchFamily="18" charset="0"/>
              </a:rPr>
              <a:t>苑书</a:t>
            </a:r>
            <a:r>
              <a:rPr lang="zh-CN" altLang="en-US" sz="2400" dirty="0" smtClean="0">
                <a:latin typeface="Times New Roman" panose="02020603050405020304" pitchFamily="18" charset="0"/>
                <a:cs typeface="Times New Roman" panose="02020603050405020304" pitchFamily="18" charset="0"/>
              </a:rPr>
              <a:t>屋</a:t>
            </a:r>
            <a:r>
              <a:rPr lang="en-GB" altLang="zh-CN" sz="2400" dirty="0" smtClean="0">
                <a:latin typeface="Times New Roman" panose="02020603050405020304" pitchFamily="18" charset="0"/>
                <a:cs typeface="Times New Roman" panose="02020603050405020304" pitchFamily="18" charset="0"/>
              </a:rPr>
              <a:t>, 2011 – 2017 closed because of pirate editions)</a:t>
            </a:r>
            <a:endParaRPr lang="en-GB" sz="2400" dirty="0">
              <a:latin typeface="Times New Roman" panose="02020603050405020304" pitchFamily="18" charset="0"/>
              <a:cs typeface="Times New Roman" panose="02020603050405020304" pitchFamily="18" charset="0"/>
            </a:endParaRPr>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021874"/>
            <a:ext cx="10067544" cy="5788838"/>
          </a:xfrm>
        </p:spPr>
      </p:pic>
      <p:sp>
        <p:nvSpPr>
          <p:cNvPr id="14" name="Date Placeholder 13"/>
          <p:cNvSpPr>
            <a:spLocks noGrp="1"/>
          </p:cNvSpPr>
          <p:nvPr>
            <p:ph type="dt" sz="half" idx="10"/>
          </p:nvPr>
        </p:nvSpPr>
        <p:spPr/>
        <p:txBody>
          <a:bodyPr/>
          <a:lstStyle/>
          <a:p>
            <a:fld id="{2D6E951E-2ACB-4B3D-B4CE-A09C5DE998EC}" type="datetime1">
              <a:rPr lang="en-US" smtClean="0"/>
              <a:t>9/6/2019</a:t>
            </a:fld>
            <a:endParaRPr lang="en-GB"/>
          </a:p>
        </p:txBody>
      </p:sp>
      <p:sp>
        <p:nvSpPr>
          <p:cNvPr id="15" name="Slide Number Placeholder 14"/>
          <p:cNvSpPr>
            <a:spLocks noGrp="1"/>
          </p:cNvSpPr>
          <p:nvPr>
            <p:ph type="sldNum" sz="quarter" idx="12"/>
          </p:nvPr>
        </p:nvSpPr>
        <p:spPr/>
        <p:txBody>
          <a:bodyPr/>
          <a:lstStyle/>
          <a:p>
            <a:fld id="{A61E5959-B087-4EA2-9356-6905152BDD16}" type="slidenum">
              <a:rPr lang="en-GB" smtClean="0"/>
              <a:t>33</a:t>
            </a:fld>
            <a:endParaRPr lang="en-GB"/>
          </a:p>
        </p:txBody>
      </p:sp>
    </p:spTree>
    <p:extLst>
      <p:ext uri="{BB962C8B-B14F-4D97-AF65-F5344CB8AC3E}">
        <p14:creationId xmlns:p14="http://schemas.microsoft.com/office/powerpoint/2010/main" val="1625814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r>
              <a:rPr lang="en-GB" altLang="zh-CN" sz="2400" dirty="0" smtClean="0">
                <a:latin typeface="Times New Roman" panose="02020603050405020304" pitchFamily="18" charset="0"/>
                <a:cs typeface="Times New Roman" panose="02020603050405020304" pitchFamily="18" charset="0"/>
              </a:rPr>
              <a:t>My Second Study (</a:t>
            </a:r>
            <a:r>
              <a:rPr lang="zh-CN" altLang="en-US" sz="2400" dirty="0" smtClean="0">
                <a:latin typeface="Times New Roman" panose="02020603050405020304" pitchFamily="18" charset="0"/>
                <a:cs typeface="Times New Roman" panose="02020603050405020304" pitchFamily="18" charset="0"/>
              </a:rPr>
              <a:t>第</a:t>
            </a:r>
            <a:r>
              <a:rPr lang="zh-CN" altLang="en-US" sz="2400" dirty="0">
                <a:latin typeface="Times New Roman" panose="02020603050405020304" pitchFamily="18" charset="0"/>
                <a:cs typeface="Times New Roman" panose="02020603050405020304" pitchFamily="18" charset="0"/>
              </a:rPr>
              <a:t>二书</a:t>
            </a:r>
            <a:r>
              <a:rPr lang="zh-CN" altLang="en-US" sz="2400" dirty="0" smtClean="0">
                <a:latin typeface="Times New Roman" panose="02020603050405020304" pitchFamily="18" charset="0"/>
                <a:cs typeface="Times New Roman" panose="02020603050405020304" pitchFamily="18" charset="0"/>
              </a:rPr>
              <a:t>房</a:t>
            </a:r>
            <a:r>
              <a:rPr lang="en-GB" altLang="zh-CN" sz="2400" dirty="0" smtClean="0">
                <a:latin typeface="Times New Roman" panose="02020603050405020304" pitchFamily="18" charset="0"/>
                <a:cs typeface="Times New Roman" panose="02020603050405020304" pitchFamily="18" charset="0"/>
              </a:rPr>
              <a:t>, 2013- ). For children</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0" y="1069943"/>
            <a:ext cx="7690104" cy="5767579"/>
          </a:xfrm>
        </p:spPr>
      </p:pic>
      <p:sp>
        <p:nvSpPr>
          <p:cNvPr id="6" name="Date Placeholder 5"/>
          <p:cNvSpPr>
            <a:spLocks noGrp="1"/>
          </p:cNvSpPr>
          <p:nvPr>
            <p:ph type="dt" sz="half" idx="10"/>
          </p:nvPr>
        </p:nvSpPr>
        <p:spPr/>
        <p:txBody>
          <a:bodyPr/>
          <a:lstStyle/>
          <a:p>
            <a:fld id="{D23EA5AD-F18C-48A2-BB09-718E5FD3EABA}" type="datetime1">
              <a:rPr lang="en-US" smtClean="0"/>
              <a:t>9/6/2019</a:t>
            </a:fld>
            <a:endParaRPr lang="en-GB"/>
          </a:p>
        </p:txBody>
      </p:sp>
      <p:sp>
        <p:nvSpPr>
          <p:cNvPr id="7" name="Slide Number Placeholder 6"/>
          <p:cNvSpPr>
            <a:spLocks noGrp="1"/>
          </p:cNvSpPr>
          <p:nvPr>
            <p:ph type="sldNum" sz="quarter" idx="12"/>
          </p:nvPr>
        </p:nvSpPr>
        <p:spPr/>
        <p:txBody>
          <a:bodyPr/>
          <a:lstStyle/>
          <a:p>
            <a:fld id="{A61E5959-B087-4EA2-9356-6905152BDD16}" type="slidenum">
              <a:rPr lang="en-GB" smtClean="0"/>
              <a:t>34</a:t>
            </a:fld>
            <a:endParaRPr lang="en-GB"/>
          </a:p>
        </p:txBody>
      </p:sp>
    </p:spTree>
    <p:extLst>
      <p:ext uri="{BB962C8B-B14F-4D97-AF65-F5344CB8AC3E}">
        <p14:creationId xmlns:p14="http://schemas.microsoft.com/office/powerpoint/2010/main" val="387475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264" y="191389"/>
            <a:ext cx="5812536" cy="2506091"/>
          </a:xfrm>
        </p:spPr>
        <p:txBody>
          <a:bodyPr>
            <a:normAutofit/>
          </a:bodyPr>
          <a:lstStyle/>
          <a:p>
            <a:r>
              <a:rPr lang="en-GB" sz="2400" dirty="0" err="1" smtClean="0">
                <a:latin typeface="Times New Roman" panose="02020603050405020304" pitchFamily="18" charset="0"/>
                <a:cs typeface="Times New Roman" panose="02020603050405020304" pitchFamily="18" charset="0"/>
              </a:rPr>
              <a:t>Peekabook</a:t>
            </a:r>
            <a:r>
              <a:rPr lang="en-GB" sz="2400" dirty="0" smtClean="0">
                <a:latin typeface="Times New Roman" panose="02020603050405020304" pitchFamily="18" charset="0"/>
                <a:cs typeface="Times New Roman" panose="02020603050405020304" pitchFamily="18" charset="0"/>
              </a:rPr>
              <a:t> House (</a:t>
            </a:r>
            <a:r>
              <a:rPr lang="zh-CN" altLang="en-US" sz="2400" dirty="0">
                <a:latin typeface="Times New Roman" panose="02020603050405020304" pitchFamily="18" charset="0"/>
                <a:cs typeface="Times New Roman" panose="02020603050405020304" pitchFamily="18" charset="0"/>
              </a:rPr>
              <a:t>皮卡书</a:t>
            </a:r>
            <a:r>
              <a:rPr lang="zh-CN" altLang="en-US" sz="2400" dirty="0" smtClean="0">
                <a:latin typeface="Times New Roman" panose="02020603050405020304" pitchFamily="18" charset="0"/>
                <a:cs typeface="Times New Roman" panose="02020603050405020304" pitchFamily="18" charset="0"/>
              </a:rPr>
              <a:t>屋</a:t>
            </a:r>
            <a:r>
              <a:rPr lang="en-GB" altLang="zh-CN" sz="2400" dirty="0" smtClean="0">
                <a:latin typeface="Times New Roman" panose="02020603050405020304" pitchFamily="18" charset="0"/>
                <a:cs typeface="Times New Roman" panose="02020603050405020304" pitchFamily="18" charset="0"/>
              </a:rPr>
              <a:t>, 2006- ) – Children’s library with multiple sites;  </a:t>
            </a:r>
            <a:br>
              <a:rPr lang="en-GB" altLang="zh-CN" sz="2400" dirty="0" smtClean="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
            </a:r>
            <a:br>
              <a:rPr lang="en-GB" altLang="zh-CN" sz="2400" dirty="0">
                <a:latin typeface="Times New Roman" panose="02020603050405020304" pitchFamily="18" charset="0"/>
                <a:cs typeface="Times New Roman" panose="02020603050405020304" pitchFamily="18" charset="0"/>
              </a:rPr>
            </a:br>
            <a:r>
              <a:rPr lang="en-GB" altLang="zh-CN" sz="2400" dirty="0" smtClean="0">
                <a:latin typeface="Times New Roman" panose="02020603050405020304" pitchFamily="18" charset="0"/>
                <a:cs typeface="Times New Roman" panose="02020603050405020304" pitchFamily="18" charset="0"/>
              </a:rPr>
              <a:t>Temporarily closed on 1 August 2019</a:t>
            </a:r>
            <a:endParaRPr lang="en-GB" sz="2400"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38328" y="139056"/>
            <a:ext cx="4724400" cy="6718944"/>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p:cNvSpPr>
            <a:spLocks noGrp="1"/>
          </p:cNvSpPr>
          <p:nvPr>
            <p:ph type="dt" sz="half" idx="10"/>
          </p:nvPr>
        </p:nvSpPr>
        <p:spPr/>
        <p:txBody>
          <a:bodyPr/>
          <a:lstStyle/>
          <a:p>
            <a:fld id="{65B4B66C-C25E-43A5-8336-A417ABBF6DA1}" type="datetime1">
              <a:rPr lang="en-US" smtClean="0"/>
              <a:t>9/6/2019</a:t>
            </a:fld>
            <a:endParaRPr lang="en-GB"/>
          </a:p>
        </p:txBody>
      </p:sp>
      <p:sp>
        <p:nvSpPr>
          <p:cNvPr id="10" name="Slide Number Placeholder 9"/>
          <p:cNvSpPr>
            <a:spLocks noGrp="1"/>
          </p:cNvSpPr>
          <p:nvPr>
            <p:ph type="sldNum" sz="quarter" idx="12"/>
          </p:nvPr>
        </p:nvSpPr>
        <p:spPr/>
        <p:txBody>
          <a:bodyPr/>
          <a:lstStyle/>
          <a:p>
            <a:fld id="{A61E5959-B087-4EA2-9356-6905152BDD16}" type="slidenum">
              <a:rPr lang="en-GB" smtClean="0"/>
              <a:t>35</a:t>
            </a:fld>
            <a:endParaRPr lang="en-GB"/>
          </a:p>
        </p:txBody>
      </p:sp>
    </p:spTree>
    <p:extLst>
      <p:ext uri="{BB962C8B-B14F-4D97-AF65-F5344CB8AC3E}">
        <p14:creationId xmlns:p14="http://schemas.microsoft.com/office/powerpoint/2010/main" val="1252734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zh-CN" sz="2400" dirty="0" err="1" smtClean="0">
                <a:latin typeface="Times New Roman" panose="02020603050405020304" pitchFamily="18" charset="0"/>
                <a:cs typeface="Times New Roman" panose="02020603050405020304" pitchFamily="18" charset="0"/>
              </a:rPr>
              <a:t>Hanyang</a:t>
            </a:r>
            <a:r>
              <a:rPr lang="en-GB" altLang="zh-CN" sz="2400" dirty="0" smtClean="0">
                <a:latin typeface="Times New Roman" panose="02020603050405020304" pitchFamily="18" charset="0"/>
                <a:cs typeface="Times New Roman" panose="02020603050405020304" pitchFamily="18" charset="0"/>
              </a:rPr>
              <a:t> Private Library (</a:t>
            </a:r>
            <a:r>
              <a:rPr lang="zh-CN" altLang="en-US" sz="2400" dirty="0" smtClean="0">
                <a:latin typeface="Times New Roman" panose="02020603050405020304" pitchFamily="18" charset="0"/>
                <a:cs typeface="Times New Roman" panose="02020603050405020304" pitchFamily="18" charset="0"/>
              </a:rPr>
              <a:t>汉阳私立图书馆</a:t>
            </a:r>
            <a:r>
              <a:rPr lang="en-GB" altLang="zh-CN" sz="2400" dirty="0" smtClean="0">
                <a:latin typeface="Times New Roman" panose="02020603050405020304" pitchFamily="18" charset="0"/>
                <a:cs typeface="Times New Roman" panose="02020603050405020304" pitchFamily="18" charset="0"/>
              </a:rPr>
              <a:t>, 2013 -)</a:t>
            </a:r>
            <a:r>
              <a:rPr lang="zh-CN" altLang="en-US" sz="2400"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f</a:t>
            </a:r>
            <a:r>
              <a:rPr lang="en-GB" altLang="zh-CN" sz="2400" dirty="0" err="1" smtClean="0">
                <a:latin typeface="Times New Roman" panose="02020603050405020304" pitchFamily="18" charset="0"/>
                <a:cs typeface="Times New Roman" panose="02020603050405020304" pitchFamily="18" charset="0"/>
              </a:rPr>
              <a:t>ounded</a:t>
            </a:r>
            <a:r>
              <a:rPr lang="en-GB" altLang="zh-CN" sz="2400" dirty="0" smtClean="0">
                <a:latin typeface="Times New Roman" panose="02020603050405020304" pitchFamily="18" charset="0"/>
                <a:cs typeface="Times New Roman" panose="02020603050405020304" pitchFamily="18" charset="0"/>
              </a:rPr>
              <a:t> by Law Professor Liang </a:t>
            </a:r>
            <a:r>
              <a:rPr lang="en-GB" altLang="zh-CN" sz="2400" dirty="0" err="1" smtClean="0">
                <a:latin typeface="Times New Roman" panose="02020603050405020304" pitchFamily="18" charset="0"/>
                <a:cs typeface="Times New Roman" panose="02020603050405020304" pitchFamily="18" charset="0"/>
              </a:rPr>
              <a:t>Huixing</a:t>
            </a:r>
            <a:r>
              <a:rPr lang="en-GB" altLang="zh-CN" sz="24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梁慧星）</a:t>
            </a:r>
            <a:r>
              <a:rPr lang="en-US" altLang="zh-CN" sz="2400" dirty="0" smtClean="0">
                <a:latin typeface="Times New Roman" panose="02020603050405020304" pitchFamily="18" charset="0"/>
                <a:cs typeface="Times New Roman" panose="02020603050405020304" pitchFamily="18" charset="0"/>
              </a:rPr>
              <a:t/>
            </a:r>
            <a:br>
              <a:rPr lang="en-US" altLang="zh-CN" sz="2400" dirty="0" smtClean="0">
                <a:latin typeface="Times New Roman" panose="02020603050405020304" pitchFamily="18" charset="0"/>
                <a:cs typeface="Times New Roman" panose="02020603050405020304" pitchFamily="18" charset="0"/>
              </a:rPr>
            </a:br>
            <a:endParaRPr lang="en-GB"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494932" y="1798192"/>
            <a:ext cx="8670092" cy="4876927"/>
          </a:xfrm>
          <a:prstGeom prst="rect">
            <a:avLst/>
          </a:prstGeom>
        </p:spPr>
      </p:pic>
      <p:sp>
        <p:nvSpPr>
          <p:cNvPr id="5" name="Date Placeholder 4"/>
          <p:cNvSpPr>
            <a:spLocks noGrp="1"/>
          </p:cNvSpPr>
          <p:nvPr>
            <p:ph type="dt" sz="half" idx="10"/>
          </p:nvPr>
        </p:nvSpPr>
        <p:spPr/>
        <p:txBody>
          <a:bodyPr/>
          <a:lstStyle/>
          <a:p>
            <a:fld id="{B73667D7-C80F-4CE1-9825-FDABC9920AB8}" type="datetime1">
              <a:rPr lang="en-US" smtClean="0"/>
              <a:t>9/6/2019</a:t>
            </a:fld>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36</a:t>
            </a:fld>
            <a:endParaRPr lang="en-GB"/>
          </a:p>
        </p:txBody>
      </p:sp>
    </p:spTree>
    <p:extLst>
      <p:ext uri="{BB962C8B-B14F-4D97-AF65-F5344CB8AC3E}">
        <p14:creationId xmlns:p14="http://schemas.microsoft.com/office/powerpoint/2010/main" val="347244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zh-CN" sz="2400" dirty="0" smtClean="0">
                <a:latin typeface="Times New Roman" panose="02020603050405020304" pitchFamily="18" charset="0"/>
                <a:cs typeface="Times New Roman" panose="02020603050405020304" pitchFamily="18" charset="0"/>
              </a:rPr>
              <a:t>Hua </a:t>
            </a:r>
            <a:r>
              <a:rPr lang="en-GB" altLang="zh-CN" sz="2400" dirty="0" err="1" smtClean="0">
                <a:latin typeface="Times New Roman" panose="02020603050405020304" pitchFamily="18" charset="0"/>
                <a:cs typeface="Times New Roman" panose="02020603050405020304" pitchFamily="18" charset="0"/>
              </a:rPr>
              <a:t>Zhong</a:t>
            </a:r>
            <a:r>
              <a:rPr lang="en-GB" altLang="zh-CN" sz="2400" dirty="0" smtClean="0">
                <a:latin typeface="Times New Roman" panose="02020603050405020304" pitchFamily="18" charset="0"/>
                <a:cs typeface="Times New Roman" panose="02020603050405020304" pitchFamily="18" charset="0"/>
              </a:rPr>
              <a:t> Xi Wang Du Shu She</a:t>
            </a:r>
            <a:r>
              <a:rPr lang="en-US" altLang="zh-CN" sz="24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华</a:t>
            </a:r>
            <a:r>
              <a:rPr lang="zh-CN" altLang="en-US" sz="2400" dirty="0">
                <a:latin typeface="Times New Roman" panose="02020603050405020304" pitchFamily="18" charset="0"/>
                <a:cs typeface="Times New Roman" panose="02020603050405020304" pitchFamily="18" charset="0"/>
              </a:rPr>
              <a:t>中希望读书</a:t>
            </a:r>
            <a:r>
              <a:rPr lang="zh-CN" altLang="en-US" sz="2400" dirty="0" smtClean="0">
                <a:latin typeface="Times New Roman" panose="02020603050405020304" pitchFamily="18" charset="0"/>
                <a:cs typeface="Times New Roman" panose="02020603050405020304" pitchFamily="18" charset="0"/>
              </a:rPr>
              <a:t>社</a:t>
            </a:r>
            <a:r>
              <a:rPr lang="en-US" altLang="zh-CN" sz="2400" dirty="0" smtClean="0">
                <a:latin typeface="Times New Roman" panose="02020603050405020304" pitchFamily="18" charset="0"/>
                <a:cs typeface="Times New Roman" panose="02020603050405020304" pitchFamily="18" charset="0"/>
              </a:rPr>
              <a:t>, 1996 - ) with hundreds of site libraries across China. Not free – more like a bookstore</a:t>
            </a:r>
            <a:endParaRPr lang="en-GB"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947672" y="1382033"/>
            <a:ext cx="8074152" cy="538697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fld id="{C90A5F22-5864-447A-BE0E-5372CEDE92B1}" type="datetime1">
              <a:rPr lang="en-US" smtClean="0"/>
              <a:t>9/6/2019</a:t>
            </a:fld>
            <a:endParaRPr lang="en-GB"/>
          </a:p>
        </p:txBody>
      </p:sp>
      <p:sp>
        <p:nvSpPr>
          <p:cNvPr id="7" name="Slide Number Placeholder 6"/>
          <p:cNvSpPr>
            <a:spLocks noGrp="1"/>
          </p:cNvSpPr>
          <p:nvPr>
            <p:ph type="sldNum" sz="quarter" idx="12"/>
          </p:nvPr>
        </p:nvSpPr>
        <p:spPr/>
        <p:txBody>
          <a:bodyPr/>
          <a:lstStyle/>
          <a:p>
            <a:fld id="{A61E5959-B087-4EA2-9356-6905152BDD16}" type="slidenum">
              <a:rPr lang="en-GB" smtClean="0"/>
              <a:t>37</a:t>
            </a:fld>
            <a:endParaRPr lang="en-GB"/>
          </a:p>
        </p:txBody>
      </p:sp>
    </p:spTree>
    <p:extLst>
      <p:ext uri="{BB962C8B-B14F-4D97-AF65-F5344CB8AC3E}">
        <p14:creationId xmlns:p14="http://schemas.microsoft.com/office/powerpoint/2010/main" val="117773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5307"/>
          </a:xfrm>
        </p:spPr>
        <p:txBody>
          <a:bodyPr>
            <a:normAutofit/>
          </a:bodyPr>
          <a:lstStyle/>
          <a:p>
            <a:r>
              <a:rPr lang="en-US" altLang="zh-CN" sz="2400" dirty="0" smtClean="0">
                <a:latin typeface="Times New Roman" panose="02020603050405020304" pitchFamily="18" charset="0"/>
                <a:cs typeface="Times New Roman" panose="02020603050405020304" pitchFamily="18" charset="0"/>
              </a:rPr>
              <a:t>2666 </a:t>
            </a:r>
            <a:r>
              <a:rPr lang="en-GB" altLang="zh-CN" sz="2400" dirty="0" smtClean="0">
                <a:latin typeface="Times New Roman" panose="02020603050405020304" pitchFamily="18" charset="0"/>
                <a:cs typeface="Times New Roman" panose="02020603050405020304" pitchFamily="18" charset="0"/>
              </a:rPr>
              <a:t>Library (</a:t>
            </a:r>
            <a:r>
              <a:rPr lang="en-US" altLang="zh-CN" sz="2400" dirty="0" smtClean="0">
                <a:latin typeface="Times New Roman" panose="02020603050405020304" pitchFamily="18" charset="0"/>
                <a:cs typeface="Times New Roman" panose="02020603050405020304" pitchFamily="18" charset="0"/>
              </a:rPr>
              <a:t>2666</a:t>
            </a:r>
            <a:r>
              <a:rPr lang="zh-CN" altLang="en-US" sz="2400" dirty="0">
                <a:latin typeface="Times New Roman" panose="02020603050405020304" pitchFamily="18" charset="0"/>
                <a:cs typeface="Times New Roman" panose="02020603050405020304" pitchFamily="18" charset="0"/>
              </a:rPr>
              <a:t>图书</a:t>
            </a:r>
            <a:r>
              <a:rPr lang="zh-CN" altLang="en-US" sz="2400" dirty="0" smtClean="0">
                <a:latin typeface="Times New Roman" panose="02020603050405020304" pitchFamily="18" charset="0"/>
                <a:cs typeface="Times New Roman" panose="02020603050405020304" pitchFamily="18" charset="0"/>
              </a:rPr>
              <a:t>馆</a:t>
            </a:r>
            <a:r>
              <a:rPr lang="en-GB" altLang="zh-CN" sz="2400" dirty="0" smtClean="0">
                <a:latin typeface="Times New Roman" panose="02020603050405020304" pitchFamily="18" charset="0"/>
                <a:cs typeface="Times New Roman" panose="02020603050405020304" pitchFamily="18" charset="0"/>
              </a:rPr>
              <a:t>, Shanghai. 2011-2013)</a:t>
            </a:r>
            <a:endParaRPr lang="en-GB" sz="240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627631" y="1170432"/>
            <a:ext cx="8893213" cy="5491749"/>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p:cNvSpPr>
            <a:spLocks noGrp="1"/>
          </p:cNvSpPr>
          <p:nvPr>
            <p:ph type="dt" sz="half" idx="10"/>
          </p:nvPr>
        </p:nvSpPr>
        <p:spPr/>
        <p:txBody>
          <a:bodyPr/>
          <a:lstStyle/>
          <a:p>
            <a:fld id="{62694961-B235-481A-A86E-8E556C9DADD5}" type="datetime1">
              <a:rPr lang="en-US" smtClean="0"/>
              <a:t>9/6/2019</a:t>
            </a:fld>
            <a:endParaRPr lang="en-GB"/>
          </a:p>
        </p:txBody>
      </p:sp>
      <p:sp>
        <p:nvSpPr>
          <p:cNvPr id="9" name="Slide Number Placeholder 8"/>
          <p:cNvSpPr>
            <a:spLocks noGrp="1"/>
          </p:cNvSpPr>
          <p:nvPr>
            <p:ph type="sldNum" sz="quarter" idx="12"/>
          </p:nvPr>
        </p:nvSpPr>
        <p:spPr/>
        <p:txBody>
          <a:bodyPr/>
          <a:lstStyle/>
          <a:p>
            <a:fld id="{A61E5959-B087-4EA2-9356-6905152BDD16}" type="slidenum">
              <a:rPr lang="en-GB" smtClean="0"/>
              <a:t>38</a:t>
            </a:fld>
            <a:endParaRPr lang="en-GB"/>
          </a:p>
        </p:txBody>
      </p:sp>
    </p:spTree>
    <p:extLst>
      <p:ext uri="{BB962C8B-B14F-4D97-AF65-F5344CB8AC3E}">
        <p14:creationId xmlns:p14="http://schemas.microsoft.com/office/powerpoint/2010/main" val="4038663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3584"/>
            <a:ext cx="10515600" cy="4933379"/>
          </a:xfrm>
        </p:spPr>
        <p:txBody>
          <a:bodyPr>
            <a:normAutofit/>
          </a:bodyPr>
          <a:lstStyle/>
          <a:p>
            <a:pPr marL="0" indent="0">
              <a:buNone/>
            </a:pPr>
            <a:endParaRPr lang="en-GB" sz="8800" dirty="0" smtClean="0"/>
          </a:p>
          <a:p>
            <a:pPr marL="0" indent="0" algn="ctr">
              <a:buNone/>
            </a:pPr>
            <a:r>
              <a:rPr lang="en-GB" sz="8800" dirty="0" smtClean="0"/>
              <a:t>Thanks!</a:t>
            </a:r>
            <a:endParaRPr lang="en-GB" sz="8800" dirty="0"/>
          </a:p>
        </p:txBody>
      </p:sp>
      <p:sp>
        <p:nvSpPr>
          <p:cNvPr id="4" name="Date Placeholder 3"/>
          <p:cNvSpPr>
            <a:spLocks noGrp="1"/>
          </p:cNvSpPr>
          <p:nvPr>
            <p:ph type="dt" sz="half" idx="10"/>
          </p:nvPr>
        </p:nvSpPr>
        <p:spPr/>
        <p:txBody>
          <a:bodyPr/>
          <a:lstStyle/>
          <a:p>
            <a:fld id="{12ED9B00-9B0D-4C8D-861F-92BB90711995}"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39</a:t>
            </a:fld>
            <a:endParaRPr lang="en-GB"/>
          </a:p>
        </p:txBody>
      </p:sp>
    </p:spTree>
    <p:extLst>
      <p:ext uri="{BB962C8B-B14F-4D97-AF65-F5344CB8AC3E}">
        <p14:creationId xmlns:p14="http://schemas.microsoft.com/office/powerpoint/2010/main" val="312514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9315"/>
          </a:xfrm>
        </p:spPr>
        <p:txBody>
          <a:bodyPr>
            <a:normAutofit/>
          </a:bodyPr>
          <a:lstStyle/>
          <a:p>
            <a:r>
              <a:rPr lang="en-GB" sz="3600" dirty="0" smtClean="0">
                <a:latin typeface="Times New Roman" panose="02020603050405020304" pitchFamily="18" charset="0"/>
                <a:cs typeface="Times New Roman" panose="02020603050405020304" pitchFamily="18" charset="0"/>
              </a:rPr>
              <a:t>2. Private </a:t>
            </a:r>
            <a:r>
              <a:rPr lang="en-GB" sz="3600" dirty="0">
                <a:latin typeface="Times New Roman" panose="02020603050405020304" pitchFamily="18" charset="0"/>
                <a:cs typeface="Times New Roman" panose="02020603050405020304" pitchFamily="18" charset="0"/>
              </a:rPr>
              <a:t>libraries in the late Qing </a:t>
            </a:r>
            <a:r>
              <a:rPr lang="en-GB" sz="3600" dirty="0" smtClean="0">
                <a:latin typeface="Times New Roman" panose="02020603050405020304" pitchFamily="18" charset="0"/>
                <a:cs typeface="Times New Roman" panose="02020603050405020304" pitchFamily="18" charset="0"/>
              </a:rPr>
              <a:t>Dynasty</a:t>
            </a:r>
            <a:endParaRPr lang="en-GB" dirty="0"/>
          </a:p>
        </p:txBody>
      </p:sp>
      <p:sp>
        <p:nvSpPr>
          <p:cNvPr id="3" name="Content Placeholder 2"/>
          <p:cNvSpPr>
            <a:spLocks noGrp="1"/>
          </p:cNvSpPr>
          <p:nvPr>
            <p:ph idx="1"/>
          </p:nvPr>
        </p:nvSpPr>
        <p:spPr>
          <a:xfrm>
            <a:off x="838200" y="1161288"/>
            <a:ext cx="10515600" cy="5102352"/>
          </a:xfrm>
        </p:spPr>
        <p:txBody>
          <a:bodyPr>
            <a:normAutofit fontScale="77500" lnSpcReduction="20000"/>
          </a:bodyPr>
          <a:lstStyle/>
          <a:p>
            <a:pPr marL="0" indent="0">
              <a:buNone/>
            </a:pPr>
            <a:r>
              <a:rPr lang="en-GB" dirty="0">
                <a:latin typeface="Times New Roman" panose="02020603050405020304" pitchFamily="18" charset="0"/>
                <a:cs typeface="Times New Roman" panose="02020603050405020304" pitchFamily="18" charset="0"/>
              </a:rPr>
              <a:t>The emergence of four major private libraries or library buildings </a:t>
            </a:r>
            <a:r>
              <a:rPr lang="en-GB" dirty="0" smtClean="0">
                <a:latin typeface="Times New Roman" panose="02020603050405020304" pitchFamily="18" charset="0"/>
                <a:cs typeface="Times New Roman" panose="02020603050405020304" pitchFamily="18" charset="0"/>
              </a:rPr>
              <a:t>:</a:t>
            </a:r>
          </a:p>
          <a:p>
            <a:r>
              <a:rPr lang="en-GB" dirty="0" smtClean="0">
                <a:latin typeface="Times New Roman" panose="02020603050405020304" pitchFamily="18" charset="0"/>
                <a:cs typeface="Times New Roman" panose="02020603050405020304" pitchFamily="18" charset="0"/>
              </a:rPr>
              <a:t>Iron-Lyre-Copper-Sword </a:t>
            </a:r>
            <a:r>
              <a:rPr lang="en-GB" dirty="0">
                <a:latin typeface="Times New Roman" panose="02020603050405020304" pitchFamily="18" charset="0"/>
                <a:cs typeface="Times New Roman" panose="02020603050405020304" pitchFamily="18" charset="0"/>
              </a:rPr>
              <a:t>Library in Changshu (</a:t>
            </a:r>
            <a:r>
              <a:rPr lang="zh-CN" altLang="en-US" sz="1900" dirty="0">
                <a:latin typeface="Times New Roman" panose="02020603050405020304" pitchFamily="18" charset="0"/>
                <a:cs typeface="Times New Roman" panose="02020603050405020304" pitchFamily="18" charset="0"/>
              </a:rPr>
              <a:t>常熟瞿氏铁琴铜剑楼</a:t>
            </a:r>
            <a:r>
              <a:rPr lang="en-GB" dirty="0" smtClean="0">
                <a:latin typeface="Times New Roman" panose="02020603050405020304" pitchFamily="18" charset="0"/>
                <a:cs typeface="Times New Roman" panose="02020603050405020304" pitchFamily="18" charset="0"/>
              </a:rPr>
              <a:t>)</a:t>
            </a:r>
          </a:p>
          <a:p>
            <a:pPr marL="895350" indent="0">
              <a:buNone/>
              <a:tabLst>
                <a:tab pos="895350" algn="l"/>
              </a:tabLst>
            </a:pPr>
            <a:r>
              <a:rPr lang="en-GB" sz="2300" dirty="0" smtClean="0">
                <a:latin typeface="Times New Roman" panose="02020603050405020304" pitchFamily="18" charset="0"/>
                <a:cs typeface="Times New Roman" panose="02020603050405020304" pitchFamily="18" charset="0"/>
              </a:rPr>
              <a:t>Qu </a:t>
            </a:r>
            <a:r>
              <a:rPr lang="en-GB" sz="2300" dirty="0" err="1">
                <a:latin typeface="Times New Roman" panose="02020603050405020304" pitchFamily="18" charset="0"/>
                <a:cs typeface="Times New Roman" panose="02020603050405020304" pitchFamily="18" charset="0"/>
              </a:rPr>
              <a:t>Shaoji</a:t>
            </a:r>
            <a:r>
              <a:rPr lang="en-GB" sz="2300" dirty="0">
                <a:latin typeface="Times New Roman" panose="02020603050405020304" pitchFamily="18" charset="0"/>
                <a:cs typeface="Times New Roman" panose="02020603050405020304" pitchFamily="18" charset="0"/>
              </a:rPr>
              <a:t> (</a:t>
            </a:r>
            <a:r>
              <a:rPr lang="zh-CN" altLang="en-US" sz="2100" dirty="0">
                <a:latin typeface="Times New Roman" panose="02020603050405020304" pitchFamily="18" charset="0"/>
                <a:cs typeface="Times New Roman" panose="02020603050405020304" pitchFamily="18" charset="0"/>
              </a:rPr>
              <a:t>瞿绍基</a:t>
            </a:r>
            <a:r>
              <a:rPr lang="en-GB" sz="2300" dirty="0">
                <a:latin typeface="Times New Roman" panose="02020603050405020304" pitchFamily="18" charset="0"/>
                <a:cs typeface="Times New Roman" panose="02020603050405020304" pitchFamily="18" charset="0"/>
              </a:rPr>
              <a:t>1772-1836), </a:t>
            </a:r>
            <a:r>
              <a:rPr lang="en-GB" sz="2300" dirty="0" smtClean="0">
                <a:latin typeface="Times New Roman" panose="02020603050405020304" pitchFamily="18" charset="0"/>
                <a:cs typeface="Times New Roman" panose="02020603050405020304" pitchFamily="18" charset="0"/>
              </a:rPr>
              <a:t>Qu </a:t>
            </a:r>
            <a:r>
              <a:rPr lang="en-GB" sz="2300" dirty="0">
                <a:latin typeface="Times New Roman" panose="02020603050405020304" pitchFamily="18" charset="0"/>
                <a:cs typeface="Times New Roman" panose="02020603050405020304" pitchFamily="18" charset="0"/>
              </a:rPr>
              <a:t>Yong (</a:t>
            </a:r>
            <a:r>
              <a:rPr lang="zh-CN" altLang="en-US" sz="2100" dirty="0">
                <a:latin typeface="Times New Roman" panose="02020603050405020304" pitchFamily="18" charset="0"/>
                <a:cs typeface="Times New Roman" panose="02020603050405020304" pitchFamily="18" charset="0"/>
              </a:rPr>
              <a:t>瞿镛</a:t>
            </a:r>
            <a:r>
              <a:rPr lang="en-GB" sz="2300" dirty="0" smtClean="0">
                <a:latin typeface="Times New Roman" panose="02020603050405020304" pitchFamily="18" charset="0"/>
                <a:cs typeface="Times New Roman" panose="02020603050405020304" pitchFamily="18" charset="0"/>
              </a:rPr>
              <a:t>1794-1846), 5 generations, incorporation into the NLC and other libraries</a:t>
            </a:r>
          </a:p>
          <a:p>
            <a:r>
              <a:rPr lang="en-GB" dirty="0" err="1" smtClean="0">
                <a:latin typeface="Times New Roman" panose="02020603050405020304" pitchFamily="18" charset="0"/>
                <a:cs typeface="Times New Roman" panose="02020603050405020304" pitchFamily="18" charset="0"/>
              </a:rPr>
              <a:t>Haiyuan</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Library in </a:t>
            </a:r>
            <a:r>
              <a:rPr lang="en-GB" dirty="0" err="1">
                <a:latin typeface="Times New Roman" panose="02020603050405020304" pitchFamily="18" charset="0"/>
                <a:cs typeface="Times New Roman" panose="02020603050405020304" pitchFamily="18" charset="0"/>
              </a:rPr>
              <a:t>Liaocheng</a:t>
            </a:r>
            <a:r>
              <a:rPr lang="en-GB" dirty="0">
                <a:latin typeface="Times New Roman" panose="02020603050405020304" pitchFamily="18" charset="0"/>
                <a:cs typeface="Times New Roman" panose="02020603050405020304" pitchFamily="18" charset="0"/>
              </a:rPr>
              <a:t> (</a:t>
            </a:r>
            <a:r>
              <a:rPr lang="zh-CN" altLang="en-US" sz="1900" dirty="0">
                <a:latin typeface="Times New Roman" panose="02020603050405020304" pitchFamily="18" charset="0"/>
                <a:cs typeface="Times New Roman" panose="02020603050405020304" pitchFamily="18" charset="0"/>
              </a:rPr>
              <a:t>聊城杨氏海源阁</a:t>
            </a:r>
            <a:r>
              <a:rPr lang="en-GB" dirty="0" smtClean="0">
                <a:latin typeface="Times New Roman" panose="02020603050405020304" pitchFamily="18" charset="0"/>
                <a:cs typeface="Times New Roman" panose="02020603050405020304" pitchFamily="18" charset="0"/>
              </a:rPr>
              <a:t>)</a:t>
            </a:r>
          </a:p>
          <a:p>
            <a:pPr marL="895350" indent="0">
              <a:buNone/>
            </a:pPr>
            <a:r>
              <a:rPr lang="en-GB" sz="2300" dirty="0" smtClean="0"/>
              <a:t>Yang </a:t>
            </a:r>
            <a:r>
              <a:rPr lang="en-GB" sz="2300" dirty="0" err="1"/>
              <a:t>Yizeng</a:t>
            </a:r>
            <a:r>
              <a:rPr lang="en-GB" sz="2300" dirty="0"/>
              <a:t> (</a:t>
            </a:r>
            <a:r>
              <a:rPr lang="zh-CN" altLang="en-US" sz="2100" dirty="0"/>
              <a:t>杨以增</a:t>
            </a:r>
            <a:r>
              <a:rPr lang="en-GB" sz="2300" dirty="0"/>
              <a:t>1781-1855) </a:t>
            </a:r>
            <a:r>
              <a:rPr lang="en-GB" sz="2300" dirty="0" smtClean="0"/>
              <a:t>, 4 generations, mostly lost; </a:t>
            </a:r>
            <a:r>
              <a:rPr lang="en-GB" sz="2300" dirty="0" smtClean="0">
                <a:latin typeface="Times New Roman" panose="02020603050405020304" pitchFamily="18" charset="0"/>
                <a:cs typeface="Times New Roman" panose="02020603050405020304" pitchFamily="18" charset="0"/>
              </a:rPr>
              <a:t>“Southern </a:t>
            </a:r>
            <a:r>
              <a:rPr lang="en-GB" sz="2300" dirty="0">
                <a:latin typeface="Times New Roman" panose="02020603050405020304" pitchFamily="18" charset="0"/>
                <a:cs typeface="Times New Roman" panose="02020603050405020304" pitchFamily="18" charset="0"/>
              </a:rPr>
              <a:t>Qu and Northern Yang” </a:t>
            </a:r>
            <a:r>
              <a:rPr lang="zh-CN" altLang="en-US" sz="2300" dirty="0">
                <a:latin typeface="Times New Roman" panose="02020603050405020304" pitchFamily="18" charset="0"/>
                <a:cs typeface="Times New Roman" panose="02020603050405020304" pitchFamily="18" charset="0"/>
              </a:rPr>
              <a:t>（</a:t>
            </a:r>
            <a:r>
              <a:rPr lang="zh-CN" altLang="en-US" sz="2100" dirty="0">
                <a:latin typeface="Times New Roman" panose="02020603050405020304" pitchFamily="18" charset="0"/>
                <a:cs typeface="Times New Roman" panose="02020603050405020304" pitchFamily="18" charset="0"/>
              </a:rPr>
              <a:t>南瞿北杨</a:t>
            </a:r>
            <a:r>
              <a:rPr lang="zh-CN" altLang="en-US" sz="2300" dirty="0">
                <a:latin typeface="Times New Roman" panose="02020603050405020304" pitchFamily="18" charset="0"/>
                <a:cs typeface="Times New Roman" panose="02020603050405020304" pitchFamily="18" charset="0"/>
              </a:rPr>
              <a:t>）</a:t>
            </a:r>
            <a:endParaRPr lang="en-GB" sz="2300" dirty="0">
              <a:latin typeface="Times New Roman" panose="02020603050405020304" pitchFamily="18" charset="0"/>
              <a:cs typeface="Times New Roman" panose="02020603050405020304" pitchFamily="18" charset="0"/>
            </a:endParaRPr>
          </a:p>
          <a:p>
            <a:r>
              <a:rPr lang="en-GB" dirty="0" err="1" smtClean="0">
                <a:latin typeface="Times New Roman" panose="02020603050405020304" pitchFamily="18" charset="0"/>
                <a:cs typeface="Times New Roman" panose="02020603050405020304" pitchFamily="18" charset="0"/>
              </a:rPr>
              <a:t>Bisong</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Library in </a:t>
            </a:r>
            <a:r>
              <a:rPr lang="en-GB" dirty="0" err="1">
                <a:latin typeface="Times New Roman" panose="02020603050405020304" pitchFamily="18" charset="0"/>
                <a:cs typeface="Times New Roman" panose="02020603050405020304" pitchFamily="18" charset="0"/>
              </a:rPr>
              <a:t>Huzhou</a:t>
            </a:r>
            <a:r>
              <a:rPr lang="en-GB" dirty="0">
                <a:latin typeface="Times New Roman" panose="02020603050405020304" pitchFamily="18" charset="0"/>
                <a:cs typeface="Times New Roman" panose="02020603050405020304" pitchFamily="18" charset="0"/>
              </a:rPr>
              <a:t> (</a:t>
            </a:r>
            <a:r>
              <a:rPr lang="zh-CN" altLang="en-US" sz="1900" dirty="0">
                <a:latin typeface="Times New Roman" panose="02020603050405020304" pitchFamily="18" charset="0"/>
                <a:cs typeface="Times New Roman" panose="02020603050405020304" pitchFamily="18" charset="0"/>
              </a:rPr>
              <a:t>归安陆氏皕宋楼</a:t>
            </a:r>
            <a:r>
              <a:rPr lang="en-GB" dirty="0" smtClean="0">
                <a:latin typeface="Times New Roman" panose="02020603050405020304" pitchFamily="18" charset="0"/>
                <a:cs typeface="Times New Roman" panose="02020603050405020304" pitchFamily="18" charset="0"/>
              </a:rPr>
              <a:t>)</a:t>
            </a:r>
          </a:p>
          <a:p>
            <a:pPr marL="895350" indent="0">
              <a:buNone/>
            </a:pPr>
            <a:r>
              <a:rPr lang="en-GB" sz="2300" dirty="0">
                <a:latin typeface="Times New Roman" panose="02020603050405020304" pitchFamily="18" charset="0"/>
                <a:cs typeface="Times New Roman" panose="02020603050405020304" pitchFamily="18" charset="0"/>
              </a:rPr>
              <a:t>Lu </a:t>
            </a:r>
            <a:r>
              <a:rPr lang="en-GB" sz="2300" dirty="0" err="1">
                <a:latin typeface="Times New Roman" panose="02020603050405020304" pitchFamily="18" charset="0"/>
                <a:cs typeface="Times New Roman" panose="02020603050405020304" pitchFamily="18" charset="0"/>
              </a:rPr>
              <a:t>Xinyuan</a:t>
            </a:r>
            <a:r>
              <a:rPr lang="en-GB" sz="2300" dirty="0">
                <a:latin typeface="Times New Roman" panose="02020603050405020304" pitchFamily="18" charset="0"/>
                <a:cs typeface="Times New Roman" panose="02020603050405020304" pitchFamily="18" charset="0"/>
              </a:rPr>
              <a:t> (</a:t>
            </a:r>
            <a:r>
              <a:rPr lang="zh-CN" altLang="en-US" sz="2100" dirty="0">
                <a:latin typeface="Times New Roman" panose="02020603050405020304" pitchFamily="18" charset="0"/>
                <a:cs typeface="Times New Roman" panose="02020603050405020304" pitchFamily="18" charset="0"/>
              </a:rPr>
              <a:t>陆心源</a:t>
            </a:r>
            <a:r>
              <a:rPr lang="en-GB" sz="2300" dirty="0">
                <a:latin typeface="Times New Roman" panose="02020603050405020304" pitchFamily="18" charset="0"/>
                <a:cs typeface="Times New Roman" panose="02020603050405020304" pitchFamily="18" charset="0"/>
              </a:rPr>
              <a:t>1834-1894</a:t>
            </a:r>
            <a:r>
              <a:rPr lang="en-GB" sz="2300" dirty="0" smtClean="0">
                <a:latin typeface="Times New Roman" panose="02020603050405020304" pitchFamily="18" charset="0"/>
                <a:cs typeface="Times New Roman" panose="02020603050405020304" pitchFamily="18" charset="0"/>
              </a:rPr>
              <a:t>), 2 generations, entire </a:t>
            </a:r>
            <a:r>
              <a:rPr lang="en-GB" sz="2300" dirty="0">
                <a:latin typeface="Times New Roman" panose="02020603050405020304" pitchFamily="18" charset="0"/>
                <a:cs typeface="Times New Roman" panose="02020603050405020304" pitchFamily="18" charset="0"/>
              </a:rPr>
              <a:t>collection was sold by his son to </a:t>
            </a:r>
            <a:r>
              <a:rPr lang="en-GB" sz="2300" dirty="0" err="1">
                <a:latin typeface="Times New Roman" panose="02020603050405020304" pitchFamily="18" charset="0"/>
                <a:cs typeface="Times New Roman" panose="02020603050405020304" pitchFamily="18" charset="0"/>
              </a:rPr>
              <a:t>Jingjiatang</a:t>
            </a:r>
            <a:r>
              <a:rPr lang="en-GB" sz="2300" dirty="0">
                <a:latin typeface="Times New Roman" panose="02020603050405020304" pitchFamily="18" charset="0"/>
                <a:cs typeface="Times New Roman" panose="02020603050405020304" pitchFamily="18" charset="0"/>
              </a:rPr>
              <a:t> Library in Japan (</a:t>
            </a:r>
            <a:r>
              <a:rPr lang="zh-CN" altLang="en-US" sz="2100" dirty="0">
                <a:latin typeface="Times New Roman" panose="02020603050405020304" pitchFamily="18" charset="0"/>
                <a:cs typeface="Times New Roman" panose="02020603050405020304" pitchFamily="18" charset="0"/>
              </a:rPr>
              <a:t>日本岩崎氏静嘉堂文库</a:t>
            </a:r>
            <a:r>
              <a:rPr lang="zh-CN" altLang="en-US" sz="2300" dirty="0">
                <a:latin typeface="Times New Roman" panose="02020603050405020304" pitchFamily="18" charset="0"/>
                <a:cs typeface="Times New Roman" panose="02020603050405020304" pitchFamily="18" charset="0"/>
              </a:rPr>
              <a:t> </a:t>
            </a:r>
            <a:r>
              <a:rPr lang="ja-JP" altLang="en-US" sz="2300" dirty="0" smtClean="0">
                <a:latin typeface="Times New Roman" panose="02020603050405020304" pitchFamily="18" charset="0"/>
                <a:cs typeface="Times New Roman" panose="02020603050405020304" pitchFamily="18" charset="0"/>
              </a:rPr>
              <a:t>せ</a:t>
            </a:r>
            <a:r>
              <a:rPr lang="ja-JP" altLang="en-US" sz="2300" dirty="0">
                <a:latin typeface="Times New Roman" panose="02020603050405020304" pitchFamily="18" charset="0"/>
                <a:cs typeface="Times New Roman" panose="02020603050405020304" pitchFamily="18" charset="0"/>
              </a:rPr>
              <a:t>いかどうぶん</a:t>
            </a:r>
            <a:r>
              <a:rPr lang="ja-JP" altLang="en-US" sz="2300" dirty="0" smtClean="0">
                <a:latin typeface="Times New Roman" panose="02020603050405020304" pitchFamily="18" charset="0"/>
                <a:cs typeface="Times New Roman" panose="02020603050405020304" pitchFamily="18" charset="0"/>
              </a:rPr>
              <a:t>こ </a:t>
            </a:r>
            <a:r>
              <a:rPr lang="en-GB" altLang="ja-JP" sz="2300" dirty="0" err="1" smtClean="0">
                <a:latin typeface="Times New Roman" panose="02020603050405020304" pitchFamily="18" charset="0"/>
                <a:cs typeface="Times New Roman" panose="02020603050405020304" pitchFamily="18" charset="0"/>
              </a:rPr>
              <a:t>Seikado</a:t>
            </a:r>
            <a:r>
              <a:rPr lang="en-GB" altLang="ja-JP" sz="2300" dirty="0" smtClean="0">
                <a:latin typeface="Times New Roman" panose="02020603050405020304" pitchFamily="18" charset="0"/>
                <a:cs typeface="Times New Roman" panose="02020603050405020304" pitchFamily="18" charset="0"/>
              </a:rPr>
              <a:t> Bunko in 1907</a:t>
            </a:r>
            <a:endParaRPr lang="en-GB" sz="2300"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Eight </a:t>
            </a:r>
            <a:r>
              <a:rPr lang="en-GB" dirty="0">
                <a:latin typeface="Times New Roman" panose="02020603050405020304" pitchFamily="18" charset="0"/>
                <a:cs typeface="Times New Roman" panose="02020603050405020304" pitchFamily="18" charset="0"/>
              </a:rPr>
              <a:t>Thousand Volumes Library in Hangzhou (</a:t>
            </a:r>
            <a:r>
              <a:rPr lang="zh-CN" altLang="en-US" sz="1900" dirty="0">
                <a:latin typeface="Times New Roman" panose="02020603050405020304" pitchFamily="18" charset="0"/>
                <a:cs typeface="Times New Roman" panose="02020603050405020304" pitchFamily="18" charset="0"/>
              </a:rPr>
              <a:t>钱塘丁氏八千卷楼</a:t>
            </a:r>
            <a:r>
              <a:rPr lang="en-GB"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895350" indent="0">
              <a:buNone/>
            </a:pPr>
            <a:r>
              <a:rPr lang="en-GB" sz="2300" dirty="0"/>
              <a:t>Ding </a:t>
            </a:r>
            <a:r>
              <a:rPr lang="en-GB" sz="2300" dirty="0" err="1"/>
              <a:t>Guodian</a:t>
            </a:r>
            <a:r>
              <a:rPr lang="zh-CN" altLang="en-US" sz="2100" dirty="0"/>
              <a:t>丁国典</a:t>
            </a:r>
            <a:r>
              <a:rPr lang="en-GB" sz="2300" dirty="0"/>
              <a:t>(1770</a:t>
            </a:r>
            <a:r>
              <a:rPr lang="zh-CN" altLang="en-US" sz="2300" dirty="0"/>
              <a:t>～</a:t>
            </a:r>
            <a:r>
              <a:rPr lang="en-GB" sz="2300" dirty="0"/>
              <a:t>1825</a:t>
            </a:r>
            <a:r>
              <a:rPr lang="en-GB" sz="2300" dirty="0" smtClean="0"/>
              <a:t>), 4 generations, mostly dispersed during Taiping Rebellion, the rest sold to Jiangnan Library (now Nanjing Library) in 1907</a:t>
            </a:r>
            <a:endParaRPr lang="en-GB" sz="2300" dirty="0" smtClean="0">
              <a:latin typeface="Times New Roman" panose="02020603050405020304" pitchFamily="18" charset="0"/>
              <a:cs typeface="Times New Roman" panose="02020603050405020304" pitchFamily="18" charset="0"/>
            </a:endParaRPr>
          </a:p>
          <a:p>
            <a:pPr marL="0" indent="0">
              <a:buNone/>
            </a:pPr>
            <a:endParaRPr lang="en-GB" dirty="0" smtClean="0">
              <a:latin typeface="Times New Roman" panose="02020603050405020304" pitchFamily="18" charset="0"/>
              <a:cs typeface="Times New Roman" panose="02020603050405020304" pitchFamily="18" charset="0"/>
            </a:endParaRPr>
          </a:p>
          <a:p>
            <a:pPr marL="0" indent="0">
              <a:buNone/>
            </a:pPr>
            <a:r>
              <a:rPr lang="en-GB" dirty="0" smtClean="0">
                <a:latin typeface="Times New Roman" panose="02020603050405020304" pitchFamily="18" charset="0"/>
                <a:cs typeface="Times New Roman" panose="02020603050405020304" pitchFamily="18" charset="0"/>
              </a:rPr>
              <a:t>Modelled </a:t>
            </a:r>
            <a:r>
              <a:rPr lang="en-GB" dirty="0">
                <a:latin typeface="Times New Roman" panose="02020603050405020304" pitchFamily="18" charset="0"/>
                <a:cs typeface="Times New Roman" panose="02020603050405020304" pitchFamily="18" charset="0"/>
              </a:rPr>
              <a:t>in architecture and management on </a:t>
            </a:r>
            <a:r>
              <a:rPr lang="en-GB" dirty="0" err="1">
                <a:latin typeface="Times New Roman" panose="02020603050405020304" pitchFamily="18" charset="0"/>
                <a:cs typeface="Times New Roman" panose="02020603050405020304" pitchFamily="18" charset="0"/>
              </a:rPr>
              <a:t>Tianyige</a:t>
            </a:r>
            <a:r>
              <a:rPr lang="en-GB" dirty="0">
                <a:latin typeface="Times New Roman" panose="02020603050405020304" pitchFamily="18" charset="0"/>
                <a:cs typeface="Times New Roman" panose="02020603050405020304" pitchFamily="18" charset="0"/>
              </a:rPr>
              <a:t> (</a:t>
            </a:r>
            <a:r>
              <a:rPr lang="zh-CN" altLang="en-US" sz="1900" dirty="0">
                <a:latin typeface="Times New Roman" panose="02020603050405020304" pitchFamily="18" charset="0"/>
                <a:cs typeface="Times New Roman" panose="02020603050405020304" pitchFamily="18" charset="0"/>
              </a:rPr>
              <a:t>天一阁</a:t>
            </a:r>
            <a:r>
              <a:rPr lang="en-GB" dirty="0">
                <a:latin typeface="Times New Roman" panose="02020603050405020304" pitchFamily="18" charset="0"/>
                <a:cs typeface="Times New Roman" panose="02020603050405020304" pitchFamily="18" charset="0"/>
              </a:rPr>
              <a:t>) which, founded by Fan Qin </a:t>
            </a:r>
            <a:r>
              <a:rPr lang="zh-CN" altLang="en-US" dirty="0">
                <a:latin typeface="Times New Roman" panose="02020603050405020304" pitchFamily="18" charset="0"/>
                <a:cs typeface="Times New Roman" panose="02020603050405020304" pitchFamily="18" charset="0"/>
              </a:rPr>
              <a:t>（</a:t>
            </a:r>
            <a:r>
              <a:rPr lang="zh-CN" altLang="en-US" sz="1900" dirty="0">
                <a:latin typeface="Times New Roman" panose="02020603050405020304" pitchFamily="18" charset="0"/>
                <a:cs typeface="Times New Roman" panose="02020603050405020304" pitchFamily="18" charset="0"/>
              </a:rPr>
              <a:t>范钦</a:t>
            </a:r>
            <a:r>
              <a:rPr lang="zh-CN" altLang="en-US"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between 1361-1566 </a:t>
            </a:r>
            <a:r>
              <a:rPr lang="zh-CN" altLang="en-US" dirty="0">
                <a:latin typeface="Times New Roman" panose="02020603050405020304" pitchFamily="18" charset="0"/>
                <a:cs typeface="Times New Roman" panose="02020603050405020304" pitchFamily="18" charset="0"/>
              </a:rPr>
              <a:t>（</a:t>
            </a:r>
            <a:r>
              <a:rPr lang="zh-CN" altLang="en-US" sz="1900" dirty="0">
                <a:latin typeface="Times New Roman" panose="02020603050405020304" pitchFamily="18" charset="0"/>
                <a:cs typeface="Times New Roman" panose="02020603050405020304" pitchFamily="18" charset="0"/>
              </a:rPr>
              <a:t>明嘉靖四十至四十五年</a:t>
            </a:r>
            <a:r>
              <a:rPr lang="en-GB"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4</a:t>
            </a:fld>
            <a:endParaRPr lang="en-GB"/>
          </a:p>
        </p:txBody>
      </p:sp>
    </p:spTree>
    <p:extLst>
      <p:ext uri="{BB962C8B-B14F-4D97-AF65-F5344CB8AC3E}">
        <p14:creationId xmlns:p14="http://schemas.microsoft.com/office/powerpoint/2010/main" val="798963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829"/>
            <a:ext cx="10515600" cy="521843"/>
          </a:xfrm>
        </p:spPr>
        <p:txBody>
          <a:bodyPr>
            <a:normAutofit fontScale="90000"/>
          </a:bodyPr>
          <a:lstStyle/>
          <a:p>
            <a:pPr algn="ctr"/>
            <a:r>
              <a:rPr lang="en-GB" sz="2800" dirty="0" smtClean="0">
                <a:latin typeface="Times New Roman" panose="02020603050405020304" pitchFamily="18" charset="0"/>
                <a:cs typeface="Times New Roman" panose="02020603050405020304" pitchFamily="18" charset="0"/>
              </a:rPr>
              <a:t>Four major private book collecting houses in late Qing Dynasty</a:t>
            </a:r>
            <a:r>
              <a:rPr lang="en-GB" dirty="0" smtClean="0"/>
              <a:t>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543" y="903768"/>
            <a:ext cx="4184793" cy="244293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031833"/>
            <a:ext cx="4584707" cy="22508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12" y="3796742"/>
            <a:ext cx="2994660" cy="281453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126" y="3629966"/>
            <a:ext cx="4781897" cy="3148082"/>
          </a:xfrm>
          <a:prstGeom prst="rect">
            <a:avLst/>
          </a:prstGeom>
        </p:spPr>
      </p:pic>
      <p:sp>
        <p:nvSpPr>
          <p:cNvPr id="10" name="TextBox 9"/>
          <p:cNvSpPr txBox="1"/>
          <p:nvPr/>
        </p:nvSpPr>
        <p:spPr>
          <a:xfrm>
            <a:off x="5079599" y="1865376"/>
            <a:ext cx="461665" cy="1417320"/>
          </a:xfrm>
          <a:prstGeom prst="rect">
            <a:avLst/>
          </a:prstGeom>
          <a:noFill/>
        </p:spPr>
        <p:txBody>
          <a:bodyPr vert="eaVert" wrap="square" rtlCol="0">
            <a:spAutoFit/>
          </a:bodyPr>
          <a:lstStyle/>
          <a:p>
            <a:r>
              <a:rPr lang="zh-CN" altLang="en-US" dirty="0" smtClean="0"/>
              <a:t>铁琴铜剑楼</a:t>
            </a:r>
            <a:endParaRPr lang="en-GB" dirty="0"/>
          </a:p>
        </p:txBody>
      </p:sp>
      <p:sp>
        <p:nvSpPr>
          <p:cNvPr id="11" name="TextBox 10"/>
          <p:cNvSpPr txBox="1"/>
          <p:nvPr/>
        </p:nvSpPr>
        <p:spPr>
          <a:xfrm>
            <a:off x="10803743" y="2048256"/>
            <a:ext cx="461665" cy="1161288"/>
          </a:xfrm>
          <a:prstGeom prst="rect">
            <a:avLst/>
          </a:prstGeom>
          <a:noFill/>
        </p:spPr>
        <p:txBody>
          <a:bodyPr vert="eaVert" wrap="square" rtlCol="0">
            <a:spAutoFit/>
          </a:bodyPr>
          <a:lstStyle/>
          <a:p>
            <a:r>
              <a:rPr lang="zh-CN" altLang="en-US" dirty="0" smtClean="0"/>
              <a:t>海源阁</a:t>
            </a:r>
            <a:endParaRPr lang="en-GB" dirty="0"/>
          </a:p>
        </p:txBody>
      </p:sp>
      <p:sp>
        <p:nvSpPr>
          <p:cNvPr id="12" name="TextBox 11"/>
          <p:cNvSpPr txBox="1"/>
          <p:nvPr/>
        </p:nvSpPr>
        <p:spPr>
          <a:xfrm>
            <a:off x="3515975" y="5468112"/>
            <a:ext cx="461665" cy="905256"/>
          </a:xfrm>
          <a:prstGeom prst="rect">
            <a:avLst/>
          </a:prstGeom>
          <a:noFill/>
        </p:spPr>
        <p:txBody>
          <a:bodyPr vert="eaVert" wrap="square" rtlCol="0">
            <a:spAutoFit/>
          </a:bodyPr>
          <a:lstStyle/>
          <a:p>
            <a:r>
              <a:rPr lang="zh-CN" altLang="en-US" dirty="0" smtClean="0"/>
              <a:t>皕宋楼</a:t>
            </a:r>
            <a:endParaRPr lang="en-GB" dirty="0"/>
          </a:p>
        </p:txBody>
      </p:sp>
      <p:sp>
        <p:nvSpPr>
          <p:cNvPr id="13" name="TextBox 12"/>
          <p:cNvSpPr txBox="1"/>
          <p:nvPr/>
        </p:nvSpPr>
        <p:spPr>
          <a:xfrm>
            <a:off x="10611719" y="5294376"/>
            <a:ext cx="461665" cy="1316896"/>
          </a:xfrm>
          <a:prstGeom prst="rect">
            <a:avLst/>
          </a:prstGeom>
          <a:noFill/>
        </p:spPr>
        <p:txBody>
          <a:bodyPr vert="eaVert" wrap="square" rtlCol="0">
            <a:spAutoFit/>
          </a:bodyPr>
          <a:lstStyle/>
          <a:p>
            <a:r>
              <a:rPr lang="zh-CN" altLang="en-US" dirty="0" smtClean="0"/>
              <a:t>八千卷楼</a:t>
            </a:r>
            <a:endParaRPr lang="en-GB" dirty="0"/>
          </a:p>
        </p:txBody>
      </p:sp>
      <p:sp>
        <p:nvSpPr>
          <p:cNvPr id="14" name="Date Placeholder 13"/>
          <p:cNvSpPr>
            <a:spLocks noGrp="1"/>
          </p:cNvSpPr>
          <p:nvPr>
            <p:ph type="dt" sz="half" idx="10"/>
          </p:nvPr>
        </p:nvSpPr>
        <p:spPr/>
        <p:txBody>
          <a:bodyPr/>
          <a:lstStyle/>
          <a:p>
            <a:fld id="{116E2A97-0BF5-4019-BD8A-B1E01680A3EF}" type="datetime1">
              <a:rPr lang="en-US" smtClean="0"/>
              <a:t>9/6/2019</a:t>
            </a:fld>
            <a:endParaRPr lang="en-GB"/>
          </a:p>
        </p:txBody>
      </p:sp>
      <p:sp>
        <p:nvSpPr>
          <p:cNvPr id="15" name="Slide Number Placeholder 14"/>
          <p:cNvSpPr>
            <a:spLocks noGrp="1"/>
          </p:cNvSpPr>
          <p:nvPr>
            <p:ph type="sldNum" sz="quarter" idx="12"/>
          </p:nvPr>
        </p:nvSpPr>
        <p:spPr/>
        <p:txBody>
          <a:bodyPr/>
          <a:lstStyle/>
          <a:p>
            <a:fld id="{A61E5959-B087-4EA2-9356-6905152BDD16}" type="slidenum">
              <a:rPr lang="en-GB" smtClean="0"/>
              <a:t>5</a:t>
            </a:fld>
            <a:endParaRPr lang="en-GB"/>
          </a:p>
        </p:txBody>
      </p:sp>
    </p:spTree>
    <p:extLst>
      <p:ext uri="{BB962C8B-B14F-4D97-AF65-F5344CB8AC3E}">
        <p14:creationId xmlns:p14="http://schemas.microsoft.com/office/powerpoint/2010/main" val="184512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117"/>
            <a:ext cx="10515600" cy="1811147"/>
          </a:xfrm>
        </p:spPr>
        <p:txBody>
          <a:bodyPr>
            <a:normAutofit/>
          </a:bodyPr>
          <a:lstStyle/>
          <a:p>
            <a:pPr algn="ctr"/>
            <a:r>
              <a:rPr lang="en-GB" altLang="zh-CN" sz="2800" dirty="0" smtClean="0">
                <a:latin typeface="Times New Roman" panose="02020603050405020304" pitchFamily="18" charset="0"/>
                <a:cs typeface="Times New Roman" panose="02020603050405020304" pitchFamily="18" charset="0"/>
              </a:rPr>
              <a:t>Historical statistics of  book collectors in China</a:t>
            </a:r>
            <a:br>
              <a:rPr lang="en-GB" altLang="zh-CN" sz="2800" dirty="0" smtClean="0">
                <a:latin typeface="Times New Roman" panose="02020603050405020304" pitchFamily="18" charset="0"/>
                <a:cs typeface="Times New Roman" panose="02020603050405020304" pitchFamily="18" charset="0"/>
              </a:rPr>
            </a:br>
            <a:r>
              <a:rPr lang="zh-CN" altLang="en-US" sz="2400" dirty="0" smtClean="0"/>
              <a:t>中国</a:t>
            </a:r>
            <a:r>
              <a:rPr lang="zh-CN" altLang="en-US" sz="2400" dirty="0"/>
              <a:t>历代藏书家人数统计</a:t>
            </a:r>
            <a:r>
              <a:rPr lang="zh-CN" altLang="en-US" sz="2400" dirty="0" smtClean="0"/>
              <a:t>表</a:t>
            </a:r>
            <a:r>
              <a:rPr lang="en-GB" altLang="zh-CN" sz="2400" dirty="0" smtClean="0"/>
              <a:t/>
            </a:r>
            <a:br>
              <a:rPr lang="en-GB" altLang="zh-CN" sz="2400" dirty="0" smtClean="0"/>
            </a:br>
            <a:r>
              <a:rPr lang="en-GB" altLang="zh-CN" sz="2400" dirty="0"/>
              <a:t/>
            </a:r>
            <a:br>
              <a:rPr lang="en-GB" altLang="zh-CN" sz="2400" dirty="0"/>
            </a:br>
            <a:r>
              <a:rPr lang="en-GB" altLang="zh-CN" sz="1400" dirty="0" smtClean="0">
                <a:latin typeface="Times New Roman" panose="02020603050405020304" pitchFamily="18" charset="0"/>
                <a:cs typeface="Times New Roman" panose="02020603050405020304" pitchFamily="18" charset="0"/>
              </a:rPr>
              <a:t>Source: </a:t>
            </a:r>
            <a:r>
              <a:rPr lang="zh-CN" altLang="en-US" sz="1400" dirty="0" smtClean="0">
                <a:latin typeface="Times New Roman" panose="02020603050405020304" pitchFamily="18" charset="0"/>
                <a:cs typeface="Times New Roman" panose="02020603050405020304" pitchFamily="18" charset="0"/>
              </a:rPr>
              <a:t>范</a:t>
            </a:r>
            <a:r>
              <a:rPr lang="zh-CN" altLang="en-US" sz="1400" dirty="0">
                <a:latin typeface="Times New Roman" panose="02020603050405020304" pitchFamily="18" charset="0"/>
                <a:cs typeface="Times New Roman" panose="02020603050405020304" pitchFamily="18" charset="0"/>
              </a:rPr>
              <a:t>凤书</a:t>
            </a:r>
            <a:r>
              <a:rPr lang="en-GB" sz="1400" dirty="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中</a:t>
            </a:r>
            <a:r>
              <a:rPr lang="zh-CN" altLang="en-US" sz="1400" dirty="0">
                <a:latin typeface="Times New Roman" panose="02020603050405020304" pitchFamily="18" charset="0"/>
                <a:cs typeface="Times New Roman" panose="02020603050405020304" pitchFamily="18" charset="0"/>
              </a:rPr>
              <a:t>国私家藏书</a:t>
            </a:r>
            <a:r>
              <a:rPr lang="zh-CN" altLang="en-US" sz="1400" dirty="0" smtClean="0">
                <a:latin typeface="Times New Roman" panose="02020603050405020304" pitchFamily="18" charset="0"/>
                <a:cs typeface="Times New Roman" panose="02020603050405020304" pitchFamily="18" charset="0"/>
              </a:rPr>
              <a:t>史</a:t>
            </a:r>
            <a:r>
              <a:rPr lang="en-US" altLang="zh-CN" sz="1400" dirty="0" smtClean="0">
                <a:latin typeface="Times New Roman" panose="02020603050405020304" pitchFamily="18" charset="0"/>
                <a:cs typeface="Times New Roman" panose="02020603050405020304" pitchFamily="18" charset="0"/>
              </a:rPr>
              <a:t>》</a:t>
            </a:r>
            <a:r>
              <a:rPr lang="en-GB" sz="1400" i="1" dirty="0">
                <a:latin typeface="Times New Roman" panose="02020603050405020304" pitchFamily="18" charset="0"/>
                <a:cs typeface="Times New Roman" panose="02020603050405020304" pitchFamily="18" charset="0"/>
              </a:rPr>
              <a:t>History of Private Book Collecting in China</a:t>
            </a:r>
            <a:r>
              <a:rPr lang="en-GB" sz="1400" i="1" dirty="0" smtClean="0">
                <a:latin typeface="Times New Roman" panose="02020603050405020304" pitchFamily="18" charset="0"/>
                <a:cs typeface="Times New Roman" panose="02020603050405020304" pitchFamily="18" charset="0"/>
              </a:rPr>
              <a:t>.</a:t>
            </a:r>
            <a:r>
              <a:rPr lang="en-GB" sz="1400" dirty="0" smtClean="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修订版</a:t>
            </a:r>
            <a:r>
              <a:rPr lang="en-GB"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第</a:t>
            </a:r>
            <a:r>
              <a:rPr lang="en-GB" sz="1400" dirty="0">
                <a:latin typeface="Times New Roman" panose="02020603050405020304" pitchFamily="18" charset="0"/>
                <a:cs typeface="Times New Roman" panose="02020603050405020304" pitchFamily="18" charset="0"/>
              </a:rPr>
              <a:t>1</a:t>
            </a:r>
            <a:r>
              <a:rPr lang="zh-CN" altLang="en-US" sz="1400" dirty="0">
                <a:latin typeface="Times New Roman" panose="02020603050405020304" pitchFamily="18" charset="0"/>
                <a:cs typeface="Times New Roman" panose="02020603050405020304" pitchFamily="18" charset="0"/>
              </a:rPr>
              <a:t>版</a:t>
            </a:r>
            <a:r>
              <a:rPr lang="en-GB"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武汉</a:t>
            </a:r>
            <a:r>
              <a:rPr lang="en-GB" sz="1400" dirty="0">
                <a:latin typeface="Times New Roman" panose="02020603050405020304" pitchFamily="18" charset="0"/>
                <a:cs typeface="Times New Roman" panose="02020603050405020304" pitchFamily="18" charset="0"/>
              </a:rPr>
              <a:t> : </a:t>
            </a:r>
            <a:r>
              <a:rPr lang="zh-CN" altLang="en-US" sz="1400" dirty="0">
                <a:latin typeface="Times New Roman" panose="02020603050405020304" pitchFamily="18" charset="0"/>
                <a:cs typeface="Times New Roman" panose="02020603050405020304" pitchFamily="18" charset="0"/>
              </a:rPr>
              <a:t>武汉大学出版社</a:t>
            </a:r>
            <a:r>
              <a:rPr lang="en-GB" sz="1400" dirty="0">
                <a:latin typeface="Times New Roman" panose="02020603050405020304" pitchFamily="18" charset="0"/>
                <a:cs typeface="Times New Roman" panose="02020603050405020304" pitchFamily="18" charset="0"/>
              </a:rPr>
              <a:t>, 2013</a:t>
            </a:r>
          </a:p>
        </p:txBody>
      </p:sp>
      <p:graphicFrame>
        <p:nvGraphicFramePr>
          <p:cNvPr id="4" name="Content Placeholder 3"/>
          <p:cNvGraphicFramePr>
            <a:graphicFrameLocks noGrp="1"/>
          </p:cNvGraphicFramePr>
          <p:nvPr>
            <p:ph idx="1"/>
            <p:extLst/>
          </p:nvPr>
        </p:nvGraphicFramePr>
        <p:xfrm>
          <a:off x="838200" y="3095879"/>
          <a:ext cx="10186413" cy="2276856"/>
        </p:xfrm>
        <a:graphic>
          <a:graphicData uri="http://schemas.openxmlformats.org/drawingml/2006/table">
            <a:tbl>
              <a:tblPr firstRow="1" firstCol="1" bandRow="1">
                <a:tableStyleId>{5C22544A-7EE6-4342-B048-85BDC9FD1C3A}</a:tableStyleId>
              </a:tblPr>
              <a:tblGrid>
                <a:gridCol w="1499614">
                  <a:extLst>
                    <a:ext uri="{9D8B030D-6E8A-4147-A177-3AD203B41FA5}">
                      <a16:colId xmlns:a16="http://schemas.microsoft.com/office/drawing/2014/main" val="1726685053"/>
                    </a:ext>
                  </a:extLst>
                </a:gridCol>
                <a:gridCol w="1059664">
                  <a:extLst>
                    <a:ext uri="{9D8B030D-6E8A-4147-A177-3AD203B41FA5}">
                      <a16:colId xmlns:a16="http://schemas.microsoft.com/office/drawing/2014/main" val="119184750"/>
                    </a:ext>
                  </a:extLst>
                </a:gridCol>
                <a:gridCol w="1278537">
                  <a:extLst>
                    <a:ext uri="{9D8B030D-6E8A-4147-A177-3AD203B41FA5}">
                      <a16:colId xmlns:a16="http://schemas.microsoft.com/office/drawing/2014/main" val="129813712"/>
                    </a:ext>
                  </a:extLst>
                </a:gridCol>
                <a:gridCol w="1278537">
                  <a:extLst>
                    <a:ext uri="{9D8B030D-6E8A-4147-A177-3AD203B41FA5}">
                      <a16:colId xmlns:a16="http://schemas.microsoft.com/office/drawing/2014/main" val="2034537285"/>
                    </a:ext>
                  </a:extLst>
                </a:gridCol>
                <a:gridCol w="1278537">
                  <a:extLst>
                    <a:ext uri="{9D8B030D-6E8A-4147-A177-3AD203B41FA5}">
                      <a16:colId xmlns:a16="http://schemas.microsoft.com/office/drawing/2014/main" val="1909945795"/>
                    </a:ext>
                  </a:extLst>
                </a:gridCol>
                <a:gridCol w="1279639">
                  <a:extLst>
                    <a:ext uri="{9D8B030D-6E8A-4147-A177-3AD203B41FA5}">
                      <a16:colId xmlns:a16="http://schemas.microsoft.com/office/drawing/2014/main" val="3176948994"/>
                    </a:ext>
                  </a:extLst>
                </a:gridCol>
                <a:gridCol w="1424682">
                  <a:extLst>
                    <a:ext uri="{9D8B030D-6E8A-4147-A177-3AD203B41FA5}">
                      <a16:colId xmlns:a16="http://schemas.microsoft.com/office/drawing/2014/main" val="1937296535"/>
                    </a:ext>
                  </a:extLst>
                </a:gridCol>
                <a:gridCol w="1087203">
                  <a:extLst>
                    <a:ext uri="{9D8B030D-6E8A-4147-A177-3AD203B41FA5}">
                      <a16:colId xmlns:a16="http://schemas.microsoft.com/office/drawing/2014/main" val="737155277"/>
                    </a:ext>
                  </a:extLst>
                </a:gridCol>
              </a:tblGrid>
              <a:tr h="1060704">
                <a:tc>
                  <a:txBody>
                    <a:bodyPr/>
                    <a:lstStyle/>
                    <a:p>
                      <a:pPr algn="ctr"/>
                      <a:r>
                        <a:rPr lang="en-GB" altLang="zh-CN" sz="2400" dirty="0" smtClean="0">
                          <a:effectLst/>
                        </a:rPr>
                        <a:t>Dynasty</a:t>
                      </a:r>
                      <a:endParaRPr lang="en-US" altLang="zh-CN" sz="2400" dirty="0" smtClean="0">
                        <a:effectLst/>
                      </a:endParaRPr>
                    </a:p>
                    <a:p>
                      <a:pPr algn="ctr"/>
                      <a:r>
                        <a:rPr lang="zh-CN" sz="2400" dirty="0" smtClean="0">
                          <a:effectLst/>
                        </a:rPr>
                        <a:t>朝</a:t>
                      </a:r>
                      <a:r>
                        <a:rPr lang="zh-CN" sz="2400" dirty="0">
                          <a:effectLst/>
                        </a:rPr>
                        <a:t>代</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Early Song</a:t>
                      </a:r>
                    </a:p>
                    <a:p>
                      <a:pPr algn="ctr"/>
                      <a:r>
                        <a:rPr lang="zh-CN" sz="2400" dirty="0" smtClean="0">
                          <a:effectLst/>
                        </a:rPr>
                        <a:t>先</a:t>
                      </a:r>
                      <a:r>
                        <a:rPr lang="zh-CN" sz="2400" dirty="0">
                          <a:effectLst/>
                        </a:rPr>
                        <a:t>宋</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Song</a:t>
                      </a:r>
                    </a:p>
                    <a:p>
                      <a:pPr algn="ctr"/>
                      <a:r>
                        <a:rPr lang="zh-CN" sz="2400" dirty="0" smtClean="0">
                          <a:effectLst/>
                        </a:rPr>
                        <a:t>宋</a:t>
                      </a:r>
                      <a:r>
                        <a:rPr lang="zh-CN" sz="2400" dirty="0">
                          <a:effectLst/>
                        </a:rPr>
                        <a:t>代</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Yuan</a:t>
                      </a:r>
                    </a:p>
                    <a:p>
                      <a:pPr algn="ctr"/>
                      <a:r>
                        <a:rPr lang="zh-CN" sz="2400" dirty="0" smtClean="0">
                          <a:effectLst/>
                        </a:rPr>
                        <a:t>元</a:t>
                      </a:r>
                      <a:r>
                        <a:rPr lang="zh-CN" sz="2400" dirty="0">
                          <a:effectLst/>
                        </a:rPr>
                        <a:t>代</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Ming</a:t>
                      </a:r>
                    </a:p>
                    <a:p>
                      <a:pPr algn="ctr"/>
                      <a:r>
                        <a:rPr lang="zh-CN" sz="2400" dirty="0" smtClean="0">
                          <a:effectLst/>
                        </a:rPr>
                        <a:t>明</a:t>
                      </a:r>
                      <a:r>
                        <a:rPr lang="zh-CN" sz="2400" dirty="0">
                          <a:effectLst/>
                        </a:rPr>
                        <a:t>代</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Qing</a:t>
                      </a:r>
                    </a:p>
                    <a:p>
                      <a:pPr algn="ctr"/>
                      <a:r>
                        <a:rPr lang="zh-CN" sz="2400" dirty="0" smtClean="0">
                          <a:effectLst/>
                        </a:rPr>
                        <a:t>清</a:t>
                      </a:r>
                      <a:r>
                        <a:rPr lang="zh-CN" sz="2400" dirty="0">
                          <a:effectLst/>
                        </a:rPr>
                        <a:t>代</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Early modern</a:t>
                      </a:r>
                    </a:p>
                    <a:p>
                      <a:pPr algn="ctr"/>
                      <a:r>
                        <a:rPr lang="zh-CN" sz="2400" dirty="0" smtClean="0">
                          <a:effectLst/>
                        </a:rPr>
                        <a:t>近</a:t>
                      </a:r>
                      <a:r>
                        <a:rPr lang="zh-CN" sz="2400" dirty="0">
                          <a:effectLst/>
                        </a:rPr>
                        <a:t>现代</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r>
                        <a:rPr lang="en-GB" altLang="zh-CN" sz="2400" dirty="0" smtClean="0">
                          <a:effectLst/>
                        </a:rPr>
                        <a:t>Total</a:t>
                      </a:r>
                    </a:p>
                    <a:p>
                      <a:pPr algn="ctr"/>
                      <a:r>
                        <a:rPr lang="zh-CN" sz="2400" dirty="0" smtClean="0">
                          <a:effectLst/>
                        </a:rPr>
                        <a:t>总</a:t>
                      </a:r>
                      <a:r>
                        <a:rPr lang="zh-CN" sz="2400" dirty="0">
                          <a:effectLst/>
                        </a:rPr>
                        <a:t>计</a:t>
                      </a:r>
                      <a:endParaRPr lang="en-GB" sz="24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711712736"/>
                  </a:ext>
                </a:extLst>
              </a:tr>
              <a:tr h="1179576">
                <a:tc>
                  <a:txBody>
                    <a:bodyPr/>
                    <a:lstStyle/>
                    <a:p>
                      <a:pPr algn="ctr"/>
                      <a:r>
                        <a:rPr lang="en-GB" altLang="zh-CN" sz="2400" dirty="0" smtClean="0">
                          <a:effectLst/>
                        </a:rPr>
                        <a:t>Collectors</a:t>
                      </a:r>
                    </a:p>
                    <a:p>
                      <a:pPr algn="ctr"/>
                      <a:r>
                        <a:rPr lang="zh-CN" sz="2400" dirty="0" smtClean="0">
                          <a:effectLst/>
                        </a:rPr>
                        <a:t>人</a:t>
                      </a:r>
                      <a:r>
                        <a:rPr lang="zh-CN" sz="2400" dirty="0">
                          <a:effectLst/>
                        </a:rPr>
                        <a:t>数</a:t>
                      </a:r>
                      <a:endParaRPr lang="en-GB"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dirty="0" smtClean="0">
                          <a:effectLst/>
                        </a:rPr>
                        <a:t>253</a:t>
                      </a:r>
                      <a:endParaRPr lang="en-GB" sz="28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dirty="0" smtClean="0">
                          <a:effectLst/>
                        </a:rPr>
                        <a:t>738</a:t>
                      </a:r>
                      <a:endParaRPr lang="en-GB" sz="28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dirty="0" smtClean="0">
                          <a:effectLst/>
                        </a:rPr>
                        <a:t>207</a:t>
                      </a:r>
                      <a:endParaRPr lang="en-GB" sz="28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dirty="0" smtClean="0">
                          <a:effectLst/>
                        </a:rPr>
                        <a:t>897</a:t>
                      </a:r>
                      <a:endParaRPr lang="en-GB" sz="28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dirty="0" smtClean="0">
                          <a:effectLst/>
                        </a:rPr>
                        <a:t>2082</a:t>
                      </a:r>
                      <a:endParaRPr lang="en-GB" sz="28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dirty="0" smtClean="0">
                          <a:effectLst/>
                        </a:rPr>
                        <a:t>868</a:t>
                      </a:r>
                      <a:endParaRPr lang="en-GB" sz="2800" dirty="0">
                        <a:effectLst/>
                        <a:latin typeface="Calibri" panose="020F0502020204030204" pitchFamily="34" charset="0"/>
                        <a:ea typeface="Times New Roman" panose="02020603050405020304" pitchFamily="18" charset="0"/>
                      </a:endParaRPr>
                    </a:p>
                  </a:txBody>
                  <a:tcPr marL="68580" marR="68580" marT="0" marB="0"/>
                </a:tc>
                <a:tc>
                  <a:txBody>
                    <a:bodyPr/>
                    <a:lstStyle/>
                    <a:p>
                      <a:pPr algn="ctr"/>
                      <a:endParaRPr lang="en-GB" sz="2800" dirty="0" smtClean="0">
                        <a:effectLst/>
                      </a:endParaRPr>
                    </a:p>
                    <a:p>
                      <a:pPr algn="ctr"/>
                      <a:r>
                        <a:rPr lang="en-GB" sz="2800" b="1" dirty="0" smtClean="0">
                          <a:effectLst/>
                        </a:rPr>
                        <a:t>5045</a:t>
                      </a:r>
                      <a:endParaRPr lang="en-GB" sz="2800" b="1"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32060153"/>
                  </a:ext>
                </a:extLst>
              </a:tr>
            </a:tbl>
          </a:graphicData>
        </a:graphic>
      </p:graphicFrame>
      <p:sp>
        <p:nvSpPr>
          <p:cNvPr id="5" name="Date Placeholder 4"/>
          <p:cNvSpPr>
            <a:spLocks noGrp="1"/>
          </p:cNvSpPr>
          <p:nvPr>
            <p:ph type="dt" sz="half" idx="10"/>
          </p:nvPr>
        </p:nvSpPr>
        <p:spPr/>
        <p:txBody>
          <a:bodyPr/>
          <a:lstStyle/>
          <a:p>
            <a:fld id="{CD521FB3-1BD4-42B4-A7BD-A42A917AC13B}" type="datetime1">
              <a:rPr lang="en-US" smtClean="0"/>
              <a:t>9/6/2019</a:t>
            </a:fld>
            <a:endParaRPr lang="en-GB"/>
          </a:p>
        </p:txBody>
      </p:sp>
      <p:sp>
        <p:nvSpPr>
          <p:cNvPr id="6" name="Slide Number Placeholder 5"/>
          <p:cNvSpPr>
            <a:spLocks noGrp="1"/>
          </p:cNvSpPr>
          <p:nvPr>
            <p:ph type="sldNum" sz="quarter" idx="12"/>
          </p:nvPr>
        </p:nvSpPr>
        <p:spPr/>
        <p:txBody>
          <a:bodyPr/>
          <a:lstStyle/>
          <a:p>
            <a:fld id="{A61E5959-B087-4EA2-9356-6905152BDD16}" type="slidenum">
              <a:rPr lang="en-GB" smtClean="0"/>
              <a:t>6</a:t>
            </a:fld>
            <a:endParaRPr lang="en-GB"/>
          </a:p>
        </p:txBody>
      </p:sp>
    </p:spTree>
    <p:extLst>
      <p:ext uri="{BB962C8B-B14F-4D97-AF65-F5344CB8AC3E}">
        <p14:creationId xmlns:p14="http://schemas.microsoft.com/office/powerpoint/2010/main" val="8688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533"/>
            <a:ext cx="10515600" cy="860171"/>
          </a:xfrm>
        </p:spPr>
        <p:txBody>
          <a:bodyPr>
            <a:normAutofit/>
          </a:bodyPr>
          <a:lstStyle/>
          <a:p>
            <a:pPr algn="ctr"/>
            <a:r>
              <a:rPr lang="en-GB" altLang="zh-CN" sz="2400" dirty="0" smtClean="0">
                <a:latin typeface="Times New Roman" panose="02020603050405020304" pitchFamily="18" charset="0"/>
                <a:cs typeface="Times New Roman" panose="02020603050405020304" pitchFamily="18" charset="0"/>
              </a:rPr>
              <a:t>Number of book collectors by province and region in descending order</a:t>
            </a:r>
            <a:br>
              <a:rPr lang="en-GB" altLang="zh-CN" sz="2400" dirty="0" smtClean="0">
                <a:latin typeface="Times New Roman" panose="02020603050405020304" pitchFamily="18" charset="0"/>
                <a:cs typeface="Times New Roman" panose="02020603050405020304" pitchFamily="18" charset="0"/>
              </a:rPr>
            </a:br>
            <a:r>
              <a:rPr lang="zh-CN" altLang="en-US" sz="1800" dirty="0" smtClean="0"/>
              <a:t>中</a:t>
            </a:r>
            <a:r>
              <a:rPr lang="zh-CN" altLang="en-US" sz="1800" dirty="0"/>
              <a:t>国藏书家省区分布统</a:t>
            </a:r>
            <a:r>
              <a:rPr lang="zh-CN" altLang="en-US" sz="1800" dirty="0" smtClean="0"/>
              <a:t>计表</a:t>
            </a:r>
            <a:endParaRPr lang="en-GB" sz="1800" dirty="0"/>
          </a:p>
        </p:txBody>
      </p:sp>
      <p:graphicFrame>
        <p:nvGraphicFramePr>
          <p:cNvPr id="6" name="Content Placeholder 5"/>
          <p:cNvGraphicFramePr>
            <a:graphicFrameLocks noGrp="1"/>
          </p:cNvGraphicFramePr>
          <p:nvPr>
            <p:ph idx="1"/>
            <p:extLst/>
          </p:nvPr>
        </p:nvGraphicFramePr>
        <p:xfrm>
          <a:off x="1670714" y="1116524"/>
          <a:ext cx="4900364" cy="5422388"/>
        </p:xfrm>
        <a:graphic>
          <a:graphicData uri="http://schemas.openxmlformats.org/drawingml/2006/table">
            <a:tbl>
              <a:tblPr firstRow="1" firstCol="1" bandRow="1">
                <a:tableStyleId>{5C22544A-7EE6-4342-B048-85BDC9FD1C3A}</a:tableStyleId>
              </a:tblPr>
              <a:tblGrid>
                <a:gridCol w="1224826">
                  <a:extLst>
                    <a:ext uri="{9D8B030D-6E8A-4147-A177-3AD203B41FA5}">
                      <a16:colId xmlns:a16="http://schemas.microsoft.com/office/drawing/2014/main" val="972656140"/>
                    </a:ext>
                  </a:extLst>
                </a:gridCol>
                <a:gridCol w="1224826">
                  <a:extLst>
                    <a:ext uri="{9D8B030D-6E8A-4147-A177-3AD203B41FA5}">
                      <a16:colId xmlns:a16="http://schemas.microsoft.com/office/drawing/2014/main" val="3738255277"/>
                    </a:ext>
                  </a:extLst>
                </a:gridCol>
                <a:gridCol w="1225356">
                  <a:extLst>
                    <a:ext uri="{9D8B030D-6E8A-4147-A177-3AD203B41FA5}">
                      <a16:colId xmlns:a16="http://schemas.microsoft.com/office/drawing/2014/main" val="1519518425"/>
                    </a:ext>
                  </a:extLst>
                </a:gridCol>
                <a:gridCol w="1225356">
                  <a:extLst>
                    <a:ext uri="{9D8B030D-6E8A-4147-A177-3AD203B41FA5}">
                      <a16:colId xmlns:a16="http://schemas.microsoft.com/office/drawing/2014/main" val="1117453074"/>
                    </a:ext>
                  </a:extLst>
                </a:gridCol>
              </a:tblGrid>
              <a:tr h="159482">
                <a:tc>
                  <a:txBody>
                    <a:bodyPr/>
                    <a:lstStyle/>
                    <a:p>
                      <a:pPr algn="ctr"/>
                      <a:r>
                        <a:rPr lang="zh-CN" sz="900">
                          <a:effectLst/>
                        </a:rPr>
                        <a:t>名次</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pPr algn="ctr"/>
                      <a:r>
                        <a:rPr lang="zh-CN" sz="900">
                          <a:effectLst/>
                        </a:rPr>
                        <a:t>省区名</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pPr algn="ctr"/>
                      <a:r>
                        <a:rPr lang="zh-CN" sz="900">
                          <a:effectLst/>
                        </a:rPr>
                        <a:t>藏书家数</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pPr algn="ctr"/>
                      <a:r>
                        <a:rPr lang="en-GB" sz="900">
                          <a:effectLst/>
                        </a:rPr>
                        <a:t>%</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609613640"/>
                  </a:ext>
                </a:extLst>
              </a:tr>
              <a:tr h="159482">
                <a:tc>
                  <a:txBody>
                    <a:bodyPr/>
                    <a:lstStyle/>
                    <a:p>
                      <a:r>
                        <a:rPr lang="en-GB" sz="900">
                          <a:effectLst/>
                        </a:rPr>
                        <a:t>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浙江</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1139</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22.28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717319649"/>
                  </a:ext>
                </a:extLst>
              </a:tr>
              <a:tr h="159482">
                <a:tc>
                  <a:txBody>
                    <a:bodyPr/>
                    <a:lstStyle/>
                    <a:p>
                      <a:r>
                        <a:rPr lang="en-GB" sz="900">
                          <a:effectLst/>
                        </a:rPr>
                        <a:t>2</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江苏</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998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19.19</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140073476"/>
                  </a:ext>
                </a:extLst>
              </a:tr>
              <a:tr h="159482">
                <a:tc>
                  <a:txBody>
                    <a:bodyPr/>
                    <a:lstStyle/>
                    <a:p>
                      <a:r>
                        <a:rPr lang="en-GB" sz="900">
                          <a:effectLst/>
                        </a:rPr>
                        <a:t>3</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山东</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495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9.81</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984521357"/>
                  </a:ext>
                </a:extLst>
              </a:tr>
              <a:tr h="159482">
                <a:tc>
                  <a:txBody>
                    <a:bodyPr/>
                    <a:lstStyle/>
                    <a:p>
                      <a:r>
                        <a:rPr lang="en-GB" sz="900">
                          <a:effectLst/>
                        </a:rPr>
                        <a:t>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江西</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331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6.15</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744448647"/>
                  </a:ext>
                </a:extLst>
              </a:tr>
              <a:tr h="159482">
                <a:tc>
                  <a:txBody>
                    <a:bodyPr/>
                    <a:lstStyle/>
                    <a:p>
                      <a:r>
                        <a:rPr lang="en-GB" sz="900">
                          <a:effectLst/>
                        </a:rPr>
                        <a:t>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福建</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287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5.69</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725506330"/>
                  </a:ext>
                </a:extLst>
              </a:tr>
              <a:tr h="159482">
                <a:tc>
                  <a:txBody>
                    <a:bodyPr/>
                    <a:lstStyle/>
                    <a:p>
                      <a:r>
                        <a:rPr lang="en-GB" sz="900">
                          <a:effectLst/>
                        </a:rPr>
                        <a:t>6</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河南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218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4.32</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408785253"/>
                  </a:ext>
                </a:extLst>
              </a:tr>
              <a:tr h="159482">
                <a:tc>
                  <a:txBody>
                    <a:bodyPr/>
                    <a:lstStyle/>
                    <a:p>
                      <a:r>
                        <a:rPr lang="en-GB" sz="900">
                          <a:effectLst/>
                        </a:rPr>
                        <a:t>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安徽</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206</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4.08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4041363077"/>
                  </a:ext>
                </a:extLst>
              </a:tr>
              <a:tr h="159482">
                <a:tc>
                  <a:txBody>
                    <a:bodyPr/>
                    <a:lstStyle/>
                    <a:p>
                      <a:r>
                        <a:rPr lang="en-GB" sz="900">
                          <a:effectLst/>
                        </a:rPr>
                        <a:t>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山西</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199</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3.95</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893509468"/>
                  </a:ext>
                </a:extLst>
              </a:tr>
              <a:tr h="159482">
                <a:tc>
                  <a:txBody>
                    <a:bodyPr/>
                    <a:lstStyle/>
                    <a:p>
                      <a:r>
                        <a:rPr lang="en-GB" sz="900">
                          <a:effectLst/>
                        </a:rPr>
                        <a:t>9</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河北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174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3.45</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280370110"/>
                  </a:ext>
                </a:extLst>
              </a:tr>
              <a:tr h="159482">
                <a:tc>
                  <a:txBody>
                    <a:bodyPr/>
                    <a:lstStyle/>
                    <a:p>
                      <a:r>
                        <a:rPr lang="en-GB" sz="900">
                          <a:effectLst/>
                        </a:rPr>
                        <a:t>10</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广东</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151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2964143423"/>
                  </a:ext>
                </a:extLst>
              </a:tr>
              <a:tr h="159482">
                <a:tc>
                  <a:txBody>
                    <a:bodyPr/>
                    <a:lstStyle/>
                    <a:p>
                      <a:r>
                        <a:rPr lang="en-GB" sz="900">
                          <a:effectLst/>
                        </a:rPr>
                        <a:t>11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上海</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135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2.68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95143165"/>
                  </a:ext>
                </a:extLst>
              </a:tr>
              <a:tr h="159482">
                <a:tc>
                  <a:txBody>
                    <a:bodyPr/>
                    <a:lstStyle/>
                    <a:p>
                      <a:r>
                        <a:rPr lang="en-GB" sz="900">
                          <a:effectLst/>
                        </a:rPr>
                        <a:t>12</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四川</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117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2.32</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216131252"/>
                  </a:ext>
                </a:extLst>
              </a:tr>
              <a:tr h="159482">
                <a:tc>
                  <a:txBody>
                    <a:bodyPr/>
                    <a:lstStyle/>
                    <a:p>
                      <a:r>
                        <a:rPr lang="en-GB" sz="900">
                          <a:effectLst/>
                        </a:rPr>
                        <a:t>13</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湖南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115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2.3</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51566127"/>
                  </a:ext>
                </a:extLst>
              </a:tr>
              <a:tr h="159482">
                <a:tc>
                  <a:txBody>
                    <a:bodyPr/>
                    <a:lstStyle/>
                    <a:p>
                      <a:r>
                        <a:rPr lang="en-GB" sz="900">
                          <a:effectLst/>
                        </a:rPr>
                        <a:t>14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湖北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93</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1.84</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916633477"/>
                  </a:ext>
                </a:extLst>
              </a:tr>
              <a:tr h="159482">
                <a:tc>
                  <a:txBody>
                    <a:bodyPr/>
                    <a:lstStyle/>
                    <a:p>
                      <a:r>
                        <a:rPr lang="en-GB" sz="900">
                          <a:effectLst/>
                        </a:rPr>
                        <a:t>15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陕西</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68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1.35</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2349325157"/>
                  </a:ext>
                </a:extLst>
              </a:tr>
              <a:tr h="159482">
                <a:tc>
                  <a:txBody>
                    <a:bodyPr/>
                    <a:lstStyle/>
                    <a:p>
                      <a:r>
                        <a:rPr lang="en-GB" sz="900">
                          <a:effectLst/>
                        </a:rPr>
                        <a:t>16</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北京</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61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1.21</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832234842"/>
                  </a:ext>
                </a:extLst>
              </a:tr>
              <a:tr h="159482">
                <a:tc>
                  <a:txBody>
                    <a:bodyPr/>
                    <a:lstStyle/>
                    <a:p>
                      <a:r>
                        <a:rPr lang="en-GB" sz="900">
                          <a:effectLst/>
                        </a:rPr>
                        <a:t>17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云南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36</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0.71</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746973361"/>
                  </a:ext>
                </a:extLst>
              </a:tr>
              <a:tr h="159482">
                <a:tc>
                  <a:txBody>
                    <a:bodyPr/>
                    <a:lstStyle/>
                    <a:p>
                      <a:r>
                        <a:rPr lang="en-GB" sz="900">
                          <a:effectLst/>
                        </a:rPr>
                        <a:t>18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甘肃</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33</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0.65</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047503858"/>
                  </a:ext>
                </a:extLst>
              </a:tr>
              <a:tr h="159482">
                <a:tc>
                  <a:txBody>
                    <a:bodyPr/>
                    <a:lstStyle/>
                    <a:p>
                      <a:r>
                        <a:rPr lang="en-GB" sz="900">
                          <a:effectLst/>
                        </a:rPr>
                        <a:t>19</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辽宁</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31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0.61</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739264795"/>
                  </a:ext>
                </a:extLst>
              </a:tr>
              <a:tr h="159482">
                <a:tc>
                  <a:txBody>
                    <a:bodyPr/>
                    <a:lstStyle/>
                    <a:p>
                      <a:r>
                        <a:rPr lang="en-GB" sz="900">
                          <a:effectLst/>
                        </a:rPr>
                        <a:t>20</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天津</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0.5</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769871233"/>
                  </a:ext>
                </a:extLst>
              </a:tr>
              <a:tr h="159482">
                <a:tc>
                  <a:txBody>
                    <a:bodyPr/>
                    <a:lstStyle/>
                    <a:p>
                      <a:r>
                        <a:rPr lang="en-GB" sz="900">
                          <a:effectLst/>
                        </a:rPr>
                        <a:t>21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贵州</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0.37</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739368527"/>
                  </a:ext>
                </a:extLst>
              </a:tr>
              <a:tr h="159482">
                <a:tc>
                  <a:txBody>
                    <a:bodyPr/>
                    <a:lstStyle/>
                    <a:p>
                      <a:r>
                        <a:rPr lang="en-GB" sz="900">
                          <a:effectLst/>
                        </a:rPr>
                        <a:t>22</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广西</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0.33</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4260343559"/>
                  </a:ext>
                </a:extLst>
              </a:tr>
              <a:tr h="159482">
                <a:tc>
                  <a:txBody>
                    <a:bodyPr/>
                    <a:lstStyle/>
                    <a:p>
                      <a:r>
                        <a:rPr lang="en-GB" sz="900">
                          <a:effectLst/>
                        </a:rPr>
                        <a:t>23</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内蒙古</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0.28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2422505874"/>
                  </a:ext>
                </a:extLst>
              </a:tr>
              <a:tr h="159482">
                <a:tc>
                  <a:txBody>
                    <a:bodyPr/>
                    <a:lstStyle/>
                    <a:p>
                      <a:r>
                        <a:rPr lang="en-GB" sz="900">
                          <a:effectLst/>
                        </a:rPr>
                        <a:t>24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黑龙江</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0.1</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090270586"/>
                  </a:ext>
                </a:extLst>
              </a:tr>
              <a:tr h="159482">
                <a:tc>
                  <a:txBody>
                    <a:bodyPr/>
                    <a:lstStyle/>
                    <a:p>
                      <a:r>
                        <a:rPr lang="en-GB" sz="900">
                          <a:effectLst/>
                        </a:rPr>
                        <a:t>25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吉林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0.08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2782866048"/>
                  </a:ext>
                </a:extLst>
              </a:tr>
              <a:tr h="159482">
                <a:tc>
                  <a:txBody>
                    <a:bodyPr/>
                    <a:lstStyle/>
                    <a:p>
                      <a:r>
                        <a:rPr lang="en-GB" sz="900">
                          <a:effectLst/>
                        </a:rPr>
                        <a:t>25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台湾</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4</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0.08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4236413522"/>
                  </a:ext>
                </a:extLst>
              </a:tr>
              <a:tr h="159482">
                <a:tc>
                  <a:txBody>
                    <a:bodyPr/>
                    <a:lstStyle/>
                    <a:p>
                      <a:r>
                        <a:rPr lang="en-GB" sz="900">
                          <a:effectLst/>
                        </a:rPr>
                        <a:t>26</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海南</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0.04</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2002168157"/>
                  </a:ext>
                </a:extLst>
              </a:tr>
              <a:tr h="159482">
                <a:tc>
                  <a:txBody>
                    <a:bodyPr/>
                    <a:lstStyle/>
                    <a:p>
                      <a:r>
                        <a:rPr lang="en-GB" sz="900">
                          <a:effectLst/>
                        </a:rPr>
                        <a:t>26</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新疆</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2</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0.04</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77897013"/>
                  </a:ext>
                </a:extLst>
              </a:tr>
              <a:tr h="159482">
                <a:tc>
                  <a:txBody>
                    <a:bodyPr/>
                    <a:lstStyle/>
                    <a:p>
                      <a:r>
                        <a:rPr lang="en-GB" sz="900">
                          <a:effectLst/>
                        </a:rPr>
                        <a:t>27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青海</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0.02</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412508753"/>
                  </a:ext>
                </a:extLst>
              </a:tr>
              <a:tr h="159482">
                <a:tc>
                  <a:txBody>
                    <a:bodyPr/>
                    <a:lstStyle/>
                    <a:p>
                      <a:r>
                        <a:rPr lang="en-GB" sz="900">
                          <a:effectLst/>
                        </a:rPr>
                        <a:t>27</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宁夏</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0.02</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549348297"/>
                  </a:ext>
                </a:extLst>
              </a:tr>
              <a:tr h="159482">
                <a:tc>
                  <a:txBody>
                    <a:bodyPr/>
                    <a:lstStyle/>
                    <a:p>
                      <a:r>
                        <a:rPr lang="en-GB" sz="900">
                          <a:effectLst/>
                        </a:rPr>
                        <a:t>28</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西藏</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0</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 </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636118338"/>
                  </a:ext>
                </a:extLst>
              </a:tr>
              <a:tr h="159482">
                <a:tc>
                  <a:txBody>
                    <a:bodyPr/>
                    <a:lstStyle/>
                    <a:p>
                      <a:r>
                        <a:rPr lang="en-GB" sz="900">
                          <a:effectLst/>
                        </a:rPr>
                        <a:t> </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zh-CN" sz="900">
                          <a:effectLst/>
                        </a:rPr>
                        <a:t>籍贯不明</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65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1.28</a:t>
                      </a:r>
                      <a:endParaRPr lang="en-GB" sz="90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3535685109"/>
                  </a:ext>
                </a:extLst>
              </a:tr>
              <a:tr h="159482">
                <a:tc>
                  <a:txBody>
                    <a:bodyPr/>
                    <a:lstStyle/>
                    <a:p>
                      <a:r>
                        <a:rPr lang="zh-CN" sz="900">
                          <a:effectLst/>
                        </a:rPr>
                        <a:t>合计</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 </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a:effectLst/>
                        </a:rPr>
                        <a:t>5045</a:t>
                      </a:r>
                      <a:endParaRPr lang="en-GB" sz="900">
                        <a:effectLst/>
                        <a:latin typeface="Calibri" panose="020F0502020204030204" pitchFamily="34" charset="0"/>
                        <a:ea typeface="Times New Roman" panose="02020603050405020304" pitchFamily="18" charset="0"/>
                      </a:endParaRPr>
                    </a:p>
                  </a:txBody>
                  <a:tcPr marL="57265" marR="57265" marT="0" marB="0"/>
                </a:tc>
                <a:tc>
                  <a:txBody>
                    <a:bodyPr/>
                    <a:lstStyle/>
                    <a:p>
                      <a:r>
                        <a:rPr lang="en-GB" sz="900" dirty="0">
                          <a:effectLst/>
                        </a:rPr>
                        <a:t> </a:t>
                      </a:r>
                      <a:endParaRPr lang="en-GB" sz="900" dirty="0">
                        <a:effectLst/>
                        <a:latin typeface="Calibri" panose="020F0502020204030204" pitchFamily="34" charset="0"/>
                        <a:ea typeface="Times New Roman" panose="02020603050405020304" pitchFamily="18" charset="0"/>
                      </a:endParaRPr>
                    </a:p>
                  </a:txBody>
                  <a:tcPr marL="57265" marR="57265" marT="0" marB="0"/>
                </a:tc>
                <a:extLst>
                  <a:ext uri="{0D108BD9-81ED-4DB2-BD59-A6C34878D82A}">
                    <a16:rowId xmlns:a16="http://schemas.microsoft.com/office/drawing/2014/main" val="1780279319"/>
                  </a:ext>
                </a:extLst>
              </a:tr>
            </a:tbl>
          </a:graphicData>
        </a:graphic>
      </p:graphicFrame>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7</a:t>
            </a:fld>
            <a:endParaRPr lang="en-GB"/>
          </a:p>
        </p:txBody>
      </p:sp>
      <p:sp>
        <p:nvSpPr>
          <p:cNvPr id="8" name="TextBox 7"/>
          <p:cNvSpPr txBox="1"/>
          <p:nvPr/>
        </p:nvSpPr>
        <p:spPr>
          <a:xfrm>
            <a:off x="7223760" y="1463040"/>
            <a:ext cx="4306824" cy="1292662"/>
          </a:xfrm>
          <a:prstGeom prst="rect">
            <a:avLst/>
          </a:prstGeom>
          <a:noFill/>
        </p:spPr>
        <p:txBody>
          <a:bodyPr wrap="square" rtlCol="0">
            <a:spAutoFit/>
          </a:bodyPr>
          <a:lstStyle/>
          <a:p>
            <a:r>
              <a:rPr lang="en-GB" dirty="0" smtClean="0"/>
              <a:t>Source:</a:t>
            </a:r>
          </a:p>
          <a:p>
            <a:endParaRPr lang="en-GB" altLang="zh-CN" dirty="0"/>
          </a:p>
          <a:p>
            <a:r>
              <a:rPr lang="zh-CN" altLang="en-US" sz="1400" dirty="0" smtClean="0"/>
              <a:t>范</a:t>
            </a:r>
            <a:r>
              <a:rPr lang="zh-CN" altLang="en-US" sz="1400" dirty="0"/>
              <a:t>凤书</a:t>
            </a:r>
            <a:r>
              <a:rPr lang="en-GB" sz="1400" dirty="0"/>
              <a:t>. </a:t>
            </a:r>
            <a:r>
              <a:rPr lang="en-US" altLang="zh-CN" sz="1400" dirty="0" smtClean="0"/>
              <a:t>《</a:t>
            </a:r>
            <a:r>
              <a:rPr lang="zh-CN" altLang="en-US" sz="1400" dirty="0" smtClean="0"/>
              <a:t>中</a:t>
            </a:r>
            <a:r>
              <a:rPr lang="zh-CN" altLang="en-US" sz="1400" dirty="0"/>
              <a:t>国私家藏书</a:t>
            </a:r>
            <a:r>
              <a:rPr lang="zh-CN" altLang="en-US" sz="1400" dirty="0" smtClean="0"/>
              <a:t>史</a:t>
            </a:r>
            <a:r>
              <a:rPr lang="en-US" altLang="zh-CN" sz="1400" dirty="0" smtClean="0"/>
              <a:t>》</a:t>
            </a:r>
            <a:r>
              <a:rPr lang="en-GB" sz="1400" i="1" dirty="0" smtClean="0"/>
              <a:t>.</a:t>
            </a:r>
            <a:r>
              <a:rPr lang="en-GB" sz="1400" dirty="0" smtClean="0"/>
              <a:t> </a:t>
            </a:r>
            <a:r>
              <a:rPr lang="en-GB" sz="1400" i="1" dirty="0">
                <a:latin typeface="Times New Roman" panose="02020603050405020304" pitchFamily="18" charset="0"/>
                <a:cs typeface="Times New Roman" panose="02020603050405020304" pitchFamily="18" charset="0"/>
              </a:rPr>
              <a:t>History of Private Book Collecting in </a:t>
            </a:r>
            <a:r>
              <a:rPr lang="en-GB" sz="1400" i="1" dirty="0" smtClean="0">
                <a:latin typeface="Times New Roman" panose="02020603050405020304" pitchFamily="18" charset="0"/>
                <a:cs typeface="Times New Roman" panose="02020603050405020304" pitchFamily="18" charset="0"/>
              </a:rPr>
              <a:t>China </a:t>
            </a:r>
            <a:r>
              <a:rPr lang="zh-CN" altLang="en-US" sz="1400" dirty="0" smtClean="0"/>
              <a:t>修</a:t>
            </a:r>
            <a:r>
              <a:rPr lang="zh-CN" altLang="en-US" sz="1400" dirty="0"/>
              <a:t>订版</a:t>
            </a:r>
            <a:r>
              <a:rPr lang="en-GB" sz="1400" dirty="0"/>
              <a:t>, </a:t>
            </a:r>
            <a:r>
              <a:rPr lang="zh-CN" altLang="en-US" sz="1400" dirty="0"/>
              <a:t>第</a:t>
            </a:r>
            <a:r>
              <a:rPr lang="en-GB" sz="1400" dirty="0"/>
              <a:t>1</a:t>
            </a:r>
            <a:r>
              <a:rPr lang="zh-CN" altLang="en-US" sz="1400" dirty="0"/>
              <a:t>版</a:t>
            </a:r>
            <a:r>
              <a:rPr lang="en-GB" sz="1400" dirty="0"/>
              <a:t>. </a:t>
            </a:r>
            <a:r>
              <a:rPr lang="zh-CN" altLang="en-US" sz="1400" dirty="0"/>
              <a:t>武汉</a:t>
            </a:r>
            <a:r>
              <a:rPr lang="en-GB" sz="1400" dirty="0"/>
              <a:t> : </a:t>
            </a:r>
            <a:r>
              <a:rPr lang="zh-CN" altLang="en-US" sz="1400" dirty="0"/>
              <a:t>武汉大学出版社</a:t>
            </a:r>
            <a:r>
              <a:rPr lang="en-GB" sz="1400" dirty="0"/>
              <a:t>, 2013. p.657-8</a:t>
            </a:r>
          </a:p>
        </p:txBody>
      </p:sp>
    </p:spTree>
    <p:extLst>
      <p:ext uri="{BB962C8B-B14F-4D97-AF65-F5344CB8AC3E}">
        <p14:creationId xmlns:p14="http://schemas.microsoft.com/office/powerpoint/2010/main" val="2833714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95528"/>
            <a:ext cx="10515600" cy="5381435"/>
          </a:xfrm>
        </p:spPr>
        <p:txBody>
          <a:bodyPr>
            <a:normAutofit/>
          </a:bodyPr>
          <a:lstStyle/>
          <a:p>
            <a:pPr marL="0" indent="0">
              <a:buNone/>
            </a:pPr>
            <a:r>
              <a:rPr lang="en-GB" dirty="0">
                <a:latin typeface="Times New Roman" panose="02020603050405020304" pitchFamily="18" charset="0"/>
                <a:cs typeface="Times New Roman" panose="02020603050405020304" pitchFamily="18" charset="0"/>
              </a:rPr>
              <a:t>Of the four libraries mentioned above, the Iron-Lyre-Copper-Sword Library was the only private library that survived the Taiping Rebellion, Japanese invasion and natural disasters, and were well preserved into the period of the People’s Republic of China.</a:t>
            </a:r>
          </a:p>
          <a:p>
            <a:pPr marL="0" indent="0">
              <a:buNone/>
            </a:pPr>
            <a:endParaRPr lang="en-GB" dirty="0" smtClean="0">
              <a:latin typeface="Times New Roman" panose="02020603050405020304" pitchFamily="18" charset="0"/>
              <a:cs typeface="Times New Roman" panose="02020603050405020304" pitchFamily="18" charset="0"/>
            </a:endParaRPr>
          </a:p>
          <a:p>
            <a:pPr marL="0" indent="0">
              <a:buNone/>
            </a:pPr>
            <a:r>
              <a:rPr lang="en-GB" dirty="0" smtClean="0">
                <a:latin typeface="Times New Roman" panose="02020603050405020304" pitchFamily="18" charset="0"/>
                <a:cs typeface="Times New Roman" panose="02020603050405020304" pitchFamily="18" charset="0"/>
              </a:rPr>
              <a:t>According </a:t>
            </a:r>
            <a:r>
              <a:rPr lang="en-GB" dirty="0">
                <a:latin typeface="Times New Roman" panose="02020603050405020304" pitchFamily="18" charset="0"/>
                <a:cs typeface="Times New Roman" panose="02020603050405020304" pitchFamily="18" charset="0"/>
              </a:rPr>
              <a:t>to Fan </a:t>
            </a:r>
            <a:r>
              <a:rPr lang="en-GB" dirty="0" err="1">
                <a:latin typeface="Times New Roman" panose="02020603050405020304" pitchFamily="18" charset="0"/>
                <a:cs typeface="Times New Roman" panose="02020603050405020304" pitchFamily="18" charset="0"/>
              </a:rPr>
              <a:t>Fengshu</a:t>
            </a:r>
            <a:r>
              <a:rPr lang="en-GB" dirty="0">
                <a:latin typeface="Times New Roman" panose="02020603050405020304" pitchFamily="18" charset="0"/>
                <a:cs typeface="Times New Roman" panose="02020603050405020304" pitchFamily="18" charset="0"/>
              </a:rPr>
              <a:t> in his History of Private Book Collecting in China (</a:t>
            </a:r>
            <a:r>
              <a:rPr lang="zh-CN" altLang="en-US" sz="2000" dirty="0">
                <a:latin typeface="Times New Roman" panose="02020603050405020304" pitchFamily="18" charset="0"/>
                <a:cs typeface="Times New Roman" panose="02020603050405020304" pitchFamily="18" charset="0"/>
              </a:rPr>
              <a:t>范凤书</a:t>
            </a:r>
            <a:r>
              <a:rPr lang="en-GB"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a:t>
            </a:r>
            <a:r>
              <a:rPr lang="zh-CN" altLang="en-US" sz="2000" dirty="0" smtClean="0">
                <a:latin typeface="Times New Roman" panose="02020603050405020304" pitchFamily="18" charset="0"/>
                <a:cs typeface="Times New Roman" panose="02020603050405020304" pitchFamily="18" charset="0"/>
              </a:rPr>
              <a:t>中</a:t>
            </a:r>
            <a:r>
              <a:rPr lang="zh-CN" altLang="en-US" sz="2000" dirty="0">
                <a:latin typeface="Times New Roman" panose="02020603050405020304" pitchFamily="18" charset="0"/>
                <a:cs typeface="Times New Roman" panose="02020603050405020304" pitchFamily="18" charset="0"/>
              </a:rPr>
              <a:t>国私家藏书</a:t>
            </a:r>
            <a:r>
              <a:rPr lang="zh-CN" altLang="en-US" sz="2000" dirty="0" smtClean="0">
                <a:latin typeface="Times New Roman" panose="02020603050405020304" pitchFamily="18" charset="0"/>
                <a:cs typeface="Times New Roman" panose="02020603050405020304" pitchFamily="18" charset="0"/>
              </a:rPr>
              <a:t>史</a:t>
            </a:r>
            <a:r>
              <a:rPr lang="en-US" altLang="zh-CN" sz="2000"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during the Qing Dynasty, there were 62 private libraries which were documented as destroyed, partially damaged or dispersed, mostly by war, and also by other kinds of disasters like fire, water, theft and pests. (p.466-470)</a:t>
            </a:r>
          </a:p>
        </p:txBody>
      </p:sp>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8</a:t>
            </a:fld>
            <a:endParaRPr lang="en-GB"/>
          </a:p>
        </p:txBody>
      </p:sp>
    </p:spTree>
    <p:extLst>
      <p:ext uri="{BB962C8B-B14F-4D97-AF65-F5344CB8AC3E}">
        <p14:creationId xmlns:p14="http://schemas.microsoft.com/office/powerpoint/2010/main" val="399859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2467"/>
          </a:xfrm>
        </p:spPr>
        <p:txBody>
          <a:bodyPr>
            <a:normAutofit fontScale="90000"/>
          </a:bodyPr>
          <a:lstStyle/>
          <a:p>
            <a:r>
              <a:rPr lang="en-GB" sz="3600" dirty="0" smtClean="0">
                <a:latin typeface="Times New Roman" panose="02020603050405020304" pitchFamily="18" charset="0"/>
                <a:cs typeface="Times New Roman" panose="02020603050405020304" pitchFamily="18" charset="0"/>
              </a:rPr>
              <a:t>3. The Iron-Lyre-Copper-Sword Library </a:t>
            </a:r>
            <a:r>
              <a:rPr lang="zh-CN" altLang="en-US" sz="3600" dirty="0" smtClean="0">
                <a:latin typeface="Times New Roman" panose="02020603050405020304" pitchFamily="18" charset="0"/>
                <a:cs typeface="Times New Roman" panose="02020603050405020304" pitchFamily="18" charset="0"/>
              </a:rPr>
              <a:t>瞿氏铁琴铜剑楼</a:t>
            </a:r>
            <a:endParaRPr lang="en-GB" sz="3600"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3191" y="1308100"/>
            <a:ext cx="7985618" cy="5330825"/>
          </a:xfrm>
        </p:spPr>
      </p:pic>
      <p:sp>
        <p:nvSpPr>
          <p:cNvPr id="4" name="Date Placeholder 3"/>
          <p:cNvSpPr>
            <a:spLocks noGrp="1"/>
          </p:cNvSpPr>
          <p:nvPr>
            <p:ph type="dt" sz="half" idx="10"/>
          </p:nvPr>
        </p:nvSpPr>
        <p:spPr/>
        <p:txBody>
          <a:bodyPr/>
          <a:lstStyle/>
          <a:p>
            <a:fld id="{5E881627-E966-4754-B71E-E6151E5640F3}" type="datetime1">
              <a:rPr lang="en-US" smtClean="0"/>
              <a:t>9/6/2019</a:t>
            </a:fld>
            <a:endParaRPr lang="en-GB"/>
          </a:p>
        </p:txBody>
      </p:sp>
      <p:sp>
        <p:nvSpPr>
          <p:cNvPr id="5" name="Slide Number Placeholder 4"/>
          <p:cNvSpPr>
            <a:spLocks noGrp="1"/>
          </p:cNvSpPr>
          <p:nvPr>
            <p:ph type="sldNum" sz="quarter" idx="12"/>
          </p:nvPr>
        </p:nvSpPr>
        <p:spPr/>
        <p:txBody>
          <a:bodyPr/>
          <a:lstStyle/>
          <a:p>
            <a:fld id="{A61E5959-B087-4EA2-9356-6905152BDD16}" type="slidenum">
              <a:rPr lang="en-GB" smtClean="0"/>
              <a:t>9</a:t>
            </a:fld>
            <a:endParaRPr lang="en-GB"/>
          </a:p>
        </p:txBody>
      </p:sp>
    </p:spTree>
    <p:extLst>
      <p:ext uri="{BB962C8B-B14F-4D97-AF65-F5344CB8AC3E}">
        <p14:creationId xmlns:p14="http://schemas.microsoft.com/office/powerpoint/2010/main" val="3995968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2082</Words>
  <Application>Microsoft Office PowerPoint</Application>
  <PresentationFormat>Widescreen</PresentationFormat>
  <Paragraphs>636</Paragraphs>
  <Slides>39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等线</vt:lpstr>
      <vt:lpstr>等线 Light</vt:lpstr>
      <vt:lpstr>SimSun</vt:lpstr>
      <vt:lpstr>Yu Gothic</vt:lpstr>
      <vt:lpstr>Arial</vt:lpstr>
      <vt:lpstr>Arial Narrow</vt:lpstr>
      <vt:lpstr>Calibri</vt:lpstr>
      <vt:lpstr>Calibri Light</vt:lpstr>
      <vt:lpstr>Courier New</vt:lpstr>
      <vt:lpstr>Times New Roman</vt:lpstr>
      <vt:lpstr>Office Theme</vt:lpstr>
      <vt:lpstr>From the Iron-Lyre-Copper-Sword Library to the Library of the Miscellany: private book collecting for the public good since the late Qing Dynasty</vt:lpstr>
      <vt:lpstr>1. Private book collecting before Qing Dynasty</vt:lpstr>
      <vt:lpstr>Four types of book collecting in historical China</vt:lpstr>
      <vt:lpstr>2. Private libraries in the late Qing Dynasty</vt:lpstr>
      <vt:lpstr>Four major private book collecting houses in late Qing Dynasty </vt:lpstr>
      <vt:lpstr>Historical statistics of  book collectors in China 中国历代藏书家人数统计表  Source: 范凤书. 《中国私家藏书史》History of Private Book Collecting in China. 修订版, 第1版. 武汉 : 武汉大学出版社, 2013</vt:lpstr>
      <vt:lpstr>Number of book collectors by province and region in descending order 中国藏书家省区分布统计表</vt:lpstr>
      <vt:lpstr>PowerPoint Presentation</vt:lpstr>
      <vt:lpstr>3. The Iron-Lyre-Copper-Sword Library 瞿氏铁琴铜剑楼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generations</vt:lpstr>
      <vt:lpstr>PowerPoint Presentation</vt:lpstr>
      <vt:lpstr>《虹月歸來圖》</vt:lpstr>
      <vt:lpstr>Book collections donated by the Qu family</vt:lpstr>
      <vt:lpstr>Why Changshu? Top 10 cities / counties with most book collectors</vt:lpstr>
      <vt:lpstr>PowerPoint Presentation</vt:lpstr>
      <vt:lpstr>Comparison between Tianyige and TQTJ:</vt:lpstr>
      <vt:lpstr>4. Private book collecting since the late Qing Dynasty A snapshot of number of public and private libraries in 1935</vt:lpstr>
      <vt:lpstr>PowerPoint Presentation</vt:lpstr>
      <vt:lpstr>5. The definition and legal status of private libraries since the late Qing Dynasty </vt:lpstr>
      <vt:lpstr>PowerPoint Presentation</vt:lpstr>
      <vt:lpstr>6. Private libraries now</vt:lpstr>
      <vt:lpstr>PowerPoint Presentation</vt:lpstr>
      <vt:lpstr>Xiaosong Library (晓松馆，2018 - ）also by Gao Xiaosong</vt:lpstr>
      <vt:lpstr>Beijing Science and Education Library (北京科教图书馆, 2003 – 2010)</vt:lpstr>
      <vt:lpstr>Beijing Huazang Library (北京华藏图书馆, 2007 - )</vt:lpstr>
      <vt:lpstr>Liyuan Shuwu (篱苑书屋, 2011 – 2017 closed because of pirate editions)</vt:lpstr>
      <vt:lpstr>My Second Study (第二书房, 2013- ). For children</vt:lpstr>
      <vt:lpstr>Peekabook House (皮卡书屋, 2006- ) – Children’s library with multiple sites;    Temporarily closed on 1 August 2019</vt:lpstr>
      <vt:lpstr>Hanyang Private Library (汉阳私立图书馆, 2013 -)，founded by Law Professor Liang Huixing (梁慧星） </vt:lpstr>
      <vt:lpstr>Hua Zhong Xi Wang Du Shu She (华中希望读书社, 1996 - ) with hundreds of site libraries across China. Not free – more like a bookstore</vt:lpstr>
      <vt:lpstr>2666 Library (2666图书馆, Shanghai. 2011-2013)</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Iron-Lyre-Copper-Sword Library to the Library of the Miscellany: private book collecting for the public good since the late Qing Dynasty</dc:title>
  <dc:creator>TONG Shenxiao</dc:creator>
  <cp:lastModifiedBy>TONG Shenxiao</cp:lastModifiedBy>
  <cp:revision>64</cp:revision>
  <dcterms:created xsi:type="dcterms:W3CDTF">2019-09-03T00:33:33Z</dcterms:created>
  <dcterms:modified xsi:type="dcterms:W3CDTF">2019-09-06T09:28:18Z</dcterms:modified>
</cp:coreProperties>
</file>