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0" autoAdjust="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E81D4-5AE7-48C2-AF6D-EA5655126CCC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83134-0C96-4496-AAAD-184EF2FC4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83134-0C96-4496-AAAD-184EF2FC4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results can be displayed in sequence of Relevancy or Publication Time or Citation Frequency.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left-side column displays the numbers of records by Subjects and Types of Literatures.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83134-0C96-4496-AAAD-184EF2FC4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C89D-DE93-4966-8D0E-879FD4781A57}" type="datetimeFigureOut">
              <a:rPr lang="zh-CN" altLang="en-US" smtClean="0"/>
              <a:t>2015/8/30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70C4-D98B-45AC-AA1F-AB9F62A8CC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571613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Enriched </a:t>
            </a:r>
            <a:r>
              <a:rPr lang="en-US" sz="4000" b="1" dirty="0"/>
              <a:t>Knowledge Service Platform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and </a:t>
            </a:r>
            <a:r>
              <a:rPr lang="en-US" sz="4000" b="1" dirty="0"/>
              <a:t>Cross-Database Search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57312"/>
          </a:xfrm>
        </p:spPr>
        <p:txBody>
          <a:bodyPr/>
          <a:lstStyle/>
          <a:p>
            <a:r>
              <a:rPr lang="en-US" altLang="zh-CN" dirty="0" smtClean="0"/>
              <a:t>September, 2015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n-US" sz="2200" dirty="0" smtClean="0">
                <a:solidFill>
                  <a:schemeClr val="tx1"/>
                </a:solidFill>
              </a:rPr>
              <a:t>) Notes: 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 From the cluster information on the left, you can see that, in addition to Chinese literatures, the search results also include English literatures and Open-Access articles.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 About 1 million English journal articles are added to the database per year. Over 200,000 English conference papers are added to the database per year.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 Current Open-Access articles come from four sources, including </a:t>
            </a:r>
            <a:r>
              <a:rPr lang="en-US" sz="2200" dirty="0" err="1" smtClean="0">
                <a:solidFill>
                  <a:schemeClr val="tx1"/>
                </a:solidFill>
              </a:rPr>
              <a:t>DOAJ、arXiv、PubMed</a:t>
            </a:r>
            <a:r>
              <a:rPr lang="zh-CN" altLang="en-US" sz="2200" dirty="0" smtClean="0">
                <a:solidFill>
                  <a:schemeClr val="tx1"/>
                </a:solidFill>
              </a:rPr>
              <a:t>、</a:t>
            </a:r>
            <a:r>
              <a:rPr lang="en-US" sz="2200" dirty="0" smtClean="0">
                <a:solidFill>
                  <a:schemeClr val="tx1"/>
                </a:solidFill>
              </a:rPr>
              <a:t>SRP.  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By mid-2015, there were nearly 4.5 million OA records searchable through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5)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ssume that you need OA papers. So, click on “OA Paper” in the left-side column. Then, you can get a list of refined results including OA papers only.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1538" y="2224165"/>
            <a:ext cx="6357982" cy="356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5)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List of OA papers.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0100" y="1786737"/>
            <a:ext cx="7072362" cy="392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6) When you click on a particular paper title, you may go to the web page of the OA paper , where you can see a button linking to an external webpage for access to full-text of the OA paper 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1538" y="2428868"/>
            <a:ext cx="728667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6) An example of External webpage for access to full-text of the OA paper 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42976" y="1857364"/>
            <a:ext cx="664373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7</a:t>
            </a:r>
            <a:r>
              <a:rPr lang="en-US" sz="2200" dirty="0" smtClean="0">
                <a:solidFill>
                  <a:schemeClr val="tx1"/>
                </a:solidFill>
              </a:rPr>
              <a:t>) If you only need access to foreign-language literatures such as journal articles or conference papers, you may click on “</a:t>
            </a:r>
            <a:r>
              <a:rPr lang="en-US" sz="2200" dirty="0" err="1" smtClean="0">
                <a:solidFill>
                  <a:schemeClr val="tx1"/>
                </a:solidFill>
              </a:rPr>
              <a:t>Foreigh</a:t>
            </a:r>
            <a:r>
              <a:rPr lang="en-US" sz="2200" dirty="0" smtClean="0">
                <a:solidFill>
                  <a:schemeClr val="tx1"/>
                </a:solidFill>
              </a:rPr>
              <a:t>-Language Journals” or “Foreign-Language Conferences” in the left-side column.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57290" y="2714620"/>
            <a:ext cx="6500858" cy="378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8) </a:t>
            </a:r>
            <a:r>
              <a:rPr lang="en-US" sz="2200" smtClean="0">
                <a:solidFill>
                  <a:schemeClr val="tx1"/>
                </a:solidFill>
              </a:rPr>
              <a:t>The result </a:t>
            </a:r>
            <a:r>
              <a:rPr lang="en-US" sz="2200" dirty="0" smtClean="0">
                <a:solidFill>
                  <a:schemeClr val="tx1"/>
                </a:solidFill>
              </a:rPr>
              <a:t>page after clicking on “Foreign-Language Conferences” in the left-side column.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85852" y="1857364"/>
            <a:ext cx="635798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9</a:t>
            </a:r>
            <a:r>
              <a:rPr lang="en-US" sz="2200" dirty="0" smtClean="0">
                <a:solidFill>
                  <a:schemeClr val="tx1"/>
                </a:solidFill>
              </a:rPr>
              <a:t>) To get full-texts of foreign-language literatures, a user needs to pay for the On-Demand Document Delivery Service. A registered user will see a button named “Request for Document Delivery”.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4414" y="2500306"/>
            <a:ext cx="671517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Need more details or have any questions?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Please contact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Data: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Phone: +86-10-58882628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Email: overseas@wanfangdata.com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i="1" dirty="0" smtClean="0">
                <a:solidFill>
                  <a:schemeClr val="tx1"/>
                </a:solidFill>
              </a:rPr>
              <a:t>Thank you !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214422"/>
            <a:ext cx="6400800" cy="4214842"/>
          </a:xfrm>
        </p:spPr>
        <p:txBody>
          <a:bodyPr>
            <a:noAutofit/>
          </a:bodyPr>
          <a:lstStyle/>
          <a:p>
            <a:pPr algn="l"/>
            <a:r>
              <a:rPr lang="en-US" sz="2200" dirty="0" err="1">
                <a:solidFill>
                  <a:schemeClr val="tx1"/>
                </a:solidFill>
              </a:rPr>
              <a:t>Wanfang</a:t>
            </a:r>
            <a:r>
              <a:rPr lang="en-US" sz="2200" dirty="0">
                <a:solidFill>
                  <a:schemeClr val="tx1"/>
                </a:solidFill>
              </a:rPr>
              <a:t> Data Knowledge Service Platform </a:t>
            </a:r>
            <a:r>
              <a:rPr lang="en-US" sz="2200" dirty="0" smtClean="0">
                <a:solidFill>
                  <a:schemeClr val="tx1"/>
                </a:solidFill>
              </a:rPr>
              <a:t>(“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Platform”) integrates </a:t>
            </a:r>
            <a:r>
              <a:rPr lang="en-US" sz="2200" dirty="0">
                <a:solidFill>
                  <a:schemeClr val="tx1"/>
                </a:solidFill>
              </a:rPr>
              <a:t>over 15 </a:t>
            </a:r>
            <a:r>
              <a:rPr lang="en-US" sz="2200" dirty="0" smtClean="0">
                <a:solidFill>
                  <a:schemeClr val="tx1"/>
                </a:solidFill>
              </a:rPr>
              <a:t>types </a:t>
            </a:r>
            <a:r>
              <a:rPr lang="en-US" sz="2200" dirty="0">
                <a:solidFill>
                  <a:schemeClr val="tx1"/>
                </a:solidFill>
              </a:rPr>
              <a:t>of databases, </a:t>
            </a:r>
            <a:r>
              <a:rPr lang="en-US" sz="2200" dirty="0" smtClean="0">
                <a:solidFill>
                  <a:schemeClr val="tx1"/>
                </a:solidFill>
              </a:rPr>
              <a:t>covering </a:t>
            </a:r>
            <a:r>
              <a:rPr lang="en-US" sz="2200" dirty="0">
                <a:solidFill>
                  <a:schemeClr val="tx1"/>
                </a:solidFill>
              </a:rPr>
              <a:t>journal articles, dissertation and theses, conference </a:t>
            </a:r>
            <a:r>
              <a:rPr lang="en-US" sz="2200" dirty="0" smtClean="0">
                <a:solidFill>
                  <a:schemeClr val="tx1"/>
                </a:solidFill>
              </a:rPr>
              <a:t>proceedings</a:t>
            </a:r>
            <a:r>
              <a:rPr lang="en-US" sz="2200" dirty="0">
                <a:solidFill>
                  <a:schemeClr val="tx1"/>
                </a:solidFill>
              </a:rPr>
              <a:t>, English literatures, local gazetteers, laws, e-books, government reports, research achievements, patents, standards, statistical data, institutions, experts, videos, etc.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In China,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serves as </a:t>
            </a:r>
            <a:r>
              <a:rPr lang="en-US" sz="2200" dirty="0" smtClean="0">
                <a:solidFill>
                  <a:schemeClr val="tx1"/>
                </a:solidFill>
              </a:rPr>
              <a:t>a main gateway to academic resources which are published in Chinese or English language. 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214422"/>
            <a:ext cx="6400800" cy="3857652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In addition to comprehensiveness, one remarkable feature of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 is to offer user-friendly cross-database search for free. It allows users to easily find out targeted Chinese or English literatures in short time.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The first button that you see on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 is for cross-database search. 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err="1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28728" y="4279063"/>
            <a:ext cx="6000792" cy="122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214422"/>
            <a:ext cx="6400800" cy="442915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By one click, you may search five databases at the same time. The five databases cover: 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Chinese journal articles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Chinese dissertations and theses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Chinese conference papers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English journal articles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English conference papers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	English Open-Access journal articles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You may do a search from over 70 million records (by August 2015).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err="1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Quick Guide to Cross-Database Search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r>
              <a:rPr lang="en-US" sz="2200" dirty="0" smtClean="0">
                <a:solidFill>
                  <a:schemeClr val="tx1"/>
                </a:solidFill>
              </a:rPr>
              <a:t>Enter the home page of </a:t>
            </a:r>
            <a:r>
              <a:rPr lang="en-US" sz="2200" dirty="0" err="1" smtClean="0">
                <a:solidFill>
                  <a:schemeClr val="tx1"/>
                </a:solidFill>
              </a:rPr>
              <a:t>Wanfang</a:t>
            </a:r>
            <a:r>
              <a:rPr lang="en-US" sz="2200" dirty="0" smtClean="0">
                <a:solidFill>
                  <a:schemeClr val="tx1"/>
                </a:solidFill>
              </a:rPr>
              <a:t> Platform (http://g.wanfangdata.com.cn/) .  Make sure that the first button is selected or highlighted. </a:t>
            </a:r>
          </a:p>
          <a:p>
            <a:pPr marL="457200" indent="-457200" algn="l">
              <a:buAutoNum type="arabicParenR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r>
              <a:rPr lang="en-US" sz="2200" dirty="0" smtClean="0">
                <a:solidFill>
                  <a:schemeClr val="tx1"/>
                </a:solidFill>
              </a:rPr>
              <a:t>Input a keyword in Chinese or English. For example, let ‘s input an English keyword “Earthquake”.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err="1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57290" y="4643446"/>
            <a:ext cx="6715172" cy="1102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3) Get the search results.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1538" y="1357298"/>
            <a:ext cx="692948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3) Notes: 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 The results can be displayed in a sequence of Relevancy or Publication Time or Citation Frequency.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 The left-side column shows the numbers of records in search results by Subjects and Types of Literatures.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4) You may further do a refined search to get more accurate results.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538" y="2000240"/>
            <a:ext cx="714380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5143536"/>
          </a:xfrm>
        </p:spPr>
        <p:txBody>
          <a:bodyPr>
            <a:no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n-US" sz="2200" dirty="0" smtClean="0">
                <a:solidFill>
                  <a:schemeClr val="tx1"/>
                </a:solidFill>
              </a:rPr>
              <a:t>) Refined search results 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17" y="270302"/>
            <a:ext cx="2459533" cy="65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28662" y="1721712"/>
            <a:ext cx="6929485" cy="385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792</Words>
  <Application>Microsoft Office PowerPoint</Application>
  <PresentationFormat>全屏显示(4:3)</PresentationFormat>
  <Paragraphs>84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Enriched Knowledge Service Platform  and Cross-Database Search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a</cp:lastModifiedBy>
  <cp:revision>41</cp:revision>
  <dcterms:created xsi:type="dcterms:W3CDTF">2015-08-30T15:36:08Z</dcterms:created>
  <dcterms:modified xsi:type="dcterms:W3CDTF">2015-08-30T20:04:27Z</dcterms:modified>
</cp:coreProperties>
</file>