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3866235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138179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52876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834121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673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592925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2130447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230164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94502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3A9DA-A36A-433B-966A-3995849CE8B0}" type="datetimeFigureOut">
              <a:rPr lang="en-GB" smtClean="0"/>
              <a:t>01/09/2015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3774781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A3A9DA-A36A-433B-966A-3995849CE8B0}" type="datetimeFigureOut">
              <a:rPr lang="en-GB" smtClean="0"/>
              <a:t>01/09/2015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319015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A3A9DA-A36A-433B-966A-3995849CE8B0}" type="datetimeFigureOut">
              <a:rPr lang="en-GB" smtClean="0"/>
              <a:t>01/09/2015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229842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A3A9DA-A36A-433B-966A-3995849CE8B0}" type="datetimeFigureOut">
              <a:rPr lang="en-GB" smtClean="0"/>
              <a:t>01/09/2015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2358457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3A9DA-A36A-433B-966A-3995849CE8B0}" type="datetimeFigureOut">
              <a:rPr lang="en-GB" smtClean="0"/>
              <a:t>01/09/2015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186238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3A9DA-A36A-433B-966A-3995849CE8B0}" type="datetimeFigureOut">
              <a:rPr lang="en-GB" smtClean="0"/>
              <a:t>01/09/2015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1B8F78-B8DB-4C1A-8371-4312E38B2818}" type="slidenum">
              <a:rPr lang="en-GB" smtClean="0"/>
              <a:t>‹#›</a:t>
            </a:fld>
            <a:endParaRPr lang="en-GB"/>
          </a:p>
        </p:txBody>
      </p:sp>
    </p:spTree>
    <p:extLst>
      <p:ext uri="{BB962C8B-B14F-4D97-AF65-F5344CB8AC3E}">
        <p14:creationId xmlns:p14="http://schemas.microsoft.com/office/powerpoint/2010/main" val="178553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1B8F78-B8DB-4C1A-8371-4312E38B2818}" type="slidenum">
              <a:rPr lang="en-GB" smtClean="0"/>
              <a:t>‹#›</a:t>
            </a:fld>
            <a:endParaRPr lang="en-GB"/>
          </a:p>
        </p:txBody>
      </p:sp>
      <p:sp>
        <p:nvSpPr>
          <p:cNvPr id="5" name="Date Placeholder 4"/>
          <p:cNvSpPr>
            <a:spLocks noGrp="1"/>
          </p:cNvSpPr>
          <p:nvPr>
            <p:ph type="dt" sz="half" idx="10"/>
          </p:nvPr>
        </p:nvSpPr>
        <p:spPr/>
        <p:txBody>
          <a:bodyPr/>
          <a:lstStyle/>
          <a:p>
            <a:fld id="{E6A3A9DA-A36A-433B-966A-3995849CE8B0}" type="datetimeFigureOut">
              <a:rPr lang="en-GB" smtClean="0"/>
              <a:t>01/09/2015</a:t>
            </a:fld>
            <a:endParaRPr lang="en-GB"/>
          </a:p>
        </p:txBody>
      </p:sp>
    </p:spTree>
    <p:extLst>
      <p:ext uri="{BB962C8B-B14F-4D97-AF65-F5344CB8AC3E}">
        <p14:creationId xmlns:p14="http://schemas.microsoft.com/office/powerpoint/2010/main" val="369789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A3A9DA-A36A-433B-966A-3995849CE8B0}" type="datetimeFigureOut">
              <a:rPr lang="en-GB" smtClean="0"/>
              <a:t>01/09/2015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1B8F78-B8DB-4C1A-8371-4312E38B2818}" type="slidenum">
              <a:rPr lang="en-GB" smtClean="0"/>
              <a:t>‹#›</a:t>
            </a:fld>
            <a:endParaRPr lang="en-GB"/>
          </a:p>
        </p:txBody>
      </p:sp>
    </p:spTree>
    <p:extLst>
      <p:ext uri="{BB962C8B-B14F-4D97-AF65-F5344CB8AC3E}">
        <p14:creationId xmlns:p14="http://schemas.microsoft.com/office/powerpoint/2010/main" val="413068433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hsinternaitnal.com/" TargetMode="External"/><Relationship Id="rId2" Type="http://schemas.openxmlformats.org/officeDocument/2006/relationships/hyperlink" Target="mailto:Scholar@pathsinternational.com"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pathsinternational.co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4270" y="2112135"/>
            <a:ext cx="9783651" cy="1627746"/>
          </a:xfrm>
          <a:ln>
            <a:noFill/>
          </a:ln>
        </p:spPr>
        <p:txBody>
          <a:bodyPr/>
          <a:lstStyle/>
          <a:p>
            <a:r>
              <a:rPr lang="en-US" altLang="zh-CN" dirty="0" smtClean="0"/>
              <a:t>Books</a:t>
            </a:r>
            <a:r>
              <a:rPr lang="en-GB" altLang="zh-CN" dirty="0" smtClean="0"/>
              <a:t> about China From China</a:t>
            </a:r>
            <a:endParaRPr lang="en-GB" dirty="0"/>
          </a:p>
        </p:txBody>
      </p:sp>
      <p:sp>
        <p:nvSpPr>
          <p:cNvPr id="3" name="Subtitle 2"/>
          <p:cNvSpPr>
            <a:spLocks noGrp="1"/>
          </p:cNvSpPr>
          <p:nvPr>
            <p:ph type="subTitle" idx="1"/>
          </p:nvPr>
        </p:nvSpPr>
        <p:spPr>
          <a:xfrm>
            <a:off x="4597757" y="4821485"/>
            <a:ext cx="4679324" cy="1562390"/>
          </a:xfrm>
        </p:spPr>
        <p:txBody>
          <a:bodyPr>
            <a:normAutofit fontScale="85000" lnSpcReduction="20000"/>
          </a:bodyPr>
          <a:lstStyle/>
          <a:p>
            <a:r>
              <a:rPr lang="en-GB" dirty="0" smtClean="0"/>
              <a:t> CAI </a:t>
            </a:r>
            <a:r>
              <a:rPr lang="en-GB" dirty="0" err="1" smtClean="0"/>
              <a:t>Mengdi</a:t>
            </a:r>
            <a:r>
              <a:rPr lang="en-GB" dirty="0" smtClean="0"/>
              <a:t> </a:t>
            </a:r>
          </a:p>
          <a:p>
            <a:r>
              <a:rPr lang="en-US" dirty="0" smtClean="0"/>
              <a:t>Business development manager</a:t>
            </a:r>
          </a:p>
          <a:p>
            <a:r>
              <a:rPr lang="en-US" dirty="0" smtClean="0"/>
              <a:t>Paths International Ltd</a:t>
            </a:r>
          </a:p>
          <a:p>
            <a:r>
              <a:rPr lang="en-US" dirty="0">
                <a:hlinkClick r:id="rId2"/>
              </a:rPr>
              <a:t>s</a:t>
            </a:r>
            <a:r>
              <a:rPr lang="en-US" dirty="0" smtClean="0">
                <a:hlinkClick r:id="rId2"/>
              </a:rPr>
              <a:t>cholar@pathsinternational.com</a:t>
            </a:r>
            <a:endParaRPr lang="en-US" dirty="0" smtClean="0"/>
          </a:p>
          <a:p>
            <a:r>
              <a:rPr lang="en-US" dirty="0" smtClean="0">
                <a:hlinkClick r:id="rId3"/>
              </a:rPr>
              <a:t>www.pathsinternaitnal.com</a:t>
            </a:r>
            <a:r>
              <a:rPr lang="en-US" dirty="0" smtClean="0"/>
              <a:t> </a:t>
            </a:r>
            <a:endParaRPr lang="en-GB"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9504" y="412124"/>
            <a:ext cx="5856496" cy="1700011"/>
          </a:xfrm>
          <a:prstGeom prst="rect">
            <a:avLst/>
          </a:prstGeom>
        </p:spPr>
      </p:pic>
    </p:spTree>
    <p:extLst>
      <p:ext uri="{BB962C8B-B14F-4D97-AF65-F5344CB8AC3E}">
        <p14:creationId xmlns:p14="http://schemas.microsoft.com/office/powerpoint/2010/main" val="2510858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7334" y="1557113"/>
            <a:ext cx="8904548" cy="4534794"/>
          </a:xfrm>
        </p:spPr>
        <p:txBody>
          <a:bodyPr>
            <a:noAutofit/>
          </a:bodyPr>
          <a:lstStyle/>
          <a:p>
            <a:pPr marL="0" indent="0">
              <a:buNone/>
            </a:pPr>
            <a:r>
              <a:rPr lang="en-US" sz="6000" dirty="0" smtClean="0">
                <a:solidFill>
                  <a:schemeClr val="tx1">
                    <a:lumMod val="65000"/>
                    <a:lumOff val="35000"/>
                  </a:schemeClr>
                </a:solidFill>
                <a:effectLst/>
                <a:latin typeface="Calibri" panose="020F0502020204030204" pitchFamily="34" charset="0"/>
                <a:ea typeface="SimSun" panose="02010600030101010101" pitchFamily="2" charset="-122"/>
                <a:cs typeface="Times New Roman" panose="02020603050405020304" pitchFamily="18" charset="0"/>
              </a:rPr>
              <a:t>Q &amp; A</a:t>
            </a:r>
          </a:p>
          <a:p>
            <a:pPr marL="0" indent="0">
              <a:buNone/>
            </a:pPr>
            <a:endParaRPr lang="en-US" dirty="0">
              <a:solidFill>
                <a:schemeClr val="tx1">
                  <a:lumMod val="65000"/>
                  <a:lumOff val="35000"/>
                </a:schemeClr>
              </a:solidFill>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US" sz="4800" dirty="0" smtClean="0">
                <a:solidFill>
                  <a:schemeClr val="tx1">
                    <a:lumMod val="65000"/>
                    <a:lumOff val="35000"/>
                  </a:schemeClr>
                </a:solidFill>
                <a:latin typeface="Calibri" panose="020F0502020204030204" pitchFamily="34" charset="0"/>
                <a:ea typeface="SimSun" panose="02010600030101010101" pitchFamily="2" charset="-122"/>
                <a:cs typeface="Times New Roman" panose="02020603050405020304" pitchFamily="18" charset="0"/>
              </a:rPr>
              <a:t>                    Thank you</a:t>
            </a:r>
            <a:endParaRPr lang="en-US" sz="4800" dirty="0">
              <a:solidFill>
                <a:schemeClr val="tx1">
                  <a:lumMod val="65000"/>
                  <a:lumOff val="35000"/>
                </a:schemeClr>
              </a:solidFill>
              <a:latin typeface="Calibri" panose="020F0502020204030204" pitchFamily="34" charset="0"/>
              <a:ea typeface="SimSun" panose="02010600030101010101" pitchFamily="2" charset="-122"/>
              <a:cs typeface="Times New Roman" panose="02020603050405020304" pitchFamily="18" charset="0"/>
            </a:endParaRPr>
          </a:p>
          <a:p>
            <a:pPr marL="0" indent="0">
              <a:buNone/>
            </a:pPr>
            <a:endParaRPr lang="en-US" dirty="0" smtClean="0">
              <a:effectLst/>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US" dirty="0">
                <a:latin typeface="Calibri" panose="020F0502020204030204" pitchFamily="34" charset="0"/>
                <a:ea typeface="SimSun" panose="02010600030101010101" pitchFamily="2" charset="-122"/>
                <a:cs typeface="Times New Roman" panose="02020603050405020304" pitchFamily="18" charset="0"/>
              </a:rPr>
              <a:t> </a:t>
            </a:r>
            <a:r>
              <a:rPr lang="en-US" dirty="0" smtClean="0">
                <a:latin typeface="Calibri" panose="020F0502020204030204" pitchFamily="34" charset="0"/>
                <a:ea typeface="SimSun" panose="02010600030101010101" pitchFamily="2" charset="-122"/>
                <a:cs typeface="Times New Roman" panose="02020603050405020304" pitchFamily="18" charset="0"/>
              </a:rPr>
              <a:t>                                                                                                 </a:t>
            </a:r>
          </a:p>
          <a:p>
            <a:pPr marL="0" indent="0">
              <a:buNone/>
            </a:pPr>
            <a:endParaRPr lang="en-US" dirty="0">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US" dirty="0" smtClean="0">
                <a:latin typeface="Calibri" panose="020F0502020204030204" pitchFamily="34" charset="0"/>
                <a:ea typeface="SimSun" panose="02010600030101010101" pitchFamily="2" charset="-122"/>
                <a:cs typeface="Times New Roman" panose="02020603050405020304" pitchFamily="18" charset="0"/>
              </a:rPr>
              <a:t>                                                                                                          </a:t>
            </a:r>
            <a:r>
              <a:rPr lang="en-US" dirty="0" smtClean="0">
                <a:latin typeface="Calibri" panose="020F0502020204030204" pitchFamily="34" charset="0"/>
                <a:ea typeface="SimSun" panose="02010600030101010101" pitchFamily="2" charset="-122"/>
                <a:cs typeface="Times New Roman" panose="02020603050405020304" pitchFamily="18" charset="0"/>
                <a:hlinkClick r:id="rId2"/>
              </a:rPr>
              <a:t>www.pathsinternational.com</a:t>
            </a:r>
            <a:r>
              <a:rPr lang="en-US" dirty="0" smtClean="0">
                <a:latin typeface="Calibri" panose="020F0502020204030204" pitchFamily="34" charset="0"/>
                <a:ea typeface="SimSun" panose="02010600030101010101" pitchFamily="2" charset="-122"/>
                <a:cs typeface="Times New Roman" panose="02020603050405020304" pitchFamily="18" charset="0"/>
              </a:rPr>
              <a:t> </a:t>
            </a:r>
            <a:endParaRPr lang="en-US" dirty="0">
              <a:effectLst/>
              <a:latin typeface="Calibri" panose="020F0502020204030204" pitchFamily="34" charset="0"/>
              <a:ea typeface="SimSun" panose="02010600030101010101" pitchFamily="2" charset="-122"/>
              <a:cs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10631875" y="5345828"/>
            <a:ext cx="1463167" cy="1469263"/>
          </a:xfrm>
          <a:prstGeom prst="rect">
            <a:avLst/>
          </a:prstGeom>
        </p:spPr>
      </p:pic>
    </p:spTree>
    <p:extLst>
      <p:ext uri="{BB962C8B-B14F-4D97-AF65-F5344CB8AC3E}">
        <p14:creationId xmlns:p14="http://schemas.microsoft.com/office/powerpoint/2010/main" val="693527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34096" y="425003"/>
            <a:ext cx="8757634" cy="5878532"/>
          </a:xfrm>
          <a:prstGeom prst="rect">
            <a:avLst/>
          </a:prstGeom>
          <a:noFill/>
        </p:spPr>
        <p:txBody>
          <a:bodyPr wrap="square" rtlCol="0">
            <a:spAutoFit/>
          </a:bodyPr>
          <a:lstStyle/>
          <a:p>
            <a:pPr marL="457200" indent="-457200">
              <a:buFont typeface="Wingdings" panose="05000000000000000000" pitchFamily="2" charset="2"/>
              <a:buChar char="Ø"/>
            </a:pPr>
            <a:r>
              <a:rPr lang="en-GB" sz="3200" dirty="0" smtClean="0">
                <a:latin typeface="Calibri" panose="020F0502020204030204" pitchFamily="34" charset="0"/>
                <a:cs typeface="Times New Roman" panose="02020603050405020304" pitchFamily="18" charset="0"/>
              </a:rPr>
              <a:t>Relations Between China, Japan And America in The New Century</a:t>
            </a:r>
            <a:endParaRPr lang="en-GB" sz="3200" dirty="0" smtClean="0">
              <a:latin typeface="Calibri" panose="020F0502020204030204" pitchFamily="34" charset="0"/>
              <a:cs typeface="Times New Roman" panose="02020603050405020304" pitchFamily="18" charset="0"/>
            </a:endParaRPr>
          </a:p>
          <a:p>
            <a:endParaRPr lang="en-GB" dirty="0" smtClean="0">
              <a:latin typeface="Calibri" panose="020F0502020204030204" pitchFamily="34" charset="0"/>
              <a:cs typeface="Times New Roman" panose="02020603050405020304" pitchFamily="18" charset="0"/>
            </a:endParaRPr>
          </a:p>
          <a:p>
            <a:r>
              <a:rPr lang="en-GB" dirty="0" smtClean="0">
                <a:latin typeface="Calibri" panose="020F0502020204030204" pitchFamily="34" charset="0"/>
                <a:cs typeface="Times New Roman" panose="02020603050405020304" pitchFamily="18" charset="0"/>
              </a:rPr>
              <a:t>LIU </a:t>
            </a:r>
            <a:r>
              <a:rPr lang="en-GB" dirty="0" err="1" smtClean="0">
                <a:latin typeface="Calibri" panose="020F0502020204030204" pitchFamily="34" charset="0"/>
                <a:cs typeface="Times New Roman" panose="02020603050405020304" pitchFamily="18" charset="0"/>
              </a:rPr>
              <a:t>Weidong</a:t>
            </a:r>
            <a:r>
              <a:rPr lang="en-GB" dirty="0" smtClean="0">
                <a:latin typeface="Calibri" panose="020F0502020204030204" pitchFamily="34" charset="0"/>
                <a:cs typeface="Times New Roman" panose="02020603050405020304" pitchFamily="18" charset="0"/>
              </a:rPr>
              <a:t>, Institutions of America Studies, Chinese Academy of Social Sciences</a:t>
            </a:r>
          </a:p>
          <a:p>
            <a:r>
              <a:rPr lang="en-US" i="1" dirty="0" smtClean="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Publication date: February 2016</a:t>
            </a:r>
            <a:endParaRPr lang="en-GB" i="1" dirty="0" smtClean="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a:p>
            <a:endParaRPr lang="en-GB" dirty="0">
              <a:latin typeface="Calibri" panose="020F0502020204030204" pitchFamily="34" charset="0"/>
              <a:cs typeface="Times New Roman" panose="02020603050405020304" pitchFamily="18" charset="0"/>
            </a:endParaRPr>
          </a:p>
          <a:p>
            <a:endParaRPr lang="en-GB" dirty="0" smtClean="0">
              <a:latin typeface="Calibri" panose="020F0502020204030204" pitchFamily="34" charset="0"/>
              <a:cs typeface="Times New Roman" panose="02020603050405020304" pitchFamily="18" charset="0"/>
            </a:endParaRPr>
          </a:p>
          <a:p>
            <a:endParaRPr lang="en-GB" dirty="0">
              <a:latin typeface="Calibri" panose="020F0502020204030204" pitchFamily="34" charset="0"/>
              <a:cs typeface="Times New Roman" panose="02020603050405020304" pitchFamily="18" charset="0"/>
            </a:endParaRPr>
          </a:p>
          <a:p>
            <a:endParaRPr lang="en-GB" dirty="0" smtClean="0">
              <a:latin typeface="Calibri" panose="020F0502020204030204" pitchFamily="34" charset="0"/>
              <a:cs typeface="Times New Roman" panose="02020603050405020304" pitchFamily="18" charset="0"/>
            </a:endParaRPr>
          </a:p>
          <a:p>
            <a:pPr marL="457200" indent="-457200">
              <a:buFont typeface="Wingdings" panose="05000000000000000000" pitchFamily="2" charset="2"/>
              <a:buChar char="Ø"/>
            </a:pPr>
            <a:r>
              <a:rPr lang="en-GB" sz="3200" dirty="0">
                <a:latin typeface="Calibri" panose="020F0502020204030204" pitchFamily="34" charset="0"/>
                <a:cs typeface="Times New Roman" panose="02020603050405020304" pitchFamily="18" charset="0"/>
              </a:rPr>
              <a:t>China Environment and Development </a:t>
            </a:r>
            <a:r>
              <a:rPr lang="en-GB" sz="3200" dirty="0" smtClean="0">
                <a:latin typeface="Calibri" panose="020F0502020204030204" pitchFamily="34" charset="0"/>
                <a:cs typeface="Times New Roman" panose="02020603050405020304" pitchFamily="18" charset="0"/>
              </a:rPr>
              <a:t>Review: China’s </a:t>
            </a:r>
            <a:r>
              <a:rPr lang="en-GB" sz="3200" dirty="0">
                <a:latin typeface="Calibri" panose="020F0502020204030204" pitchFamily="34" charset="0"/>
                <a:cs typeface="Times New Roman" panose="02020603050405020304" pitchFamily="18" charset="0"/>
              </a:rPr>
              <a:t>Environment and Development in the Era of Globalization </a:t>
            </a:r>
          </a:p>
          <a:p>
            <a:endParaRPr lang="en-GB" dirty="0" smtClean="0">
              <a:latin typeface="Calibri" panose="020F0502020204030204" pitchFamily="34" charset="0"/>
              <a:cs typeface="Times New Roman" panose="02020603050405020304" pitchFamily="18" charset="0"/>
            </a:endParaRPr>
          </a:p>
          <a:p>
            <a:r>
              <a:rPr lang="en-GB" dirty="0" err="1" smtClean="0">
                <a:latin typeface="Calibri" panose="020F0502020204030204" pitchFamily="34" charset="0"/>
                <a:cs typeface="Times New Roman" panose="02020603050405020304" pitchFamily="18" charset="0"/>
              </a:rPr>
              <a:t>Dr.</a:t>
            </a:r>
            <a:r>
              <a:rPr lang="en-GB" dirty="0" smtClean="0">
                <a:latin typeface="Calibri" panose="020F0502020204030204" pitchFamily="34" charset="0"/>
                <a:cs typeface="Times New Roman" panose="02020603050405020304" pitchFamily="18" charset="0"/>
              </a:rPr>
              <a:t> ZHANG Xiao, Editor in chief, Director </a:t>
            </a:r>
            <a:r>
              <a:rPr lang="en-GB" dirty="0">
                <a:latin typeface="Calibri" panose="020F0502020204030204" pitchFamily="34" charset="0"/>
                <a:cs typeface="Times New Roman" panose="02020603050405020304" pitchFamily="18" charset="0"/>
              </a:rPr>
              <a:t>of </a:t>
            </a:r>
            <a:r>
              <a:rPr lang="en-GB" dirty="0" err="1">
                <a:latin typeface="Calibri" panose="020F0502020204030204" pitchFamily="34" charset="0"/>
                <a:cs typeface="Times New Roman" panose="02020603050405020304" pitchFamily="18" charset="0"/>
              </a:rPr>
              <a:t>Center</a:t>
            </a:r>
            <a:r>
              <a:rPr lang="en-GB" dirty="0">
                <a:latin typeface="Calibri" panose="020F0502020204030204" pitchFamily="34" charset="0"/>
                <a:cs typeface="Times New Roman" panose="02020603050405020304" pitchFamily="18" charset="0"/>
              </a:rPr>
              <a:t> for Environment &amp; Development, Senior Research Fellow at Institute of Quantitative &amp; Technical Economics, Professor at Graduate School, Chinese Academy of Social </a:t>
            </a:r>
            <a:r>
              <a:rPr lang="en-GB" dirty="0" smtClean="0">
                <a:latin typeface="Calibri" panose="020F0502020204030204" pitchFamily="34" charset="0"/>
                <a:cs typeface="Times New Roman" panose="02020603050405020304" pitchFamily="18" charset="0"/>
              </a:rPr>
              <a:t>Sciences</a:t>
            </a:r>
          </a:p>
          <a:p>
            <a:r>
              <a:rPr lang="en-GB" i="1" dirty="0" smtClean="0">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Publication date: Nov 2015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8101" y="5389821"/>
            <a:ext cx="1463899" cy="1468179"/>
          </a:xfrm>
          <a:prstGeom prst="rect">
            <a:avLst/>
          </a:prstGeom>
        </p:spPr>
      </p:pic>
    </p:spTree>
    <p:extLst>
      <p:ext uri="{BB962C8B-B14F-4D97-AF65-F5344CB8AC3E}">
        <p14:creationId xmlns:p14="http://schemas.microsoft.com/office/powerpoint/2010/main" val="391216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7949" y="5286790"/>
            <a:ext cx="1463899" cy="1468179"/>
          </a:xfrm>
          <a:prstGeom prst="rect">
            <a:avLst/>
          </a:prstGeom>
        </p:spPr>
      </p:pic>
      <p:sp>
        <p:nvSpPr>
          <p:cNvPr id="4" name="Title 3"/>
          <p:cNvSpPr>
            <a:spLocks noGrp="1"/>
          </p:cNvSpPr>
          <p:nvPr>
            <p:ph type="title"/>
          </p:nvPr>
        </p:nvSpPr>
        <p:spPr/>
        <p:txBody>
          <a:bodyPr>
            <a:normAutofit/>
          </a:bodyPr>
          <a:lstStyle/>
          <a:p>
            <a:pPr marL="457200" lvl="0" indent="-457200" defTabSz="914400">
              <a:spcBef>
                <a:spcPts val="0"/>
              </a:spcBef>
            </a:pPr>
            <a:r>
              <a:rPr lang="en-GB" sz="3200" dirty="0">
                <a:solidFill>
                  <a:prstClr val="black"/>
                </a:solidFill>
                <a:latin typeface="Calibri" panose="020F0502020204030204" pitchFamily="34" charset="0"/>
                <a:cs typeface="Times New Roman" panose="02020603050405020304" pitchFamily="18" charset="0"/>
              </a:rPr>
              <a:t>RELATIONS BETWEEN CHINA, JAPAN AND AMERICA IN THE NEW </a:t>
            </a:r>
            <a:r>
              <a:rPr lang="en-GB" sz="3200" dirty="0" smtClean="0">
                <a:solidFill>
                  <a:prstClr val="black"/>
                </a:solidFill>
                <a:latin typeface="Calibri" panose="020F0502020204030204" pitchFamily="34" charset="0"/>
                <a:cs typeface="Times New Roman" panose="02020603050405020304" pitchFamily="18" charset="0"/>
              </a:rPr>
              <a:t>CENTURY</a:t>
            </a:r>
            <a:endParaRPr lang="en-GB" dirty="0">
              <a:latin typeface="Calibri" panose="020F0502020204030204" pitchFamily="34" charset="0"/>
            </a:endParaRPr>
          </a:p>
        </p:txBody>
      </p:sp>
      <p:pic>
        <p:nvPicPr>
          <p:cNvPr id="2" name="Content Placeholder 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68770" y="1930400"/>
            <a:ext cx="3730132" cy="2102318"/>
          </a:xfrm>
        </p:spPr>
      </p:pic>
      <p:sp>
        <p:nvSpPr>
          <p:cNvPr id="3" name="Content Placeholder 2"/>
          <p:cNvSpPr>
            <a:spLocks noGrp="1"/>
          </p:cNvSpPr>
          <p:nvPr>
            <p:ph sz="half" idx="2"/>
          </p:nvPr>
        </p:nvSpPr>
        <p:spPr>
          <a:xfrm>
            <a:off x="4224268" y="1909916"/>
            <a:ext cx="5049734" cy="4696945"/>
          </a:xfrm>
        </p:spPr>
        <p:txBody>
          <a:bodyPr>
            <a:noAutofit/>
          </a:bodyPr>
          <a:lstStyle/>
          <a:p>
            <a:pPr marL="0" indent="0">
              <a:buNone/>
            </a:pPr>
            <a:r>
              <a:rPr lang="en-GB" sz="2000" dirty="0">
                <a:latin typeface="Calibri" panose="020F0502020204030204" pitchFamily="34" charset="0"/>
                <a:ea typeface="SimSun" panose="02010600030101010101" pitchFamily="2" charset="-122"/>
                <a:cs typeface="Times New Roman" panose="02020603050405020304" pitchFamily="18" charset="0"/>
              </a:rPr>
              <a:t>Upon entering the new era, the political panorama in </a:t>
            </a:r>
            <a:r>
              <a:rPr lang="en-GB" sz="2000" dirty="0" smtClean="0">
                <a:latin typeface="Calibri" panose="020F0502020204030204" pitchFamily="34" charset="0"/>
                <a:ea typeface="SimSun" panose="02010600030101010101" pitchFamily="2" charset="-122"/>
                <a:cs typeface="Times New Roman" panose="02020603050405020304" pitchFamily="18" charset="0"/>
              </a:rPr>
              <a:t>Northeast </a:t>
            </a:r>
            <a:r>
              <a:rPr lang="en-GB" sz="2000" dirty="0">
                <a:latin typeface="Calibri" panose="020F0502020204030204" pitchFamily="34" charset="0"/>
                <a:ea typeface="SimSun" panose="02010600030101010101" pitchFamily="2" charset="-122"/>
                <a:cs typeface="Times New Roman" panose="02020603050405020304" pitchFamily="18" charset="0"/>
              </a:rPr>
              <a:t>Asia has undergone tremendous changes. While the Korean Peninsula keeps attracting general attention, China, the US and Japan and their relations have virtual influence upon the above-mentioned region and even the whole world. As the dominant economies and the most influential entities in global politics and safety, these three countries share the most complex relations due to their competitive development of comprehensive national power and domestic political reforms, which makes further research more necessary than ever. </a:t>
            </a:r>
            <a:endParaRPr lang="en-GB" sz="2000" dirty="0"/>
          </a:p>
        </p:txBody>
      </p:sp>
    </p:spTree>
    <p:extLst>
      <p:ext uri="{BB962C8B-B14F-4D97-AF65-F5344CB8AC3E}">
        <p14:creationId xmlns:p14="http://schemas.microsoft.com/office/powerpoint/2010/main" val="1437330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7949" y="5286790"/>
            <a:ext cx="1463899" cy="1468179"/>
          </a:xfrm>
          <a:prstGeom prst="rect">
            <a:avLst/>
          </a:prstGeom>
        </p:spPr>
      </p:pic>
      <p:sp>
        <p:nvSpPr>
          <p:cNvPr id="4" name="Title 3"/>
          <p:cNvSpPr>
            <a:spLocks noGrp="1"/>
          </p:cNvSpPr>
          <p:nvPr>
            <p:ph type="title"/>
          </p:nvPr>
        </p:nvSpPr>
        <p:spPr/>
        <p:txBody>
          <a:bodyPr>
            <a:normAutofit fontScale="90000"/>
          </a:bodyPr>
          <a:lstStyle/>
          <a:p>
            <a:pPr marL="457200" lvl="0" indent="-457200" defTabSz="914400">
              <a:spcBef>
                <a:spcPts val="0"/>
              </a:spcBef>
            </a:pPr>
            <a:r>
              <a:rPr lang="en-GB" sz="3200" dirty="0">
                <a:solidFill>
                  <a:prstClr val="black"/>
                </a:solidFill>
                <a:latin typeface="Calibri" panose="020F0502020204030204" pitchFamily="34" charset="0"/>
                <a:cs typeface="Times New Roman" panose="02020603050405020304" pitchFamily="18" charset="0"/>
              </a:rPr>
              <a:t>RELATIONS BETWEEN CHINA, JAPAN AND AMERICA IN THE NEW CENTURY</a:t>
            </a:r>
            <a:br>
              <a:rPr lang="en-GB" sz="3200" dirty="0">
                <a:solidFill>
                  <a:prstClr val="black"/>
                </a:solidFill>
                <a:latin typeface="Calibri" panose="020F0502020204030204" pitchFamily="34" charset="0"/>
                <a:cs typeface="Times New Roman" panose="02020603050405020304" pitchFamily="18" charset="0"/>
              </a:rPr>
            </a:br>
            <a:endParaRPr lang="en-GB" dirty="0">
              <a:latin typeface="Calibri" panose="020F0502020204030204" pitchFamily="34" charset="0"/>
            </a:endParaRPr>
          </a:p>
        </p:txBody>
      </p:sp>
      <p:sp>
        <p:nvSpPr>
          <p:cNvPr id="5" name="Content Placeholder 4"/>
          <p:cNvSpPr>
            <a:spLocks noGrp="1"/>
          </p:cNvSpPr>
          <p:nvPr>
            <p:ph sz="half" idx="1"/>
          </p:nvPr>
        </p:nvSpPr>
        <p:spPr/>
        <p:txBody>
          <a:bodyPr/>
          <a:lstStyle/>
          <a:p>
            <a:r>
              <a:rPr lang="en-US" altLang="zh-CN" sz="2000" dirty="0" smtClean="0">
                <a:latin typeface="Calibri" panose="020F0502020204030204" pitchFamily="34" charset="0"/>
                <a:ea typeface="SimSun" panose="02010600030101010101" pitchFamily="2" charset="-122"/>
                <a:cs typeface="Times New Roman" panose="02020603050405020304" pitchFamily="18" charset="0"/>
              </a:rPr>
              <a:t>T</a:t>
            </a:r>
            <a:r>
              <a:rPr lang="en-GB" sz="2000" dirty="0" smtClean="0">
                <a:latin typeface="Calibri" panose="020F0502020204030204" pitchFamily="34" charset="0"/>
                <a:ea typeface="SimSun" panose="02010600030101010101" pitchFamily="2" charset="-122"/>
                <a:cs typeface="Times New Roman" panose="02020603050405020304" pitchFamily="18" charset="0"/>
              </a:rPr>
              <a:t>he trilateral relations in politics</a:t>
            </a:r>
          </a:p>
          <a:p>
            <a:pPr marL="0" indent="0">
              <a:buNone/>
            </a:pPr>
            <a:endParaRPr lang="en-US" altLang="zh-CN" sz="2000" dirty="0" smtClean="0">
              <a:latin typeface="Calibri" panose="020F0502020204030204" pitchFamily="34" charset="0"/>
              <a:ea typeface="SimSun" panose="02010600030101010101" pitchFamily="2" charset="-122"/>
              <a:cs typeface="Times New Roman" panose="02020603050405020304" pitchFamily="18" charset="0"/>
            </a:endParaRPr>
          </a:p>
          <a:p>
            <a:pPr lvl="0">
              <a:buClr>
                <a:srgbClr val="5FCBEF"/>
              </a:buClr>
            </a:pPr>
            <a:r>
              <a:rPr lang="en-GB"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The </a:t>
            </a:r>
            <a:r>
              <a:rPr lang="en-US" altLang="zh-CN"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history of </a:t>
            </a:r>
            <a:r>
              <a:rPr lang="en-GB"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trilateral </a:t>
            </a:r>
            <a:r>
              <a:rPr lang="en-GB" sz="20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relations </a:t>
            </a:r>
            <a:endParaRPr lang="en-GB"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a:p>
            <a:pPr marL="0" lvl="0" indent="0">
              <a:buClr>
                <a:srgbClr val="5FCBEF"/>
              </a:buClr>
              <a:buNone/>
            </a:pPr>
            <a:endParaRPr lang="en-GB"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a:p>
            <a:pPr lvl="0">
              <a:buClr>
                <a:srgbClr val="5FCBEF"/>
              </a:buClr>
            </a:pPr>
            <a:r>
              <a:rPr lang="en-US" altLang="zh-CN"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Contrast of strength between three countries</a:t>
            </a:r>
          </a:p>
          <a:p>
            <a:pPr marL="0" lvl="0" indent="0">
              <a:buClr>
                <a:srgbClr val="5FCBEF"/>
              </a:buClr>
              <a:buNone/>
            </a:pPr>
            <a:endParaRPr lang="en-US" altLang="zh-CN"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endParaRPr>
          </a:p>
          <a:p>
            <a:pPr lvl="0">
              <a:buClr>
                <a:srgbClr val="5FCBEF"/>
              </a:buClr>
            </a:pPr>
            <a:r>
              <a:rPr lang="en-US" altLang="zh-CN"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Differently pursuit </a:t>
            </a:r>
            <a:r>
              <a:rPr lang="en-US" altLang="zh-CN" sz="20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of </a:t>
            </a:r>
            <a:r>
              <a:rPr lang="en-US" altLang="zh-CN" sz="2000" dirty="0" smtClean="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interest and mutual </a:t>
            </a:r>
            <a:r>
              <a:rPr lang="en-US" altLang="zh-CN" sz="2000" dirty="0">
                <a:solidFill>
                  <a:prstClr val="black">
                    <a:lumMod val="75000"/>
                    <a:lumOff val="25000"/>
                  </a:prstClr>
                </a:solidFill>
                <a:latin typeface="Calibri" panose="020F0502020204030204" pitchFamily="34" charset="0"/>
                <a:ea typeface="SimSun" panose="02010600030101010101" pitchFamily="2" charset="-122"/>
                <a:cs typeface="Times New Roman" panose="02020603050405020304" pitchFamily="18" charset="0"/>
              </a:rPr>
              <a:t>cognition</a:t>
            </a:r>
          </a:p>
          <a:p>
            <a:endParaRPr lang="en-US" altLang="zh-CN" dirty="0" smtClean="0">
              <a:latin typeface="Calibri" panose="020F0502020204030204" pitchFamily="34" charset="0"/>
              <a:ea typeface="SimSun" panose="02010600030101010101" pitchFamily="2" charset="-122"/>
              <a:cs typeface="Times New Roman" panose="02020603050405020304" pitchFamily="18" charset="0"/>
            </a:endParaRPr>
          </a:p>
          <a:p>
            <a:endParaRPr lang="en-US" dirty="0">
              <a:latin typeface="Calibri" panose="020F0502020204030204" pitchFamily="34" charset="0"/>
              <a:ea typeface="SimSun" panose="02010600030101010101" pitchFamily="2" charset="-122"/>
              <a:cs typeface="Times New Roman" panose="02020603050405020304" pitchFamily="18" charset="0"/>
            </a:endParaRPr>
          </a:p>
        </p:txBody>
      </p:sp>
      <p:sp>
        <p:nvSpPr>
          <p:cNvPr id="6" name="Content Placeholder 5"/>
          <p:cNvSpPr>
            <a:spLocks noGrp="1"/>
          </p:cNvSpPr>
          <p:nvPr>
            <p:ph sz="half" idx="2"/>
          </p:nvPr>
        </p:nvSpPr>
        <p:spPr/>
        <p:txBody>
          <a:bodyPr/>
          <a:lstStyle/>
          <a:p>
            <a:r>
              <a:rPr lang="en-US" sz="2000" dirty="0" smtClean="0">
                <a:latin typeface="Calibri" panose="020F0502020204030204" pitchFamily="34" charset="0"/>
              </a:rPr>
              <a:t>The trilateral relations on other aspects</a:t>
            </a:r>
          </a:p>
          <a:p>
            <a:pPr marL="0" indent="0">
              <a:buNone/>
            </a:pPr>
            <a:endParaRPr lang="en-US" sz="2000" dirty="0" smtClean="0">
              <a:latin typeface="Calibri" panose="020F0502020204030204" pitchFamily="34" charset="0"/>
            </a:endParaRPr>
          </a:p>
          <a:p>
            <a:r>
              <a:rPr lang="en-US" sz="2000" dirty="0" smtClean="0">
                <a:latin typeface="Calibri" panose="020F0502020204030204" pitchFamily="34" charset="0"/>
              </a:rPr>
              <a:t>The trilateral interaction and position</a:t>
            </a:r>
          </a:p>
          <a:p>
            <a:pPr marL="0" indent="0">
              <a:buNone/>
            </a:pPr>
            <a:endParaRPr lang="en-US" sz="2000" dirty="0" smtClean="0">
              <a:latin typeface="Calibri" panose="020F0502020204030204" pitchFamily="34" charset="0"/>
            </a:endParaRPr>
          </a:p>
          <a:p>
            <a:r>
              <a:rPr lang="en-US" sz="2000" dirty="0" smtClean="0">
                <a:latin typeface="Calibri" panose="020F0502020204030204" pitchFamily="34" charset="0"/>
              </a:rPr>
              <a:t>Case studies</a:t>
            </a:r>
          </a:p>
          <a:p>
            <a:pPr marL="0" indent="0">
              <a:buNone/>
            </a:pPr>
            <a:endParaRPr lang="en-US" sz="2000" dirty="0" smtClean="0">
              <a:latin typeface="Calibri" panose="020F0502020204030204" pitchFamily="34" charset="0"/>
            </a:endParaRPr>
          </a:p>
          <a:p>
            <a:r>
              <a:rPr lang="en-US" sz="2000" dirty="0" smtClean="0">
                <a:latin typeface="Calibri" panose="020F0502020204030204" pitchFamily="34" charset="0"/>
              </a:rPr>
              <a:t>The future of trilateral</a:t>
            </a:r>
          </a:p>
          <a:p>
            <a:pPr marL="0" indent="0">
              <a:buNone/>
            </a:pPr>
            <a:endParaRPr lang="en-GB" dirty="0">
              <a:latin typeface="Calibri" panose="020F0502020204030204" pitchFamily="34" charset="0"/>
            </a:endParaRPr>
          </a:p>
        </p:txBody>
      </p:sp>
    </p:spTree>
    <p:extLst>
      <p:ext uri="{BB962C8B-B14F-4D97-AF65-F5344CB8AC3E}">
        <p14:creationId xmlns:p14="http://schemas.microsoft.com/office/powerpoint/2010/main" val="2697679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7949" y="5286790"/>
            <a:ext cx="1463899" cy="1468179"/>
          </a:xfrm>
          <a:prstGeom prst="rect">
            <a:avLst/>
          </a:prstGeom>
        </p:spPr>
      </p:pic>
      <p:sp>
        <p:nvSpPr>
          <p:cNvPr id="4" name="Title 3"/>
          <p:cNvSpPr>
            <a:spLocks noGrp="1"/>
          </p:cNvSpPr>
          <p:nvPr>
            <p:ph type="title"/>
          </p:nvPr>
        </p:nvSpPr>
        <p:spPr>
          <a:xfrm>
            <a:off x="677334" y="301938"/>
            <a:ext cx="8596668" cy="1114738"/>
          </a:xfrm>
        </p:spPr>
        <p:txBody>
          <a:bodyPr>
            <a:normAutofit/>
          </a:bodyPr>
          <a:lstStyle/>
          <a:p>
            <a:pPr marL="457200" lvl="0" indent="-457200" defTabSz="914400">
              <a:spcBef>
                <a:spcPts val="0"/>
              </a:spcBef>
            </a:pPr>
            <a:r>
              <a:rPr lang="en-GB" sz="3200" dirty="0">
                <a:solidFill>
                  <a:prstClr val="black"/>
                </a:solidFill>
                <a:latin typeface="Calibri" panose="020F0502020204030204" pitchFamily="34" charset="0"/>
                <a:cs typeface="Times New Roman" panose="02020603050405020304" pitchFamily="18" charset="0"/>
              </a:rPr>
              <a:t>RELATIONS BETWEEN CHINA, JAPAN AND AMERICA IN THE NEW </a:t>
            </a:r>
            <a:r>
              <a:rPr lang="en-GB" sz="3200" dirty="0" smtClean="0">
                <a:solidFill>
                  <a:prstClr val="black"/>
                </a:solidFill>
                <a:latin typeface="Calibri" panose="020F0502020204030204" pitchFamily="34" charset="0"/>
                <a:cs typeface="Times New Roman" panose="02020603050405020304" pitchFamily="18" charset="0"/>
              </a:rPr>
              <a:t>CENTURY</a:t>
            </a:r>
            <a:endParaRPr lang="en-GB" dirty="0">
              <a:latin typeface="Calibri" panose="020F0502020204030204" pitchFamily="34" charset="0"/>
            </a:endParaRPr>
          </a:p>
        </p:txBody>
      </p:sp>
      <p:sp>
        <p:nvSpPr>
          <p:cNvPr id="2" name="Content Placeholder 1"/>
          <p:cNvSpPr>
            <a:spLocks noGrp="1"/>
          </p:cNvSpPr>
          <p:nvPr>
            <p:ph sz="half" idx="1"/>
          </p:nvPr>
        </p:nvSpPr>
        <p:spPr>
          <a:xfrm>
            <a:off x="471272" y="1416676"/>
            <a:ext cx="8067421" cy="4985880"/>
          </a:xfrm>
        </p:spPr>
        <p:txBody>
          <a:bodyPr>
            <a:normAutofit fontScale="92500" lnSpcReduction="20000"/>
          </a:bodyPr>
          <a:lstStyle/>
          <a:p>
            <a:pPr marL="0" indent="0">
              <a:buNone/>
            </a:pPr>
            <a:r>
              <a:rPr lang="en-US" sz="2600" dirty="0" smtClean="0">
                <a:latin typeface="Calibri" panose="020F0502020204030204" pitchFamily="34" charset="0"/>
              </a:rPr>
              <a:t>Reviews</a:t>
            </a:r>
            <a:endParaRPr lang="en-US" sz="2600" dirty="0">
              <a:latin typeface="Calibri" panose="020F0502020204030204" pitchFamily="34" charset="0"/>
            </a:endParaRPr>
          </a:p>
          <a:p>
            <a:pPr marL="0" indent="0">
              <a:buNone/>
            </a:pPr>
            <a:r>
              <a:rPr lang="en-US" dirty="0" smtClean="0">
                <a:latin typeface="Calibri" panose="020F0502020204030204" pitchFamily="34" charset="0"/>
              </a:rPr>
              <a:t>From my experience, this book is the top of achievement on this area. It is including detailed reference </a:t>
            </a:r>
            <a:r>
              <a:rPr lang="en-US" dirty="0">
                <a:latin typeface="Calibri" panose="020F0502020204030204" pitchFamily="34" charset="0"/>
              </a:rPr>
              <a:t>and theory, also giving reader </a:t>
            </a:r>
            <a:r>
              <a:rPr lang="en-US" dirty="0" smtClean="0">
                <a:latin typeface="Calibri" panose="020F0502020204030204" pitchFamily="34" charset="0"/>
              </a:rPr>
              <a:t>comprehensive empirical analysis. All of the viewpoint explore show reader various angles to think, at the </a:t>
            </a:r>
            <a:r>
              <a:rPr lang="en-US" dirty="0">
                <a:latin typeface="Calibri" panose="020F0502020204030204" pitchFamily="34" charset="0"/>
              </a:rPr>
              <a:t>same time it states new </a:t>
            </a:r>
            <a:r>
              <a:rPr lang="en-US" dirty="0" smtClean="0">
                <a:latin typeface="Calibri" panose="020F0502020204030204" pitchFamily="34" charset="0"/>
              </a:rPr>
              <a:t>perspectives on policy. </a:t>
            </a:r>
          </a:p>
          <a:p>
            <a:pPr marL="0" indent="0">
              <a:buNone/>
            </a:pPr>
            <a:r>
              <a:rPr lang="en-US" dirty="0" smtClean="0">
                <a:latin typeface="Calibri" panose="020F0502020204030204" pitchFamily="34" charset="0"/>
              </a:rPr>
              <a:t>                                                       ---------- WANG </a:t>
            </a:r>
            <a:r>
              <a:rPr lang="en-US" dirty="0" err="1" smtClean="0">
                <a:latin typeface="Calibri" panose="020F0502020204030204" pitchFamily="34" charset="0"/>
              </a:rPr>
              <a:t>Jisi</a:t>
            </a:r>
            <a:r>
              <a:rPr lang="en-US" dirty="0" smtClean="0">
                <a:latin typeface="Calibri" panose="020F0502020204030204" pitchFamily="34" charset="0"/>
              </a:rPr>
              <a:t>, Former president,                                  Institution of International Relations, Beijing University</a:t>
            </a:r>
          </a:p>
          <a:p>
            <a:pPr marL="0" indent="0">
              <a:buNone/>
            </a:pPr>
            <a:endParaRPr lang="en-US" dirty="0" smtClean="0">
              <a:latin typeface="Calibri" panose="020F0502020204030204" pitchFamily="34" charset="0"/>
            </a:endParaRPr>
          </a:p>
          <a:p>
            <a:pPr marL="0" indent="0">
              <a:buNone/>
            </a:pPr>
            <a:r>
              <a:rPr lang="en-US" altLang="zh-CN" dirty="0" smtClean="0">
                <a:latin typeface="Calibri" panose="020F0502020204030204" pitchFamily="34" charset="0"/>
              </a:rPr>
              <a:t>Author investigates a very challenging and important topic. This is timely work attracting people who are attempting to learn relations on </a:t>
            </a:r>
            <a:r>
              <a:rPr lang="en-GB" altLang="zh-CN" dirty="0" smtClean="0">
                <a:latin typeface="Calibri" panose="020F0502020204030204" pitchFamily="34" charset="0"/>
              </a:rPr>
              <a:t>the Northeast Asia.</a:t>
            </a:r>
            <a:endParaRPr lang="en-US" dirty="0">
              <a:latin typeface="Calibri" panose="020F0502020204030204" pitchFamily="34" charset="0"/>
            </a:endParaRPr>
          </a:p>
          <a:p>
            <a:pPr marL="0" indent="0">
              <a:buNone/>
            </a:pPr>
            <a:r>
              <a:rPr lang="en-US" dirty="0" smtClean="0">
                <a:latin typeface="Calibri" panose="020F0502020204030204" pitchFamily="34" charset="0"/>
              </a:rPr>
              <a:t>                                                       --------- Alan </a:t>
            </a:r>
            <a:r>
              <a:rPr lang="en-US" dirty="0" err="1" smtClean="0">
                <a:latin typeface="Calibri" panose="020F0502020204030204" pitchFamily="34" charset="0"/>
              </a:rPr>
              <a:t>D.Romberg</a:t>
            </a:r>
            <a:r>
              <a:rPr lang="en-US" dirty="0" smtClean="0">
                <a:latin typeface="Calibri" panose="020F0502020204030204" pitchFamily="34" charset="0"/>
              </a:rPr>
              <a:t>, Director of Asian studies, Henry </a:t>
            </a:r>
            <a:r>
              <a:rPr lang="en-US" dirty="0">
                <a:latin typeface="Calibri" panose="020F0502020204030204" pitchFamily="34" charset="0"/>
              </a:rPr>
              <a:t>L. Stimson </a:t>
            </a:r>
            <a:r>
              <a:rPr lang="en-US" dirty="0" smtClean="0">
                <a:latin typeface="Calibri" panose="020F0502020204030204" pitchFamily="34" charset="0"/>
              </a:rPr>
              <a:t>Center, US</a:t>
            </a:r>
          </a:p>
          <a:p>
            <a:pPr marL="0" indent="0">
              <a:buNone/>
            </a:pPr>
            <a:endParaRPr lang="en-US" dirty="0" smtClean="0">
              <a:latin typeface="Calibri" panose="020F0502020204030204" pitchFamily="34" charset="0"/>
            </a:endParaRPr>
          </a:p>
          <a:p>
            <a:pPr marL="0" indent="0">
              <a:buNone/>
            </a:pPr>
            <a:r>
              <a:rPr lang="en-US" dirty="0" smtClean="0">
                <a:latin typeface="Calibri" panose="020F0502020204030204" pitchFamily="34" charset="0"/>
              </a:rPr>
              <a:t>This book is ambitious and timely work. Author studies Chinese and English materials and articles, then come to interesting and insightful conclusion. This work is remarkable beginning for any further studies on this area. </a:t>
            </a:r>
            <a:endParaRPr lang="en-US" dirty="0">
              <a:latin typeface="Calibri" panose="020F0502020204030204" pitchFamily="34" charset="0"/>
            </a:endParaRPr>
          </a:p>
          <a:p>
            <a:pPr marL="0" indent="0">
              <a:buNone/>
            </a:pPr>
            <a:r>
              <a:rPr lang="en-US" dirty="0" smtClean="0">
                <a:latin typeface="Calibri" panose="020F0502020204030204" pitchFamily="34" charset="0"/>
              </a:rPr>
              <a:t>                                                       --------- </a:t>
            </a:r>
            <a:r>
              <a:rPr lang="en-US" dirty="0" err="1">
                <a:latin typeface="Calibri" panose="020F0502020204030204" pitchFamily="34" charset="0"/>
              </a:rPr>
              <a:t>Seiichiro</a:t>
            </a:r>
            <a:r>
              <a:rPr lang="en-US" dirty="0">
                <a:latin typeface="Calibri" panose="020F0502020204030204" pitchFamily="34" charset="0"/>
              </a:rPr>
              <a:t> </a:t>
            </a:r>
            <a:r>
              <a:rPr lang="en-US" dirty="0" smtClean="0">
                <a:latin typeface="Calibri" panose="020F0502020204030204" pitchFamily="34" charset="0"/>
              </a:rPr>
              <a:t>Takagi, </a:t>
            </a:r>
            <a:r>
              <a:rPr lang="en-GB" dirty="0">
                <a:latin typeface="Calibri" panose="020F0502020204030204" pitchFamily="34" charset="0"/>
              </a:rPr>
              <a:t>The Japan Institute of International </a:t>
            </a:r>
            <a:r>
              <a:rPr lang="en-GB" dirty="0" smtClean="0">
                <a:latin typeface="Calibri" panose="020F0502020204030204" pitchFamily="34" charset="0"/>
              </a:rPr>
              <a:t>Affairs, </a:t>
            </a:r>
            <a:endParaRPr lang="en-US" dirty="0" smtClean="0">
              <a:latin typeface="Calibri" panose="020F0502020204030204" pitchFamily="34" charset="0"/>
            </a:endParaRPr>
          </a:p>
          <a:p>
            <a:pPr marL="0" indent="0">
              <a:buNone/>
            </a:pPr>
            <a:endParaRPr lang="en-US" dirty="0"/>
          </a:p>
          <a:p>
            <a:pPr marL="0" indent="0">
              <a:buNone/>
            </a:pPr>
            <a:endParaRPr lang="en-US" dirty="0" smtClean="0"/>
          </a:p>
          <a:p>
            <a:pPr marL="0" indent="0">
              <a:buNone/>
            </a:pPr>
            <a:endParaRPr lang="en-GB" dirty="0"/>
          </a:p>
        </p:txBody>
      </p:sp>
    </p:spTree>
    <p:extLst>
      <p:ext uri="{BB962C8B-B14F-4D97-AF65-F5344CB8AC3E}">
        <p14:creationId xmlns:p14="http://schemas.microsoft.com/office/powerpoint/2010/main" val="2397191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37949" y="5286790"/>
            <a:ext cx="1463899" cy="1468179"/>
          </a:xfrm>
          <a:prstGeom prst="rect">
            <a:avLst/>
          </a:prstGeom>
        </p:spPr>
      </p:pic>
      <p:sp>
        <p:nvSpPr>
          <p:cNvPr id="4" name="Title 3"/>
          <p:cNvSpPr>
            <a:spLocks noGrp="1"/>
          </p:cNvSpPr>
          <p:nvPr>
            <p:ph type="title"/>
          </p:nvPr>
        </p:nvSpPr>
        <p:spPr/>
        <p:txBody>
          <a:bodyPr>
            <a:normAutofit fontScale="90000"/>
          </a:bodyPr>
          <a:lstStyle/>
          <a:p>
            <a:pPr lvl="0" defTabSz="914400">
              <a:spcBef>
                <a:spcPts val="0"/>
              </a:spcBef>
            </a:pPr>
            <a:r>
              <a:rPr lang="en-GB" sz="3200" dirty="0">
                <a:solidFill>
                  <a:prstClr val="black"/>
                </a:solidFill>
                <a:latin typeface="Calibri" panose="020F0502020204030204" pitchFamily="34" charset="0"/>
                <a:cs typeface="Times New Roman" panose="02020603050405020304" pitchFamily="18" charset="0"/>
              </a:rPr>
              <a:t>China Environment and Development Review: China’s Environment and Development in the Era of Globalization </a:t>
            </a:r>
          </a:p>
        </p:txBody>
      </p:sp>
      <p:sp>
        <p:nvSpPr>
          <p:cNvPr id="2" name="Content Placeholder 1"/>
          <p:cNvSpPr>
            <a:spLocks noGrp="1"/>
          </p:cNvSpPr>
          <p:nvPr>
            <p:ph sz="half" idx="1"/>
          </p:nvPr>
        </p:nvSpPr>
        <p:spPr>
          <a:xfrm>
            <a:off x="677334" y="2160589"/>
            <a:ext cx="3250723" cy="3880772"/>
          </a:xfrm>
        </p:spPr>
        <p:txBody>
          <a:bodyPr>
            <a:normAutofit/>
          </a:bodyPr>
          <a:lstStyle/>
          <a:p>
            <a:pPr marL="0" indent="0">
              <a:buNone/>
            </a:pPr>
            <a:endParaRPr lang="en-US" dirty="0"/>
          </a:p>
          <a:p>
            <a:pPr marL="0" indent="0">
              <a:buNone/>
            </a:pPr>
            <a:endParaRPr lang="en-US" dirty="0" smtClean="0"/>
          </a:p>
          <a:p>
            <a:pPr marL="0" indent="0">
              <a:buNone/>
            </a:pPr>
            <a:endParaRPr lang="en-GB"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21868" y="2160589"/>
            <a:ext cx="2674443" cy="3881437"/>
          </a:xfrm>
        </p:spPr>
      </p:pic>
      <p:sp>
        <p:nvSpPr>
          <p:cNvPr id="6" name="TextBox 5"/>
          <p:cNvSpPr txBox="1"/>
          <p:nvPr/>
        </p:nvSpPr>
        <p:spPr>
          <a:xfrm>
            <a:off x="3928057" y="2113766"/>
            <a:ext cx="5125791" cy="3970318"/>
          </a:xfrm>
          <a:prstGeom prst="rect">
            <a:avLst/>
          </a:prstGeom>
          <a:noFill/>
        </p:spPr>
        <p:txBody>
          <a:bodyPr wrap="square" rtlCol="0">
            <a:spAutoFit/>
          </a:bodyPr>
          <a:lstStyle/>
          <a:p>
            <a:pPr>
              <a:spcAft>
                <a:spcPts val="0"/>
              </a:spcAft>
            </a:pPr>
            <a:r>
              <a:rPr lang="en-US" dirty="0">
                <a:solidFill>
                  <a:schemeClr val="tx1">
                    <a:lumMod val="65000"/>
                    <a:lumOff val="35000"/>
                  </a:schemeClr>
                </a:solidFill>
                <a:latin typeface="Calibri" panose="020F0502020204030204" pitchFamily="34" charset="0"/>
                <a:ea typeface="SimSun" panose="02010600030101010101" pitchFamily="2" charset="-122"/>
                <a:cs typeface="Times New Roman" panose="02020603050405020304" pitchFamily="18" charset="0"/>
              </a:rPr>
              <a:t>This book focuses on climate change and China, as well as international trade and China’s environmental issues. It investigates the impact of globalization on sustainable development. As a new public issue, climate change has placed the whole world in two dilemmas, commercial rationality dominating our world cannot resolve such dilemmas, therefore greater wisdom is desperately needed, e.g. establishing new civilized norms and value system. The relationship between trade and poverty is discussed, and further effects of globalization on worldwide both environment and natural resource usage are analyzed by those quantitative analysis methods. </a:t>
            </a:r>
            <a:endParaRPr lang="en-GB" dirty="0">
              <a:solidFill>
                <a:schemeClr val="tx1">
                  <a:lumMod val="65000"/>
                  <a:lumOff val="35000"/>
                </a:schemeClr>
              </a:solidFill>
              <a:effectLst/>
              <a:latin typeface="Calibri" panose="020F0502020204030204" pitchFamily="34" charset="0"/>
              <a:ea typeface="SimSun" panose="02010600030101010101" pitchFamily="2" charset="-122"/>
            </a:endParaRPr>
          </a:p>
        </p:txBody>
      </p:sp>
    </p:spTree>
    <p:extLst>
      <p:ext uri="{BB962C8B-B14F-4D97-AF65-F5344CB8AC3E}">
        <p14:creationId xmlns:p14="http://schemas.microsoft.com/office/powerpoint/2010/main" val="3588658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900" dirty="0">
                <a:solidFill>
                  <a:prstClr val="black"/>
                </a:solidFill>
                <a:latin typeface="Calibri" panose="020F0502020204030204" pitchFamily="34" charset="0"/>
                <a:cs typeface="Times New Roman" panose="02020603050405020304" pitchFamily="18" charset="0"/>
              </a:rPr>
              <a:t>China Environment and Development Review: China’s Environment and Development in the Era of Globalization </a:t>
            </a:r>
            <a:endParaRPr lang="en-GB" dirty="0">
              <a:latin typeface="Calibri" panose="020F0502020204030204" pitchFamily="34" charset="0"/>
            </a:endParaRPr>
          </a:p>
        </p:txBody>
      </p:sp>
      <p:sp>
        <p:nvSpPr>
          <p:cNvPr id="3" name="Content Placeholder 2"/>
          <p:cNvSpPr>
            <a:spLocks noGrp="1"/>
          </p:cNvSpPr>
          <p:nvPr>
            <p:ph sz="half" idx="1"/>
          </p:nvPr>
        </p:nvSpPr>
        <p:spPr>
          <a:xfrm>
            <a:off x="677334" y="1930400"/>
            <a:ext cx="8943184" cy="4150060"/>
          </a:xfrm>
        </p:spPr>
        <p:txBody>
          <a:bodyPr>
            <a:normAutofit/>
          </a:bodyPr>
          <a:lstStyle/>
          <a:p>
            <a:pPr marL="0" indent="0">
              <a:buNone/>
            </a:pPr>
            <a:r>
              <a:rPr lang="en-GB" dirty="0">
                <a:latin typeface="Calibri" panose="020F0502020204030204" pitchFamily="34" charset="0"/>
              </a:rPr>
              <a:t>General </a:t>
            </a:r>
            <a:r>
              <a:rPr lang="en-GB" dirty="0" smtClean="0">
                <a:latin typeface="Calibri" panose="020F0502020204030204" pitchFamily="34" charset="0"/>
              </a:rPr>
              <a:t>Discussion</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Part I: On </a:t>
            </a:r>
            <a:r>
              <a:rPr lang="en-GB" dirty="0" smtClean="0">
                <a:latin typeface="Calibri" panose="020F0502020204030204" pitchFamily="34" charset="0"/>
              </a:rPr>
              <a:t>Globalization</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Part II: Climate Change and </a:t>
            </a:r>
            <a:r>
              <a:rPr lang="en-GB" dirty="0" smtClean="0">
                <a:latin typeface="Calibri" panose="020F0502020204030204" pitchFamily="34" charset="0"/>
              </a:rPr>
              <a:t>China</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Part III: Globalization and China’s Environment and Development</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Part IV: Trade and China’s Sustainable Development</a:t>
            </a:r>
          </a:p>
          <a:p>
            <a:pPr marL="0" indent="0">
              <a:buNone/>
            </a:pPr>
            <a:endParaRPr lang="en-GB" dirty="0"/>
          </a:p>
        </p:txBody>
      </p:sp>
      <p:pic>
        <p:nvPicPr>
          <p:cNvPr id="5" name="Picture 4"/>
          <p:cNvPicPr>
            <a:picLocks noChangeAspect="1"/>
          </p:cNvPicPr>
          <p:nvPr/>
        </p:nvPicPr>
        <p:blipFill>
          <a:blip r:embed="rId2"/>
          <a:stretch>
            <a:fillRect/>
          </a:stretch>
        </p:blipFill>
        <p:spPr>
          <a:xfrm>
            <a:off x="10631875" y="5345828"/>
            <a:ext cx="1463167" cy="1469263"/>
          </a:xfrm>
          <a:prstGeom prst="rect">
            <a:avLst/>
          </a:prstGeom>
        </p:spPr>
      </p:pic>
    </p:spTree>
    <p:extLst>
      <p:ext uri="{BB962C8B-B14F-4D97-AF65-F5344CB8AC3E}">
        <p14:creationId xmlns:p14="http://schemas.microsoft.com/office/powerpoint/2010/main" val="621051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900" dirty="0">
                <a:solidFill>
                  <a:prstClr val="black"/>
                </a:solidFill>
                <a:latin typeface="Calibri" panose="020F0502020204030204" pitchFamily="34" charset="0"/>
                <a:cs typeface="Times New Roman" panose="02020603050405020304" pitchFamily="18" charset="0"/>
              </a:rPr>
              <a:t>China Environment and Development Review: China’s Environment and Development in the Era of Globalization </a:t>
            </a:r>
            <a:endParaRPr lang="en-GB" dirty="0">
              <a:latin typeface="Calibri" panose="020F0502020204030204" pitchFamily="34" charset="0"/>
            </a:endParaRPr>
          </a:p>
        </p:txBody>
      </p:sp>
      <p:sp>
        <p:nvSpPr>
          <p:cNvPr id="3" name="Content Placeholder 2"/>
          <p:cNvSpPr>
            <a:spLocks noGrp="1"/>
          </p:cNvSpPr>
          <p:nvPr>
            <p:ph sz="half" idx="1"/>
          </p:nvPr>
        </p:nvSpPr>
        <p:spPr>
          <a:xfrm>
            <a:off x="677334" y="1930400"/>
            <a:ext cx="8943184" cy="3543121"/>
          </a:xfrm>
        </p:spPr>
        <p:txBody>
          <a:bodyPr>
            <a:normAutofit/>
          </a:bodyPr>
          <a:lstStyle/>
          <a:p>
            <a:r>
              <a:rPr lang="en-GB" dirty="0" smtClean="0">
                <a:latin typeface="Calibri" panose="020F0502020204030204" pitchFamily="34" charset="0"/>
              </a:rPr>
              <a:t>There </a:t>
            </a:r>
            <a:r>
              <a:rPr lang="en-GB" dirty="0">
                <a:latin typeface="Calibri" panose="020F0502020204030204" pitchFamily="34" charset="0"/>
              </a:rPr>
              <a:t>was never a book in English on China’s environment and development under globalization </a:t>
            </a:r>
            <a:r>
              <a:rPr lang="en-GB" dirty="0" smtClean="0">
                <a:latin typeface="Calibri" panose="020F0502020204030204" pitchFamily="34" charset="0"/>
              </a:rPr>
              <a:t>background</a:t>
            </a:r>
          </a:p>
          <a:p>
            <a:pPr marL="0" indent="0">
              <a:buNone/>
            </a:pPr>
            <a:endParaRPr lang="en-GB" dirty="0">
              <a:latin typeface="Calibri" panose="020F0502020204030204" pitchFamily="34" charset="0"/>
            </a:endParaRPr>
          </a:p>
          <a:p>
            <a:r>
              <a:rPr lang="en-GB" dirty="0" smtClean="0">
                <a:latin typeface="Calibri" panose="020F0502020204030204" pitchFamily="34" charset="0"/>
              </a:rPr>
              <a:t>The </a:t>
            </a:r>
            <a:r>
              <a:rPr lang="en-GB" dirty="0">
                <a:latin typeface="Calibri" panose="020F0502020204030204" pitchFamily="34" charset="0"/>
              </a:rPr>
              <a:t>book is exclusively concerned with the social imbalance (e.g. poverty) in consequence of </a:t>
            </a:r>
            <a:r>
              <a:rPr lang="en-GB" dirty="0" smtClean="0">
                <a:latin typeface="Calibri" panose="020F0502020204030204" pitchFamily="34" charset="0"/>
              </a:rPr>
              <a:t>globalization</a:t>
            </a:r>
          </a:p>
          <a:p>
            <a:pPr marL="0" indent="0">
              <a:buNone/>
            </a:pPr>
            <a:endParaRPr lang="en-GB" dirty="0">
              <a:latin typeface="Calibri" panose="020F0502020204030204" pitchFamily="34" charset="0"/>
            </a:endParaRPr>
          </a:p>
          <a:p>
            <a:r>
              <a:rPr lang="en-GB" dirty="0" smtClean="0">
                <a:latin typeface="Calibri" panose="020F0502020204030204" pitchFamily="34" charset="0"/>
              </a:rPr>
              <a:t>More </a:t>
            </a:r>
            <a:r>
              <a:rPr lang="en-GB" dirty="0">
                <a:latin typeface="Calibri" panose="020F0502020204030204" pitchFamily="34" charset="0"/>
              </a:rPr>
              <a:t>quantitative analysis methods are employed and more international comparisons are used in the book.</a:t>
            </a:r>
          </a:p>
          <a:p>
            <a:pPr marL="0" indent="0">
              <a:buNone/>
            </a:pPr>
            <a:endParaRPr lang="en-GB" dirty="0"/>
          </a:p>
        </p:txBody>
      </p:sp>
      <p:pic>
        <p:nvPicPr>
          <p:cNvPr id="5" name="Picture 4"/>
          <p:cNvPicPr>
            <a:picLocks noChangeAspect="1"/>
          </p:cNvPicPr>
          <p:nvPr/>
        </p:nvPicPr>
        <p:blipFill>
          <a:blip r:embed="rId2"/>
          <a:stretch>
            <a:fillRect/>
          </a:stretch>
        </p:blipFill>
        <p:spPr>
          <a:xfrm>
            <a:off x="10631875" y="5345828"/>
            <a:ext cx="1463167" cy="1469263"/>
          </a:xfrm>
          <a:prstGeom prst="rect">
            <a:avLst/>
          </a:prstGeom>
        </p:spPr>
      </p:pic>
    </p:spTree>
    <p:extLst>
      <p:ext uri="{BB962C8B-B14F-4D97-AF65-F5344CB8AC3E}">
        <p14:creationId xmlns:p14="http://schemas.microsoft.com/office/powerpoint/2010/main" val="499611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4901"/>
            <a:ext cx="8596668" cy="884350"/>
          </a:xfrm>
        </p:spPr>
        <p:txBody>
          <a:bodyPr>
            <a:normAutofit/>
          </a:bodyPr>
          <a:lstStyle/>
          <a:p>
            <a:r>
              <a:rPr lang="en-US" dirty="0" smtClean="0">
                <a:solidFill>
                  <a:schemeClr val="tx1"/>
                </a:solidFill>
                <a:latin typeface="Calibri" panose="020F0502020204030204" pitchFamily="34" charset="0"/>
              </a:rPr>
              <a:t>Paths International </a:t>
            </a:r>
            <a:r>
              <a:rPr lang="en-US" altLang="zh-CN" dirty="0" smtClean="0">
                <a:solidFill>
                  <a:schemeClr val="tx1"/>
                </a:solidFill>
                <a:latin typeface="Calibri" panose="020F0502020204030204" pitchFamily="34" charset="0"/>
              </a:rPr>
              <a:t>Ltd</a:t>
            </a:r>
            <a:endParaRPr lang="en-GB" dirty="0">
              <a:solidFill>
                <a:schemeClr val="tx1"/>
              </a:solidFill>
              <a:latin typeface="Calibri" panose="020F0502020204030204" pitchFamily="34" charset="0"/>
            </a:endParaRPr>
          </a:p>
        </p:txBody>
      </p:sp>
      <p:sp>
        <p:nvSpPr>
          <p:cNvPr id="3" name="Content Placeholder 2"/>
          <p:cNvSpPr>
            <a:spLocks noGrp="1"/>
          </p:cNvSpPr>
          <p:nvPr>
            <p:ph sz="half" idx="1"/>
          </p:nvPr>
        </p:nvSpPr>
        <p:spPr>
          <a:xfrm>
            <a:off x="677334" y="1557113"/>
            <a:ext cx="8904548" cy="4534794"/>
          </a:xfrm>
        </p:spPr>
        <p:txBody>
          <a:bodyPr>
            <a:noAutofit/>
          </a:bodyPr>
          <a:lstStyle/>
          <a:p>
            <a:pPr marL="0" indent="0">
              <a:buNone/>
            </a:pPr>
            <a:r>
              <a:rPr lang="en-GB" dirty="0">
                <a:latin typeface="Calibri" panose="020F0502020204030204" pitchFamily="34" charset="0"/>
                <a:ea typeface="SimSun" panose="02010600030101010101" pitchFamily="2" charset="-122"/>
                <a:cs typeface="Calibri" panose="020F0502020204030204" pitchFamily="34" charset="0"/>
              </a:rPr>
              <a:t>Paths International is unique in that the company only </a:t>
            </a:r>
            <a:r>
              <a:rPr lang="en-GB" dirty="0" smtClean="0">
                <a:latin typeface="Calibri" panose="020F0502020204030204" pitchFamily="34" charset="0"/>
                <a:ea typeface="SimSun" panose="02010600030101010101" pitchFamily="2" charset="-122"/>
                <a:cs typeface="Calibri" panose="020F0502020204030204" pitchFamily="34" charset="0"/>
              </a:rPr>
              <a:t>publishes </a:t>
            </a:r>
            <a:r>
              <a:rPr lang="en-GB" dirty="0">
                <a:latin typeface="Calibri" panose="020F0502020204030204" pitchFamily="34" charset="0"/>
                <a:ea typeface="SimSun" panose="02010600030101010101" pitchFamily="2" charset="-122"/>
                <a:cs typeface="Calibri" panose="020F0502020204030204" pitchFamily="34" charset="0"/>
              </a:rPr>
              <a:t>books from China. We are introducing purely Chinese academic work to the world, helping Chinese authors to be known internationally and helping Chinese publisher to develop a global market. </a:t>
            </a:r>
            <a:endParaRPr lang="en-GB" dirty="0">
              <a:latin typeface="Calibri" panose="020F0502020204030204" pitchFamily="34" charset="0"/>
              <a:ea typeface="SimSun" panose="02010600030101010101" pitchFamily="2" charset="-122"/>
              <a:cs typeface="Times New Roman" panose="02020603050405020304" pitchFamily="18" charset="0"/>
            </a:endParaRPr>
          </a:p>
          <a:p>
            <a:pPr marL="0" indent="0">
              <a:buNone/>
            </a:pPr>
            <a:r>
              <a:rPr lang="en-GB" dirty="0" smtClean="0">
                <a:latin typeface="Calibri" panose="020F0502020204030204" pitchFamily="34" charset="0"/>
                <a:ea typeface="SimSun" panose="02010600030101010101" pitchFamily="2" charset="-122"/>
                <a:cs typeface="Calibri" panose="020F0502020204030204" pitchFamily="34" charset="0"/>
              </a:rPr>
              <a:t>The </a:t>
            </a:r>
            <a:r>
              <a:rPr lang="en-GB" dirty="0">
                <a:latin typeface="Calibri" panose="020F0502020204030204" pitchFamily="34" charset="0"/>
                <a:ea typeface="SimSun" panose="02010600030101010101" pitchFamily="2" charset="-122"/>
                <a:cs typeface="Calibri" panose="020F0502020204030204" pitchFamily="34" charset="0"/>
              </a:rPr>
              <a:t>goal of Paths International Ltd is to be the leading purveyor of books about China to the global community. It intends to be a leading resource for high quality information about </a:t>
            </a:r>
            <a:r>
              <a:rPr lang="en-GB" dirty="0" smtClean="0">
                <a:latin typeface="Calibri" panose="020F0502020204030204" pitchFamily="34" charset="0"/>
                <a:ea typeface="SimSun" panose="02010600030101010101" pitchFamily="2" charset="-122"/>
                <a:cs typeface="Calibri" panose="020F0502020204030204" pitchFamily="34" charset="0"/>
              </a:rPr>
              <a:t>China.</a:t>
            </a:r>
          </a:p>
          <a:p>
            <a:pPr marL="0" indent="0">
              <a:buNone/>
            </a:pPr>
            <a:r>
              <a:rPr lang="en-GB" dirty="0" smtClean="0">
                <a:latin typeface="Calibri" panose="020F0502020204030204" pitchFamily="34" charset="0"/>
                <a:ea typeface="SimSun" panose="02010600030101010101" pitchFamily="2" charset="-122"/>
                <a:cs typeface="Calibri" panose="020F0502020204030204" pitchFamily="34" charset="0"/>
              </a:rPr>
              <a:t>We currently </a:t>
            </a:r>
            <a:r>
              <a:rPr lang="en-GB" dirty="0">
                <a:latin typeface="Calibri" panose="020F0502020204030204" pitchFamily="34" charset="0"/>
                <a:ea typeface="SimSun" panose="02010600030101010101" pitchFamily="2" charset="-122"/>
                <a:cs typeface="Calibri" panose="020F0502020204030204" pitchFamily="34" charset="0"/>
              </a:rPr>
              <a:t>publish more than </a:t>
            </a:r>
            <a:r>
              <a:rPr lang="en-GB" dirty="0" smtClean="0">
                <a:latin typeface="Calibri" panose="020F0502020204030204" pitchFamily="34" charset="0"/>
                <a:ea typeface="SimSun" panose="02010600030101010101" pitchFamily="2" charset="-122"/>
                <a:cs typeface="Calibri" panose="020F0502020204030204" pitchFamily="34" charset="0"/>
              </a:rPr>
              <a:t>140 </a:t>
            </a:r>
            <a:r>
              <a:rPr lang="en-GB" dirty="0">
                <a:latin typeface="Calibri" panose="020F0502020204030204" pitchFamily="34" charset="0"/>
                <a:ea typeface="SimSun" panose="02010600030101010101" pitchFamily="2" charset="-122"/>
                <a:cs typeface="Calibri" panose="020F0502020204030204" pitchFamily="34" charset="0"/>
              </a:rPr>
              <a:t>titles all from China with many more new titles forthcoming. </a:t>
            </a:r>
            <a:r>
              <a:rPr lang="en-GB" dirty="0" smtClean="0">
                <a:latin typeface="Calibri" panose="020F0502020204030204" pitchFamily="34" charset="0"/>
                <a:ea typeface="SimSun" panose="02010600030101010101" pitchFamily="2" charset="-122"/>
                <a:cs typeface="Calibri" panose="020F0502020204030204" pitchFamily="34" charset="0"/>
              </a:rPr>
              <a:t>We </a:t>
            </a:r>
            <a:r>
              <a:rPr lang="en-GB" dirty="0">
                <a:latin typeface="Calibri" panose="020F0502020204030204" pitchFamily="34" charset="0"/>
                <a:ea typeface="SimSun" panose="02010600030101010101" pitchFamily="2" charset="-122"/>
                <a:cs typeface="Calibri" panose="020F0502020204030204" pitchFamily="34" charset="0"/>
              </a:rPr>
              <a:t>have introduced many outstanding achievements and new works by leading experts in China on the transformations of the past thirty years to the world on China international relations, Chinese culture, history, China foreign policy, modern Chinese studies, Rural China studies, Chinese philosophy, Chinese architecture, Chinese business studies etc. such as Brush Talk from Dream Brook, The General Theory of Taoism, Reform of Ownership in Modern China and China's Economic Zones. </a:t>
            </a:r>
            <a:endParaRPr lang="en-US" dirty="0">
              <a:effectLst/>
              <a:latin typeface="Calibri" panose="020F0502020204030204" pitchFamily="34" charset="0"/>
              <a:ea typeface="SimSun" panose="02010600030101010101" pitchFamily="2" charset="-122"/>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0631875" y="5345828"/>
            <a:ext cx="1463167" cy="1469263"/>
          </a:xfrm>
          <a:prstGeom prst="rect">
            <a:avLst/>
          </a:prstGeom>
        </p:spPr>
      </p:pic>
    </p:spTree>
    <p:extLst>
      <p:ext uri="{BB962C8B-B14F-4D97-AF65-F5344CB8AC3E}">
        <p14:creationId xmlns:p14="http://schemas.microsoft.com/office/powerpoint/2010/main" val="2963003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417</TotalTime>
  <Words>850</Words>
  <Application>Microsoft Office PowerPoint</Application>
  <PresentationFormat>Widescreen</PresentationFormat>
  <Paragraphs>76</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方正姚体</vt:lpstr>
      <vt:lpstr>SimSun</vt:lpstr>
      <vt:lpstr>华文新魏</vt:lpstr>
      <vt:lpstr>Arial</vt:lpstr>
      <vt:lpstr>Calibri</vt:lpstr>
      <vt:lpstr>Times New Roman</vt:lpstr>
      <vt:lpstr>Trebuchet MS</vt:lpstr>
      <vt:lpstr>Wingdings</vt:lpstr>
      <vt:lpstr>Wingdings 3</vt:lpstr>
      <vt:lpstr>Facet</vt:lpstr>
      <vt:lpstr>Books about China From China</vt:lpstr>
      <vt:lpstr>PowerPoint Presentation</vt:lpstr>
      <vt:lpstr>RELATIONS BETWEEN CHINA, JAPAN AND AMERICA IN THE NEW CENTURY</vt:lpstr>
      <vt:lpstr>RELATIONS BETWEEN CHINA, JAPAN AND AMERICA IN THE NEW CENTURY </vt:lpstr>
      <vt:lpstr>RELATIONS BETWEEN CHINA, JAPAN AND AMERICA IN THE NEW CENTURY</vt:lpstr>
      <vt:lpstr>China Environment and Development Review: China’s Environment and Development in the Era of Globalization </vt:lpstr>
      <vt:lpstr>China Environment and Development Review: China’s Environment and Development in the Era of Globalization </vt:lpstr>
      <vt:lpstr>China Environment and Development Review: China’s Environment and Development in the Era of Globalization </vt:lpstr>
      <vt:lpstr>Paths International Ltd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Books</dc:title>
  <dc:creator>didi_1225@live.cn</dc:creator>
  <cp:lastModifiedBy>didi_1225@live.cn</cp:lastModifiedBy>
  <cp:revision>29</cp:revision>
  <dcterms:created xsi:type="dcterms:W3CDTF">2015-08-27T15:10:02Z</dcterms:created>
  <dcterms:modified xsi:type="dcterms:W3CDTF">2015-09-01T09:56:13Z</dcterms:modified>
</cp:coreProperties>
</file>