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handoutMasterIdLst>
    <p:handoutMasterId r:id="rId10"/>
  </p:handoutMasterIdLst>
  <p:sldIdLst>
    <p:sldId id="278" r:id="rId2"/>
    <p:sldId id="259" r:id="rId3"/>
    <p:sldId id="273" r:id="rId4"/>
    <p:sldId id="276" r:id="rId5"/>
    <p:sldId id="277" r:id="rId6"/>
    <p:sldId id="282" r:id="rId7"/>
    <p:sldId id="280" r:id="rId8"/>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6" autoAdjust="0"/>
    <p:restoredTop sz="94724" autoAdjust="0"/>
  </p:normalViewPr>
  <p:slideViewPr>
    <p:cSldViewPr snapToObjects="1">
      <p:cViewPr>
        <p:scale>
          <a:sx n="100" d="100"/>
          <a:sy n="100" d="100"/>
        </p:scale>
        <p:origin x="-1962" y="-3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171" d="100"/>
          <a:sy n="171" d="100"/>
        </p:scale>
        <p:origin x="-3448"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FEC470A-85E4-F04C-80E2-19EEC95B1C3C}" type="datetimeFigureOut">
              <a:rPr lang="nl-NL" smtClean="0"/>
              <a:pPr/>
              <a:t>31-8-2015</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4426921-5E26-4D46-9C21-6B51FA9ED258}" type="slidenum">
              <a:rPr lang="nl-NL" smtClean="0"/>
              <a:pPr/>
              <a:t>‹#›</a:t>
            </a:fld>
            <a:endParaRPr lang="nl-NL" dirty="0"/>
          </a:p>
        </p:txBody>
      </p:sp>
    </p:spTree>
    <p:extLst>
      <p:ext uri="{BB962C8B-B14F-4D97-AF65-F5344CB8AC3E}">
        <p14:creationId xmlns:p14="http://schemas.microsoft.com/office/powerpoint/2010/main" val="32138853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77F2E0-6BCC-714A-9237-F6B03FCBE241}" type="datetimeFigureOut">
              <a:rPr lang="nl-NL" smtClean="0"/>
              <a:pPr/>
              <a:t>31-8-2015</a:t>
            </a:fld>
            <a:endParaRPr lang="nl-NL" dirty="0"/>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dirty="0" smtClean="0"/>
              <a:t>Klik om de tekststijl van het model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ABA346-AB5A-6141-8200-B8649BBE9E9B}" type="slidenum">
              <a:rPr lang="nl-NL" smtClean="0"/>
              <a:pPr/>
              <a:t>‹#›</a:t>
            </a:fld>
            <a:endParaRPr lang="nl-NL" dirty="0"/>
          </a:p>
        </p:txBody>
      </p:sp>
    </p:spTree>
    <p:extLst>
      <p:ext uri="{BB962C8B-B14F-4D97-AF65-F5344CB8AC3E}">
        <p14:creationId xmlns:p14="http://schemas.microsoft.com/office/powerpoint/2010/main" val="417568560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nl-NL" smtClean="0"/>
          </a:p>
        </p:txBody>
      </p:sp>
      <p:sp>
        <p:nvSpPr>
          <p:cNvPr id="4" name="Slide Number Placeholder 3"/>
          <p:cNvSpPr>
            <a:spLocks noGrp="1"/>
          </p:cNvSpPr>
          <p:nvPr>
            <p:ph type="sldNum" sz="quarter" idx="5"/>
          </p:nvPr>
        </p:nvSpPr>
        <p:spPr/>
        <p:txBody>
          <a:bodyPr/>
          <a:lstStyle/>
          <a:p>
            <a:pPr>
              <a:defRPr/>
            </a:pPr>
            <a:fld id="{7F497430-EE44-45D6-A8BF-080FA17E12BB}" type="slidenum">
              <a:rPr lang="nl-NL" smtClean="0"/>
              <a:pPr>
                <a:defRPr/>
              </a:pPr>
              <a:t>3</a:t>
            </a:fld>
            <a:endParaRPr lang="nl-NL"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nl-NL" smtClean="0"/>
          </a:p>
        </p:txBody>
      </p:sp>
      <p:sp>
        <p:nvSpPr>
          <p:cNvPr id="4" name="Slide Number Placeholder 3"/>
          <p:cNvSpPr>
            <a:spLocks noGrp="1"/>
          </p:cNvSpPr>
          <p:nvPr>
            <p:ph type="sldNum" sz="quarter" idx="5"/>
          </p:nvPr>
        </p:nvSpPr>
        <p:spPr/>
        <p:txBody>
          <a:bodyPr/>
          <a:lstStyle/>
          <a:p>
            <a:pPr>
              <a:defRPr/>
            </a:pPr>
            <a:fld id="{7F497430-EE44-45D6-A8BF-080FA17E12BB}" type="slidenum">
              <a:rPr lang="nl-NL" smtClean="0"/>
              <a:pPr>
                <a:defRPr/>
              </a:pPr>
              <a:t>4</a:t>
            </a:fld>
            <a:endParaRPr lang="nl-NL"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nl-NL" smtClean="0"/>
          </a:p>
        </p:txBody>
      </p:sp>
      <p:sp>
        <p:nvSpPr>
          <p:cNvPr id="4" name="Slide Number Placeholder 3"/>
          <p:cNvSpPr>
            <a:spLocks noGrp="1"/>
          </p:cNvSpPr>
          <p:nvPr>
            <p:ph type="sldNum" sz="quarter" idx="5"/>
          </p:nvPr>
        </p:nvSpPr>
        <p:spPr/>
        <p:txBody>
          <a:bodyPr/>
          <a:lstStyle/>
          <a:p>
            <a:pPr>
              <a:defRPr/>
            </a:pPr>
            <a:fld id="{7F497430-EE44-45D6-A8BF-080FA17E12BB}" type="slidenum">
              <a:rPr lang="nl-NL" smtClean="0"/>
              <a:pPr>
                <a:defRPr/>
              </a:pPr>
              <a:t>5</a:t>
            </a:fld>
            <a:endParaRPr lang="nl-NL"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nl-NL" smtClean="0"/>
          </a:p>
        </p:txBody>
      </p:sp>
      <p:sp>
        <p:nvSpPr>
          <p:cNvPr id="4" name="Slide Number Placeholder 3"/>
          <p:cNvSpPr>
            <a:spLocks noGrp="1"/>
          </p:cNvSpPr>
          <p:nvPr>
            <p:ph type="sldNum" sz="quarter" idx="5"/>
          </p:nvPr>
        </p:nvSpPr>
        <p:spPr/>
        <p:txBody>
          <a:bodyPr/>
          <a:lstStyle/>
          <a:p>
            <a:pPr>
              <a:defRPr/>
            </a:pPr>
            <a:fld id="{7F497430-EE44-45D6-A8BF-080FA17E12BB}" type="slidenum">
              <a:rPr lang="nl-NL" smtClean="0"/>
              <a:pPr>
                <a:defRPr/>
              </a:pPr>
              <a:t>6</a:t>
            </a:fld>
            <a:endParaRPr lang="nl-NL"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720000" y="2160000"/>
            <a:ext cx="6120000" cy="3962400"/>
          </a:xfrm>
        </p:spPr>
        <p:txBody>
          <a:bodyPr anchor="t"/>
          <a:lstStyle>
            <a:lvl1pPr>
              <a:defRPr sz="5400"/>
            </a:lvl1pPr>
          </a:lstStyle>
          <a:p>
            <a:r>
              <a:rPr lang="nl-NL" dirty="0" smtClean="0"/>
              <a:t>Titelstijl van model bewerken</a:t>
            </a:r>
            <a:endParaRPr lang="nl-NL" dirty="0"/>
          </a:p>
        </p:txBody>
      </p:sp>
      <p:sp>
        <p:nvSpPr>
          <p:cNvPr id="3" name="Subtitel 2"/>
          <p:cNvSpPr>
            <a:spLocks noGrp="1"/>
          </p:cNvSpPr>
          <p:nvPr>
            <p:ph type="subTitle" idx="1"/>
          </p:nvPr>
        </p:nvSpPr>
        <p:spPr>
          <a:xfrm>
            <a:off x="5105400" y="3886199"/>
            <a:ext cx="3733800" cy="2835275"/>
          </a:xfrm>
        </p:spPr>
        <p:txBody>
          <a:bodyPr anchor="b">
            <a:normAutofit/>
          </a:bodyPr>
          <a:lstStyle>
            <a:lvl1pPr marL="0" indent="0" algn="r">
              <a:buNone/>
              <a:defRPr sz="2000" i="1">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Klik om de titelstijl van het model te bewerken</a:t>
            </a:r>
            <a:endParaRPr lang="nl-NL" dirty="0"/>
          </a:p>
        </p:txBody>
      </p:sp>
      <p:sp>
        <p:nvSpPr>
          <p:cNvPr id="4" name="Tijdelijke aanduiding voor datum 3"/>
          <p:cNvSpPr>
            <a:spLocks noGrp="1"/>
          </p:cNvSpPr>
          <p:nvPr>
            <p:ph type="dt" sz="half" idx="10"/>
          </p:nvPr>
        </p:nvSpPr>
        <p:spPr/>
        <p:txBody>
          <a:bodyPr/>
          <a:lstStyle/>
          <a:p>
            <a:fld id="{7906DE93-2E88-DE49-A3B7-A5B2DE39F2F9}" type="datetimeFigureOut">
              <a:rPr lang="nl-NL" smtClean="0"/>
              <a:pPr/>
              <a:t>31-8-2015</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7F0CED99-2968-0244-B8B2-E36D95422088}" type="slidenum">
              <a:rPr lang="nl-NL" smtClean="0"/>
              <a:pPr/>
              <a:t>‹#›</a:t>
            </a:fld>
            <a:endParaRPr lang="nl-N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720000" y="0"/>
            <a:ext cx="6480000" cy="1800000"/>
          </a:xfrm>
        </p:spPr>
        <p:txBody>
          <a:bodyPr/>
          <a:lstStyle/>
          <a:p>
            <a:r>
              <a:rPr lang="nl-NL" dirty="0" smtClean="0"/>
              <a:t>Titelstijl van model bewerken</a:t>
            </a:r>
            <a:endParaRPr lang="nl-NL" dirty="0"/>
          </a:p>
        </p:txBody>
      </p:sp>
      <p:sp>
        <p:nvSpPr>
          <p:cNvPr id="3" name="Tijdelijke aanduiding voor inhoud 2"/>
          <p:cNvSpPr>
            <a:spLocks noGrp="1"/>
          </p:cNvSpPr>
          <p:nvPr>
            <p:ph idx="1"/>
          </p:nvPr>
        </p:nvSpPr>
        <p:spPr>
          <a:xfrm>
            <a:off x="720000" y="2160000"/>
            <a:ext cx="8028000" cy="3960000"/>
          </a:xfrm>
        </p:spPr>
        <p:txBody>
          <a:bodyPr/>
          <a:lstStyle>
            <a:lvl1pPr>
              <a:defRPr sz="2800">
                <a:solidFill>
                  <a:srgbClr val="000000"/>
                </a:solidFill>
              </a:defRPr>
            </a:lvl1pPr>
            <a:lvl2pPr>
              <a:defRPr sz="2400"/>
            </a:lvl2pPr>
            <a:lvl3pPr>
              <a:defRPr sz="2000"/>
            </a:lvl3pPr>
            <a:lvl4pPr>
              <a:defRPr sz="1800"/>
            </a:lvl4pPr>
            <a:lvl5pPr>
              <a:defRPr sz="1800"/>
            </a:lvl5pPr>
          </a:lstStyle>
          <a:p>
            <a:pPr lvl="0"/>
            <a:r>
              <a:rPr lang="nl-NL" dirty="0" smtClean="0"/>
              <a:t>Klik om de tekststijl van het model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p>
            <a:fld id="{7906DE93-2E88-DE49-A3B7-A5B2DE39F2F9}" type="datetimeFigureOut">
              <a:rPr lang="nl-NL" smtClean="0"/>
              <a:pPr/>
              <a:t>31-8-2015</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7F0CED99-2968-0244-B8B2-E36D95422088}" type="slidenum">
              <a:rPr lang="nl-NL" smtClean="0"/>
              <a:pPr/>
              <a:t>‹#›</a:t>
            </a:fld>
            <a:endParaRPr lang="nl-N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720000" y="0"/>
            <a:ext cx="6480000" cy="1800000"/>
          </a:xfrm>
        </p:spPr>
        <p:txBody>
          <a:bodyPr/>
          <a:lstStyle/>
          <a:p>
            <a:r>
              <a:rPr lang="nl-NL" dirty="0" smtClean="0"/>
              <a:t>Titelstijl van model bewerken</a:t>
            </a:r>
            <a:endParaRPr lang="nl-NL" dirty="0"/>
          </a:p>
        </p:txBody>
      </p:sp>
      <p:sp>
        <p:nvSpPr>
          <p:cNvPr id="3" name="Tijdelijke aanduiding voor inhoud 2"/>
          <p:cNvSpPr>
            <a:spLocks noGrp="1"/>
          </p:cNvSpPr>
          <p:nvPr>
            <p:ph idx="1"/>
          </p:nvPr>
        </p:nvSpPr>
        <p:spPr>
          <a:xfrm>
            <a:off x="720000" y="2160000"/>
            <a:ext cx="8028000" cy="3960000"/>
          </a:xfrm>
        </p:spPr>
        <p:txBody>
          <a:bodyPr vert="horz"/>
          <a:lstStyle>
            <a:lvl1pPr marL="0">
              <a:buFont typeface="Arial"/>
              <a:buNone/>
              <a:defRPr sz="2800">
                <a:solidFill>
                  <a:srgbClr val="000000"/>
                </a:solidFill>
              </a:defRPr>
            </a:lvl1pPr>
            <a:lvl2pPr marL="0">
              <a:buFont typeface="Arial"/>
              <a:buNone/>
              <a:defRPr sz="2400"/>
            </a:lvl2pPr>
            <a:lvl3pPr marL="0">
              <a:buFont typeface="Arial"/>
              <a:buNone/>
              <a:defRPr sz="2000"/>
            </a:lvl3pPr>
            <a:lvl4pPr marL="0">
              <a:buFont typeface="Arial"/>
              <a:buNone/>
              <a:defRPr sz="1800"/>
            </a:lvl4pPr>
            <a:lvl5pPr marL="0">
              <a:buFont typeface="Arial"/>
              <a:buNone/>
              <a:defRPr sz="1800"/>
            </a:lvl5pPr>
          </a:lstStyle>
          <a:p>
            <a:pPr lvl="0"/>
            <a:r>
              <a:rPr lang="nl-NL" dirty="0" smtClean="0"/>
              <a:t>Klik om de tekststijl van het model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p>
            <a:fld id="{7906DE93-2E88-DE49-A3B7-A5B2DE39F2F9}" type="datetimeFigureOut">
              <a:rPr lang="nl-NL" smtClean="0"/>
              <a:pPr/>
              <a:t>31-8-2015</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7F0CED99-2968-0244-B8B2-E36D95422088}" type="slidenum">
              <a:rPr lang="nl-NL" smtClean="0"/>
              <a:pPr/>
              <a:t>‹#›</a:t>
            </a:fld>
            <a:endParaRPr lang="nl-N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720000" y="0"/>
            <a:ext cx="6480000" cy="1800000"/>
          </a:xfrm>
        </p:spPr>
        <p:txBody>
          <a:bodyPr/>
          <a:lstStyle/>
          <a:p>
            <a:r>
              <a:rPr lang="nl-NL" dirty="0" smtClean="0"/>
              <a:t>Titelstijl van model bewerken</a:t>
            </a:r>
            <a:endParaRPr lang="nl-NL" dirty="0"/>
          </a:p>
        </p:txBody>
      </p:sp>
      <p:sp>
        <p:nvSpPr>
          <p:cNvPr id="3" name="Tijdelijke aanduiding voor inhoud 2"/>
          <p:cNvSpPr>
            <a:spLocks noGrp="1"/>
          </p:cNvSpPr>
          <p:nvPr>
            <p:ph idx="1"/>
          </p:nvPr>
        </p:nvSpPr>
        <p:spPr>
          <a:xfrm>
            <a:off x="720000" y="2160000"/>
            <a:ext cx="8028000" cy="3960000"/>
          </a:xfrm>
        </p:spPr>
        <p:txBody>
          <a:bodyPr vert="horz"/>
          <a:lstStyle>
            <a:lvl1pPr marL="0">
              <a:buFont typeface="Arial"/>
              <a:buChar char="•"/>
              <a:defRPr sz="2800">
                <a:solidFill>
                  <a:srgbClr val="000000"/>
                </a:solidFill>
              </a:defRPr>
            </a:lvl1pPr>
            <a:lvl2pPr marL="0">
              <a:buFont typeface="Arial"/>
              <a:buChar char="•"/>
              <a:defRPr sz="2400"/>
            </a:lvl2pPr>
            <a:lvl3pPr marL="0">
              <a:buFont typeface="Arial"/>
              <a:buChar char="•"/>
              <a:defRPr sz="2000"/>
            </a:lvl3pPr>
            <a:lvl4pPr marL="0">
              <a:buFont typeface="Arial"/>
              <a:buChar char="•"/>
              <a:defRPr sz="1800"/>
            </a:lvl4pPr>
            <a:lvl5pPr marL="0">
              <a:buFont typeface="Arial"/>
              <a:buChar char="•"/>
              <a:defRPr sz="1800"/>
            </a:lvl5pPr>
          </a:lstStyle>
          <a:p>
            <a:pPr lvl="0"/>
            <a:r>
              <a:rPr lang="nl-NL" dirty="0" smtClean="0"/>
              <a:t>Klik om de tekststijl van het model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p>
            <a:fld id="{7906DE93-2E88-DE49-A3B7-A5B2DE39F2F9}" type="datetimeFigureOut">
              <a:rPr lang="nl-NL" smtClean="0"/>
              <a:pPr/>
              <a:t>31-8-2015</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7F0CED99-2968-0244-B8B2-E36D95422088}" type="slidenum">
              <a:rPr lang="nl-NL" smtClean="0"/>
              <a:pPr/>
              <a:t>‹#›</a:t>
            </a:fld>
            <a:endParaRPr lang="nl-N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fbeelding met bijschrift">
    <p:spTree>
      <p:nvGrpSpPr>
        <p:cNvPr id="1" name=""/>
        <p:cNvGrpSpPr/>
        <p:nvPr/>
      </p:nvGrpSpPr>
      <p:grpSpPr>
        <a:xfrm>
          <a:off x="0" y="0"/>
          <a:ext cx="0" cy="0"/>
          <a:chOff x="0" y="0"/>
          <a:chExt cx="0" cy="0"/>
        </a:xfrm>
      </p:grpSpPr>
      <p:sp>
        <p:nvSpPr>
          <p:cNvPr id="3" name="Tijdelijke aanduiding voor afbeelding 2"/>
          <p:cNvSpPr>
            <a:spLocks noGrp="1"/>
          </p:cNvSpPr>
          <p:nvPr>
            <p:ph type="pic" idx="1"/>
          </p:nvPr>
        </p:nvSpPr>
        <p:spPr>
          <a:xfrm>
            <a:off x="720000" y="2160000"/>
            <a:ext cx="6480000" cy="396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5" name="Tijdelijke aanduiding voor datum 4"/>
          <p:cNvSpPr>
            <a:spLocks noGrp="1"/>
          </p:cNvSpPr>
          <p:nvPr>
            <p:ph type="dt" sz="half" idx="10"/>
          </p:nvPr>
        </p:nvSpPr>
        <p:spPr/>
        <p:txBody>
          <a:bodyPr/>
          <a:lstStyle/>
          <a:p>
            <a:fld id="{7906DE93-2E88-DE49-A3B7-A5B2DE39F2F9}" type="datetimeFigureOut">
              <a:rPr lang="nl-NL" smtClean="0"/>
              <a:pPr/>
              <a:t>31-8-2015</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7F0CED99-2968-0244-B8B2-E36D95422088}" type="slidenum">
              <a:rPr lang="nl-NL" smtClean="0"/>
              <a:pPr/>
              <a:t>‹#›</a:t>
            </a:fld>
            <a:endParaRPr lang="nl-NL" dirty="0"/>
          </a:p>
        </p:txBody>
      </p:sp>
      <p:sp>
        <p:nvSpPr>
          <p:cNvPr id="8" name="Titel 1"/>
          <p:cNvSpPr>
            <a:spLocks noGrp="1"/>
          </p:cNvSpPr>
          <p:nvPr>
            <p:ph type="title"/>
          </p:nvPr>
        </p:nvSpPr>
        <p:spPr>
          <a:xfrm>
            <a:off x="720000" y="0"/>
            <a:ext cx="6480000" cy="1800000"/>
          </a:xfrm>
        </p:spPr>
        <p:txBody>
          <a:bodyPr/>
          <a:lstStyle/>
          <a:p>
            <a:r>
              <a:rPr lang="nl-NL" dirty="0" smtClean="0"/>
              <a:t>Titelstijl van model bewerken</a:t>
            </a:r>
            <a:endParaRPr lang="nl-NL"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6858000" cy="1325562"/>
          </a:xfrm>
          <a:prstGeom prst="rect">
            <a:avLst/>
          </a:prstGeom>
        </p:spPr>
        <p:txBody>
          <a:bodyPr vert="horz" lIns="91440" tIns="45720" rIns="91440" bIns="45720" rtlCol="0" anchor="ctr">
            <a:normAutofit/>
          </a:bodyPr>
          <a:lstStyle/>
          <a:p>
            <a:r>
              <a:rPr lang="nl-NL" dirty="0" smtClean="0"/>
              <a:t>Titelstijl van model bewerken</a:t>
            </a:r>
            <a:endParaRPr lang="nl-NL" dirty="0"/>
          </a:p>
        </p:txBody>
      </p:sp>
      <p:sp>
        <p:nvSpPr>
          <p:cNvPr id="3" name="Tijdelijke aanduiding voor tekst 2"/>
          <p:cNvSpPr>
            <a:spLocks noGrp="1"/>
          </p:cNvSpPr>
          <p:nvPr>
            <p:ph type="body" idx="1"/>
          </p:nvPr>
        </p:nvSpPr>
        <p:spPr>
          <a:xfrm>
            <a:off x="609600" y="2133600"/>
            <a:ext cx="8028000" cy="3992563"/>
          </a:xfrm>
          <a:prstGeom prst="rect">
            <a:avLst/>
          </a:prstGeom>
        </p:spPr>
        <p:txBody>
          <a:bodyPr vert="horz" lIns="91440" tIns="45720" rIns="91440" bIns="45720" rtlCol="0">
            <a:normAutofit/>
          </a:bodyPr>
          <a:lstStyle/>
          <a:p>
            <a:pPr lvl="0"/>
            <a:r>
              <a:rPr lang="nl-NL" dirty="0" smtClean="0"/>
              <a:t>Klik om de tekststijl van het model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06DE93-2E88-DE49-A3B7-A5B2DE39F2F9}" type="datetimeFigureOut">
              <a:rPr lang="nl-NL" smtClean="0"/>
              <a:pPr/>
              <a:t>31-8-2015</a:t>
            </a:fld>
            <a:endParaRPr lang="nl-NL" dirty="0"/>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0CED99-2968-0244-B8B2-E36D95422088}" type="slidenum">
              <a:rPr lang="nl-NL" smtClean="0"/>
              <a:pPr/>
              <a:t>‹#›</a:t>
            </a:fld>
            <a:endParaRPr lang="nl-NL"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69" r:id="rId5"/>
  </p:sldLayoutIdLst>
  <p:txStyles>
    <p:titleStyle>
      <a:lvl1pPr algn="l" defTabSz="457200" rtl="0" eaLnBrk="1" latinLnBrk="0" hangingPunct="1">
        <a:spcBef>
          <a:spcPct val="0"/>
        </a:spcBef>
        <a:buNone/>
        <a:defRPr sz="4400" b="1" i="0" kern="1200">
          <a:solidFill>
            <a:schemeClr val="tx1"/>
          </a:solidFill>
          <a:latin typeface="Brill Roman"/>
          <a:ea typeface="+mj-ea"/>
          <a:cs typeface="Brill Roman"/>
        </a:defRPr>
      </a:lvl1pPr>
    </p:titleStyle>
    <p:bodyStyle>
      <a:lvl1pPr marL="342900" indent="-342900" algn="l" defTabSz="457200" rtl="0" eaLnBrk="1" latinLnBrk="0" hangingPunct="1">
        <a:spcBef>
          <a:spcPct val="20000"/>
        </a:spcBef>
        <a:buFont typeface="Arial"/>
        <a:buChar char="•"/>
        <a:defRPr sz="2800" b="0" i="0" kern="1200">
          <a:solidFill>
            <a:schemeClr val="tx1"/>
          </a:solidFill>
          <a:latin typeface="Brill Roman"/>
          <a:ea typeface="+mn-ea"/>
          <a:cs typeface="Brill Roman"/>
        </a:defRPr>
      </a:lvl1pPr>
      <a:lvl2pPr marL="742950" indent="-285750" algn="l" defTabSz="457200" rtl="0" eaLnBrk="1" latinLnBrk="0" hangingPunct="1">
        <a:spcBef>
          <a:spcPct val="20000"/>
        </a:spcBef>
        <a:buFont typeface="Arial"/>
        <a:buChar char="–"/>
        <a:defRPr sz="2400" b="0" i="0" kern="1200">
          <a:solidFill>
            <a:schemeClr val="tx1"/>
          </a:solidFill>
          <a:latin typeface="Brill Roman"/>
          <a:ea typeface="+mn-ea"/>
          <a:cs typeface="Brill Roman"/>
        </a:defRPr>
      </a:lvl2pPr>
      <a:lvl3pPr marL="1143000" indent="-228600" algn="l" defTabSz="457200" rtl="0" eaLnBrk="1" latinLnBrk="0" hangingPunct="1">
        <a:spcBef>
          <a:spcPct val="20000"/>
        </a:spcBef>
        <a:buFont typeface="Arial"/>
        <a:buChar char="•"/>
        <a:defRPr sz="2000" b="0" i="0" kern="1200">
          <a:solidFill>
            <a:schemeClr val="tx1"/>
          </a:solidFill>
          <a:latin typeface="Brill Roman"/>
          <a:ea typeface="+mn-ea"/>
          <a:cs typeface="Brill Roman"/>
        </a:defRPr>
      </a:lvl3pPr>
      <a:lvl4pPr marL="1600200" indent="-228600" algn="l" defTabSz="457200" rtl="0" eaLnBrk="1" latinLnBrk="0" hangingPunct="1">
        <a:spcBef>
          <a:spcPct val="20000"/>
        </a:spcBef>
        <a:buFont typeface="Arial"/>
        <a:buChar char="–"/>
        <a:defRPr sz="1800" b="0" i="0" kern="1200">
          <a:solidFill>
            <a:schemeClr val="tx1"/>
          </a:solidFill>
          <a:latin typeface="Brill Roman"/>
          <a:ea typeface="+mn-ea"/>
          <a:cs typeface="Brill Roman"/>
        </a:defRPr>
      </a:lvl4pPr>
      <a:lvl5pPr marL="2057400" indent="-228600" algn="l" defTabSz="457200" rtl="0" eaLnBrk="1" latinLnBrk="0" hangingPunct="1">
        <a:spcBef>
          <a:spcPct val="20000"/>
        </a:spcBef>
        <a:buFont typeface="Arial"/>
        <a:buChar char="»"/>
        <a:defRPr sz="1800" b="0" i="0" kern="1200">
          <a:solidFill>
            <a:schemeClr val="tx1"/>
          </a:solidFill>
          <a:latin typeface="Brill Roman"/>
          <a:ea typeface="+mn-ea"/>
          <a:cs typeface="Brill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sales@bril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smtClean="0"/>
              <a:t>Brill Online Resources on East </a:t>
            </a:r>
            <a:r>
              <a:rPr lang="nl-NL" dirty="0" err="1"/>
              <a:t>A</a:t>
            </a:r>
            <a:r>
              <a:rPr lang="nl-NL" dirty="0" err="1" smtClean="0"/>
              <a:t>sia</a:t>
            </a:r>
            <a:endParaRPr lang="en-GB" dirty="0"/>
          </a:p>
        </p:txBody>
      </p:sp>
      <p:sp>
        <p:nvSpPr>
          <p:cNvPr id="3" name="Subtitle 2"/>
          <p:cNvSpPr>
            <a:spLocks noGrp="1"/>
          </p:cNvSpPr>
          <p:nvPr>
            <p:ph type="subTitle" idx="1"/>
          </p:nvPr>
        </p:nvSpPr>
        <p:spPr/>
        <p:txBody>
          <a:bodyPr/>
          <a:lstStyle/>
          <a:p>
            <a:r>
              <a:rPr lang="nl-NL" dirty="0" smtClean="0"/>
              <a:t>Albert Hoffstadt</a:t>
            </a:r>
          </a:p>
          <a:p>
            <a:r>
              <a:rPr lang="nl-NL" dirty="0" smtClean="0"/>
              <a:t>Senior </a:t>
            </a:r>
            <a:r>
              <a:rPr lang="nl-NL" dirty="0" err="1" smtClean="0"/>
              <a:t>Acquisitions</a:t>
            </a:r>
            <a:r>
              <a:rPr lang="nl-NL" dirty="0" smtClean="0"/>
              <a:t> Manager / </a:t>
            </a:r>
            <a:r>
              <a:rPr lang="nl-NL" dirty="0" err="1"/>
              <a:t>A</a:t>
            </a:r>
            <a:r>
              <a:rPr lang="nl-NL" dirty="0" err="1" smtClean="0"/>
              <a:t>sian</a:t>
            </a:r>
            <a:r>
              <a:rPr lang="nl-NL" dirty="0" smtClean="0"/>
              <a:t> Studies </a:t>
            </a:r>
          </a:p>
          <a:p>
            <a:r>
              <a:rPr lang="nl-NL" dirty="0" smtClean="0"/>
              <a:t>BRILL</a:t>
            </a:r>
          </a:p>
        </p:txBody>
      </p:sp>
    </p:spTree>
    <p:extLst>
      <p:ext uri="{BB962C8B-B14F-4D97-AF65-F5344CB8AC3E}">
        <p14:creationId xmlns:p14="http://schemas.microsoft.com/office/powerpoint/2010/main" val="4071980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r>
              <a:rPr lang="nl-NL" sz="3200" dirty="0" smtClean="0">
                <a:latin typeface="Brill Roman" panose="020F0602050406030203" pitchFamily="34" charset="0"/>
                <a:ea typeface="Brill Roman" panose="020F0602050406030203" pitchFamily="34" charset="0"/>
              </a:rPr>
              <a:t>Encyclopedia of Chinese </a:t>
            </a:r>
            <a:r>
              <a:rPr lang="nl-NL" sz="3200" dirty="0">
                <a:latin typeface="Brill Roman" panose="020F0602050406030203" pitchFamily="34" charset="0"/>
                <a:ea typeface="Brill Roman" panose="020F0602050406030203" pitchFamily="34" charset="0"/>
              </a:rPr>
              <a:t>L</a:t>
            </a:r>
            <a:r>
              <a:rPr lang="nl-NL" sz="3200" dirty="0" smtClean="0">
                <a:latin typeface="Brill Roman" panose="020F0602050406030203" pitchFamily="34" charset="0"/>
                <a:ea typeface="Brill Roman" panose="020F0602050406030203" pitchFamily="34" charset="0"/>
              </a:rPr>
              <a:t>anguage &amp; </a:t>
            </a:r>
            <a:r>
              <a:rPr lang="nl-NL" sz="3200" dirty="0" err="1" smtClean="0">
                <a:latin typeface="Brill Roman" panose="020F0602050406030203" pitchFamily="34" charset="0"/>
                <a:ea typeface="Brill Roman" panose="020F0602050406030203" pitchFamily="34" charset="0"/>
              </a:rPr>
              <a:t>Linguistics</a:t>
            </a:r>
            <a:r>
              <a:rPr lang="nl-NL" sz="3200" dirty="0" smtClean="0">
                <a:latin typeface="Brill Roman" panose="020F0602050406030203" pitchFamily="34" charset="0"/>
                <a:ea typeface="Brill Roman" panose="020F0602050406030203" pitchFamily="34" charset="0"/>
              </a:rPr>
              <a:t> Online</a:t>
            </a:r>
            <a:endParaRPr lang="nl-NL" sz="3200" dirty="0">
              <a:latin typeface="Brill Roman" panose="020F0602050406030203" pitchFamily="34" charset="0"/>
              <a:ea typeface="Brill Roman" panose="020F0602050406030203" pitchFamily="34" charset="0"/>
            </a:endParaRPr>
          </a:p>
        </p:txBody>
      </p:sp>
      <p:sp>
        <p:nvSpPr>
          <p:cNvPr id="18" name="Tijdelijke aanduiding voor inhoud 17"/>
          <p:cNvSpPr>
            <a:spLocks noGrp="1"/>
          </p:cNvSpPr>
          <p:nvPr>
            <p:ph idx="1"/>
          </p:nvPr>
        </p:nvSpPr>
        <p:spPr/>
        <p:txBody>
          <a:bodyPr>
            <a:normAutofit/>
          </a:bodyPr>
          <a:lstStyle/>
          <a:p>
            <a:pPr lvl="0"/>
            <a:r>
              <a:rPr lang="en-US" dirty="0"/>
              <a:t>First comprehensive encyclopedia of this kind for Chinese languages and linguistics</a:t>
            </a:r>
            <a:endParaRPr lang="en-CA" sz="4000" dirty="0"/>
          </a:p>
          <a:p>
            <a:pPr lvl="0"/>
            <a:r>
              <a:rPr lang="en-US" dirty="0"/>
              <a:t>Systematic treatment of all aspects of Chinese linguistics, including:</a:t>
            </a:r>
            <a:endParaRPr lang="en-CA" sz="4000" dirty="0"/>
          </a:p>
          <a:p>
            <a:pPr lvl="1"/>
            <a:r>
              <a:rPr lang="en-US" dirty="0"/>
              <a:t>Second Language Acquisition and Pedagogy</a:t>
            </a:r>
            <a:endParaRPr lang="en-CA" sz="3600" dirty="0"/>
          </a:p>
          <a:p>
            <a:pPr lvl="1"/>
            <a:r>
              <a:rPr lang="en-US" dirty="0"/>
              <a:t>Sociolinguistics</a:t>
            </a:r>
            <a:endParaRPr lang="en-CA" sz="3600" dirty="0"/>
          </a:p>
          <a:p>
            <a:pPr lvl="1"/>
            <a:r>
              <a:rPr lang="en-US" dirty="0" smtClean="0"/>
              <a:t>Psycho </a:t>
            </a:r>
            <a:r>
              <a:rPr lang="en-US" dirty="0"/>
              <a:t>and Neurolinguistics</a:t>
            </a:r>
            <a:endParaRPr lang="en-CA" sz="3600" dirty="0"/>
          </a:p>
          <a:p>
            <a:pPr lvl="0"/>
            <a:r>
              <a:rPr lang="en-US" dirty="0"/>
              <a:t>Available in print and online</a:t>
            </a:r>
            <a:endParaRPr lang="en-CA" sz="4000" dirty="0"/>
          </a:p>
          <a:p>
            <a:pPr marL="0" indent="0">
              <a:buNone/>
            </a:pPr>
            <a:endParaRPr lang="nl-NL"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2200" y="4437113"/>
            <a:ext cx="2120528" cy="1512168"/>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Content Placeholder 2"/>
          <p:cNvSpPr>
            <a:spLocks noGrp="1"/>
          </p:cNvSpPr>
          <p:nvPr>
            <p:ph idx="1"/>
          </p:nvPr>
        </p:nvSpPr>
        <p:spPr>
          <a:xfrm>
            <a:off x="468313" y="1990725"/>
            <a:ext cx="8461375" cy="2205038"/>
          </a:xfrm>
        </p:spPr>
        <p:txBody>
          <a:bodyPr/>
          <a:lstStyle/>
          <a:p>
            <a:pPr>
              <a:buFont typeface="Arial" pitchFamily="34" charset="0"/>
              <a:buNone/>
            </a:pPr>
            <a:r>
              <a:rPr lang="en-GB" altLang="en-US" dirty="0" smtClean="0"/>
              <a:t>Chinese – English reference work for all those reading texts dating from the Warring States period through the Tang dynasty, and beyond</a:t>
            </a:r>
          </a:p>
          <a:p>
            <a:pPr>
              <a:buFont typeface="Arial" pitchFamily="34" charset="0"/>
              <a:buNone/>
            </a:pPr>
            <a:endParaRPr lang="nl-NL" altLang="en-US" sz="1800" dirty="0" smtClean="0"/>
          </a:p>
          <a:p>
            <a:pPr>
              <a:buFont typeface="Arial" pitchFamily="34" charset="0"/>
              <a:buNone/>
            </a:pPr>
            <a:r>
              <a:rPr lang="en-GB" altLang="en-US" sz="1800" b="1" dirty="0" smtClean="0"/>
              <a:t>Online version of Kroll</a:t>
            </a:r>
            <a:r>
              <a:rPr lang="fr-CH" altLang="en-US" sz="1800" b="1" dirty="0" smtClean="0"/>
              <a:t>’s  </a:t>
            </a:r>
            <a:r>
              <a:rPr lang="en-GB" altLang="en-US" sz="1800" b="1" i="1" dirty="0" smtClean="0"/>
              <a:t>A Student's Dictionary of Classical and Medieval Chinese Online</a:t>
            </a:r>
            <a:endParaRPr lang="nl-NL" altLang="en-US" sz="1800" b="1" dirty="0" smtClean="0"/>
          </a:p>
        </p:txBody>
      </p:sp>
      <p:sp>
        <p:nvSpPr>
          <p:cNvPr id="10244" name="Title 1"/>
          <p:cNvSpPr>
            <a:spLocks noGrp="1"/>
          </p:cNvSpPr>
          <p:nvPr>
            <p:ph type="title"/>
          </p:nvPr>
        </p:nvSpPr>
        <p:spPr>
          <a:xfrm>
            <a:off x="720725" y="0"/>
            <a:ext cx="6926263" cy="1800225"/>
          </a:xfrm>
        </p:spPr>
        <p:txBody>
          <a:bodyPr/>
          <a:lstStyle/>
          <a:p>
            <a:pPr>
              <a:defRPr/>
            </a:pPr>
            <a:r>
              <a:rPr lang="nl-NL" sz="3600" dirty="0" smtClean="0"/>
              <a:t>Chinese-English Dictionary Online</a:t>
            </a:r>
            <a:endParaRPr lang="nl-NL" sz="3600" spc="-150" dirty="0" smtClean="0"/>
          </a:p>
        </p:txBody>
      </p:sp>
      <p:sp>
        <p:nvSpPr>
          <p:cNvPr id="15" name="Content Placeholder 2"/>
          <p:cNvSpPr txBox="1">
            <a:spLocks/>
          </p:cNvSpPr>
          <p:nvPr/>
        </p:nvSpPr>
        <p:spPr bwMode="auto">
          <a:xfrm>
            <a:off x="720725" y="4221163"/>
            <a:ext cx="5291138" cy="2087562"/>
          </a:xfrm>
          <a:prstGeom prst="rect">
            <a:avLst/>
          </a:prstGeom>
          <a:noFill/>
          <a:ln w="9525">
            <a:noFill/>
            <a:miter lim="800000"/>
            <a:headEnd/>
            <a:tailEnd/>
          </a:ln>
        </p:spPr>
        <p:txBody>
          <a:bodyPr>
            <a:normAutofit/>
          </a:bodyPr>
          <a:lstStyle/>
          <a:p>
            <a:pPr marL="457200" indent="-457200" eaLnBrk="0" hangingPunct="0">
              <a:spcBef>
                <a:spcPct val="20000"/>
              </a:spcBef>
              <a:buFont typeface="Arial" panose="020B0604020202020204" pitchFamily="34" charset="0"/>
              <a:buChar char="•"/>
              <a:defRPr/>
            </a:pPr>
            <a:r>
              <a:rPr lang="en-GB" sz="2000" dirty="0" smtClean="0">
                <a:solidFill>
                  <a:srgbClr val="000000"/>
                </a:solidFill>
                <a:latin typeface="Brill Roman" panose="020F0602050406030203" pitchFamily="34" charset="0"/>
                <a:ea typeface="Brill Roman" panose="020F0602050406030203" pitchFamily="34" charset="0"/>
              </a:rPr>
              <a:t>Arranged </a:t>
            </a:r>
            <a:r>
              <a:rPr lang="en-GB" sz="2000" dirty="0">
                <a:solidFill>
                  <a:srgbClr val="000000"/>
                </a:solidFill>
                <a:latin typeface="Brill Roman" panose="020F0602050406030203" pitchFamily="34" charset="0"/>
                <a:ea typeface="Brill Roman" panose="020F0602050406030203" pitchFamily="34" charset="0"/>
              </a:rPr>
              <a:t>alphabetically by </a:t>
            </a:r>
            <a:r>
              <a:rPr lang="en-GB" sz="2000" b="1" dirty="0">
                <a:solidFill>
                  <a:srgbClr val="000000"/>
                </a:solidFill>
                <a:latin typeface="Brill Roman" panose="020F0602050406030203" pitchFamily="34" charset="0"/>
                <a:ea typeface="Brill Roman" panose="020F0602050406030203" pitchFamily="34" charset="0"/>
              </a:rPr>
              <a:t>Pinyin</a:t>
            </a:r>
            <a:r>
              <a:rPr lang="en-GB" sz="2000" dirty="0">
                <a:solidFill>
                  <a:srgbClr val="000000"/>
                </a:solidFill>
                <a:latin typeface="Brill Roman" panose="020F0602050406030203" pitchFamily="34" charset="0"/>
                <a:ea typeface="Brill Roman" panose="020F0602050406030203" pitchFamily="34" charset="0"/>
              </a:rPr>
              <a:t> </a:t>
            </a:r>
            <a:r>
              <a:rPr lang="en-GB" sz="2000" dirty="0" err="1">
                <a:solidFill>
                  <a:srgbClr val="000000"/>
                </a:solidFill>
                <a:latin typeface="Brill Roman" panose="020F0602050406030203" pitchFamily="34" charset="0"/>
                <a:ea typeface="Brill Roman" panose="020F0602050406030203" pitchFamily="34" charset="0"/>
              </a:rPr>
              <a:t>romanization</a:t>
            </a:r>
            <a:endParaRPr lang="en-GB" sz="2000" dirty="0">
              <a:solidFill>
                <a:srgbClr val="000000"/>
              </a:solidFill>
              <a:latin typeface="Brill Roman" panose="020F0602050406030203" pitchFamily="34" charset="0"/>
              <a:ea typeface="Brill Roman" panose="020F0602050406030203" pitchFamily="34" charset="0"/>
            </a:endParaRPr>
          </a:p>
          <a:p>
            <a:pPr marL="457200" indent="-457200" eaLnBrk="0" hangingPunct="0">
              <a:spcBef>
                <a:spcPct val="20000"/>
              </a:spcBef>
              <a:buFont typeface="Arial" panose="020B0604020202020204" pitchFamily="34" charset="0"/>
              <a:buChar char="•"/>
              <a:defRPr/>
            </a:pPr>
            <a:r>
              <a:rPr lang="nl-NL" sz="2000" dirty="0" err="1">
                <a:solidFill>
                  <a:srgbClr val="000000"/>
                </a:solidFill>
                <a:latin typeface="Brill Roman" panose="020F0602050406030203" pitchFamily="34" charset="0"/>
                <a:ea typeface="Brill Roman" panose="020F0602050406030203" pitchFamily="34" charset="0"/>
              </a:rPr>
              <a:t>Extensive</a:t>
            </a:r>
            <a:r>
              <a:rPr lang="nl-NL" sz="2000" dirty="0">
                <a:solidFill>
                  <a:srgbClr val="000000"/>
                </a:solidFill>
                <a:latin typeface="Brill Roman" panose="020F0602050406030203" pitchFamily="34" charset="0"/>
                <a:ea typeface="Brill Roman" panose="020F0602050406030203" pitchFamily="34" charset="0"/>
              </a:rPr>
              <a:t> search options, </a:t>
            </a:r>
            <a:r>
              <a:rPr lang="nl-NL" sz="2000" dirty="0" err="1">
                <a:solidFill>
                  <a:srgbClr val="000000"/>
                </a:solidFill>
                <a:latin typeface="Brill Roman" panose="020F0602050406030203" pitchFamily="34" charset="0"/>
                <a:ea typeface="Brill Roman" panose="020F0602050406030203" pitchFamily="34" charset="0"/>
              </a:rPr>
              <a:t>including</a:t>
            </a:r>
            <a:r>
              <a:rPr lang="nl-NL" sz="2000" dirty="0">
                <a:solidFill>
                  <a:srgbClr val="000000"/>
                </a:solidFill>
                <a:latin typeface="Brill Roman" panose="020F0602050406030203" pitchFamily="34" charset="0"/>
                <a:ea typeface="Brill Roman" panose="020F0602050406030203" pitchFamily="34" charset="0"/>
              </a:rPr>
              <a:t> search </a:t>
            </a:r>
            <a:r>
              <a:rPr lang="nl-NL" sz="2000" dirty="0" err="1">
                <a:solidFill>
                  <a:srgbClr val="000000"/>
                </a:solidFill>
                <a:latin typeface="Brill Roman" panose="020F0602050406030203" pitchFamily="34" charset="0"/>
                <a:ea typeface="Brill Roman" panose="020F0602050406030203" pitchFamily="34" charset="0"/>
              </a:rPr>
              <a:t>by</a:t>
            </a:r>
            <a:r>
              <a:rPr lang="nl-NL" sz="2000" dirty="0">
                <a:solidFill>
                  <a:srgbClr val="000000"/>
                </a:solidFill>
                <a:latin typeface="Brill Roman" panose="020F0602050406030203" pitchFamily="34" charset="0"/>
                <a:ea typeface="Brill Roman" panose="020F0602050406030203" pitchFamily="34" charset="0"/>
              </a:rPr>
              <a:t> </a:t>
            </a:r>
            <a:r>
              <a:rPr lang="nl-NL" sz="2000" dirty="0" err="1">
                <a:solidFill>
                  <a:srgbClr val="000000"/>
                </a:solidFill>
                <a:latin typeface="Brill Roman" panose="020F0602050406030203" pitchFamily="34" charset="0"/>
                <a:ea typeface="Brill Roman" panose="020F0602050406030203" pitchFamily="34" charset="0"/>
              </a:rPr>
              <a:t>using</a:t>
            </a:r>
            <a:r>
              <a:rPr lang="nl-NL" sz="2000" dirty="0">
                <a:solidFill>
                  <a:srgbClr val="000000"/>
                </a:solidFill>
                <a:latin typeface="Brill Roman" panose="020F0602050406030203" pitchFamily="34" charset="0"/>
                <a:ea typeface="Brill Roman" panose="020F0602050406030203" pitchFamily="34" charset="0"/>
              </a:rPr>
              <a:t> Chinese </a:t>
            </a:r>
            <a:r>
              <a:rPr lang="nl-NL" sz="2000" dirty="0" err="1">
                <a:solidFill>
                  <a:srgbClr val="000000"/>
                </a:solidFill>
                <a:latin typeface="Brill Roman" panose="020F0602050406030203" pitchFamily="34" charset="0"/>
                <a:ea typeface="Brill Roman" panose="020F0602050406030203" pitchFamily="34" charset="0"/>
              </a:rPr>
              <a:t>characters</a:t>
            </a:r>
            <a:endParaRPr lang="en-US" sz="2000" dirty="0">
              <a:solidFill>
                <a:srgbClr val="000000"/>
              </a:solidFill>
              <a:latin typeface="Brill Roman" panose="020F0602050406030203" pitchFamily="34" charset="0"/>
              <a:ea typeface="Brill Roman" panose="020F0602050406030203" pitchFamily="34" charset="0"/>
            </a:endParaRPr>
          </a:p>
        </p:txBody>
      </p:sp>
      <p:sp>
        <p:nvSpPr>
          <p:cNvPr id="3" name="Frame 2"/>
          <p:cNvSpPr/>
          <p:nvPr/>
        </p:nvSpPr>
        <p:spPr>
          <a:xfrm>
            <a:off x="6056313" y="4221163"/>
            <a:ext cx="2881312" cy="2087562"/>
          </a:xfrm>
          <a:prstGeom prst="frame">
            <a:avLst>
              <a:gd name="adj1" fmla="val 749"/>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schemeClr val="tx1"/>
              </a:solidFill>
            </a:endParaRPr>
          </a:p>
        </p:txBody>
      </p:sp>
      <p:pic>
        <p:nvPicPr>
          <p:cNvPr id="307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49963" y="4232275"/>
            <a:ext cx="2879725" cy="207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34876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Content Placeholder 2"/>
          <p:cNvSpPr>
            <a:spLocks noGrp="1"/>
          </p:cNvSpPr>
          <p:nvPr>
            <p:ph idx="1"/>
          </p:nvPr>
        </p:nvSpPr>
        <p:spPr>
          <a:xfrm>
            <a:off x="468313" y="1990725"/>
            <a:ext cx="8461375" cy="2205038"/>
          </a:xfrm>
        </p:spPr>
        <p:txBody>
          <a:bodyPr/>
          <a:lstStyle/>
          <a:p>
            <a:pPr>
              <a:buFont typeface="Arial" pitchFamily="34" charset="0"/>
              <a:buNone/>
            </a:pPr>
            <a:r>
              <a:rPr lang="en-GB" sz="1800" dirty="0" smtClean="0"/>
              <a:t>	The </a:t>
            </a:r>
            <a:r>
              <a:rPr lang="en-GB" sz="1800" dirty="0"/>
              <a:t>English-language </a:t>
            </a:r>
            <a:r>
              <a:rPr lang="en-GB" sz="1800" i="1" dirty="0"/>
              <a:t>Japan Chronicle Weekly</a:t>
            </a:r>
            <a:r>
              <a:rPr lang="en-GB" sz="1800" dirty="0"/>
              <a:t> (</a:t>
            </a:r>
            <a:r>
              <a:rPr lang="en-GB" sz="1800" dirty="0" smtClean="0"/>
              <a:t>1902–1940)</a:t>
            </a:r>
            <a:r>
              <a:rPr lang="en-GB" sz="1800" i="1" dirty="0"/>
              <a:t> </a:t>
            </a:r>
            <a:r>
              <a:rPr lang="en-GB" sz="1800" dirty="0" smtClean="0"/>
              <a:t>provides </a:t>
            </a:r>
            <a:r>
              <a:rPr lang="en-GB" sz="1800" dirty="0"/>
              <a:t>a unique perspective </a:t>
            </a:r>
            <a:r>
              <a:rPr lang="en-GB" sz="1800" dirty="0" smtClean="0"/>
              <a:t>not only </a:t>
            </a:r>
            <a:r>
              <a:rPr lang="en-GB" sz="1800" dirty="0"/>
              <a:t>on the settler communities in Japan and East Asia but also to the historical development of East Asia as it happened</a:t>
            </a:r>
            <a:r>
              <a:rPr lang="en-GB" sz="1800" dirty="0" smtClean="0"/>
              <a:t>. Includes access to the weekly </a:t>
            </a:r>
            <a:r>
              <a:rPr lang="en-GB" sz="1800" i="1" dirty="0" smtClean="0"/>
              <a:t>Commercial Supplement.</a:t>
            </a:r>
          </a:p>
          <a:p>
            <a:pPr>
              <a:buFont typeface="Arial" pitchFamily="34" charset="0"/>
              <a:buNone/>
            </a:pPr>
            <a:endParaRPr lang="en-GB" sz="1800" i="1" dirty="0" smtClean="0"/>
          </a:p>
          <a:p>
            <a:pPr>
              <a:buFont typeface="Arial" pitchFamily="34" charset="0"/>
              <a:buNone/>
            </a:pPr>
            <a:r>
              <a:rPr lang="fr-CH" altLang="en-US" sz="1800" i="1" dirty="0" smtClean="0"/>
              <a:t>	</a:t>
            </a:r>
            <a:r>
              <a:rPr lang="fr-CH" altLang="en-US" sz="1800" dirty="0" smtClean="0"/>
              <a:t>Online </a:t>
            </a:r>
            <a:r>
              <a:rPr lang="fr-CH" altLang="en-US" sz="1800" dirty="0" err="1" smtClean="0"/>
              <a:t>edition</a:t>
            </a:r>
            <a:r>
              <a:rPr lang="fr-CH" altLang="en-US" sz="1800" dirty="0" smtClean="0"/>
              <a:t> </a:t>
            </a:r>
            <a:r>
              <a:rPr lang="fr-CH" altLang="en-US" sz="1800" dirty="0" err="1" smtClean="0"/>
              <a:t>available</a:t>
            </a:r>
            <a:r>
              <a:rPr lang="fr-CH" altLang="en-US" sz="1800" dirty="0" smtClean="0"/>
              <a:t> </a:t>
            </a:r>
            <a:r>
              <a:rPr lang="fr-CH" altLang="en-US" sz="1800" dirty="0" err="1" smtClean="0"/>
              <a:t>exclusively</a:t>
            </a:r>
            <a:r>
              <a:rPr lang="fr-CH" altLang="en-US" sz="1800" dirty="0" smtClean="0"/>
              <a:t> </a:t>
            </a:r>
            <a:r>
              <a:rPr lang="fr-CH" altLang="en-US" sz="1800" dirty="0" err="1" smtClean="0"/>
              <a:t>from</a:t>
            </a:r>
            <a:r>
              <a:rPr lang="fr-CH" altLang="en-US" sz="1800" dirty="0" smtClean="0"/>
              <a:t> </a:t>
            </a:r>
            <a:r>
              <a:rPr lang="fr-CH" altLang="en-US" sz="1800" dirty="0" smtClean="0"/>
              <a:t>Brill</a:t>
            </a:r>
          </a:p>
          <a:p>
            <a:pPr>
              <a:buFont typeface="Arial" pitchFamily="34" charset="0"/>
              <a:buNone/>
            </a:pPr>
            <a:r>
              <a:rPr lang="fr-CH" altLang="en-US" sz="1800" dirty="0" smtClean="0"/>
              <a:t>	</a:t>
            </a:r>
            <a:r>
              <a:rPr lang="fr-CH" altLang="en-US" sz="1800" dirty="0" err="1" smtClean="0"/>
              <a:t>Advisor</a:t>
            </a:r>
            <a:r>
              <a:rPr lang="fr-CH" altLang="en-US" sz="1800" dirty="0" smtClean="0"/>
              <a:t>: </a:t>
            </a:r>
            <a:r>
              <a:rPr lang="fr-CH" altLang="en-US" sz="1800" dirty="0"/>
              <a:t>P</a:t>
            </a:r>
            <a:r>
              <a:rPr lang="fr-CH" altLang="en-US" sz="1800" dirty="0" smtClean="0"/>
              <a:t>eter </a:t>
            </a:r>
            <a:r>
              <a:rPr lang="fr-CH" altLang="en-US" sz="1800" dirty="0" err="1" smtClean="0"/>
              <a:t>O’Connor</a:t>
            </a:r>
            <a:r>
              <a:rPr lang="fr-CH" altLang="en-US" sz="1800" dirty="0" smtClean="0"/>
              <a:t> </a:t>
            </a:r>
            <a:r>
              <a:rPr lang="fr-CH" altLang="en-US" sz="1800" dirty="0" smtClean="0">
                <a:solidFill>
                  <a:srgbClr val="FF0000"/>
                </a:solidFill>
              </a:rPr>
              <a:t>(</a:t>
            </a:r>
            <a:r>
              <a:rPr lang="fr-CH" altLang="en-US" sz="1800" dirty="0" err="1" smtClean="0">
                <a:solidFill>
                  <a:srgbClr val="FF0000"/>
                </a:solidFill>
              </a:rPr>
              <a:t>affiliated</a:t>
            </a:r>
            <a:r>
              <a:rPr lang="fr-CH" altLang="en-US" sz="1800" dirty="0" smtClean="0">
                <a:solidFill>
                  <a:srgbClr val="FF0000"/>
                </a:solidFill>
              </a:rPr>
              <a:t> </a:t>
            </a:r>
            <a:r>
              <a:rPr lang="fr-CH" altLang="en-US" sz="1800" dirty="0" err="1" smtClean="0">
                <a:solidFill>
                  <a:srgbClr val="FF0000"/>
                </a:solidFill>
              </a:rPr>
              <a:t>with</a:t>
            </a:r>
            <a:r>
              <a:rPr lang="fr-CH" altLang="en-US" sz="1800" dirty="0" smtClean="0">
                <a:solidFill>
                  <a:srgbClr val="FF0000"/>
                </a:solidFill>
              </a:rPr>
              <a:t> an institution ??)</a:t>
            </a:r>
            <a:endParaRPr lang="fr-CH" altLang="en-US" sz="1800" dirty="0">
              <a:solidFill>
                <a:srgbClr val="FF0000"/>
              </a:solidFill>
            </a:endParaRPr>
          </a:p>
        </p:txBody>
      </p:sp>
      <p:sp>
        <p:nvSpPr>
          <p:cNvPr id="10244" name="Title 1"/>
          <p:cNvSpPr>
            <a:spLocks noGrp="1"/>
          </p:cNvSpPr>
          <p:nvPr>
            <p:ph type="title"/>
          </p:nvPr>
        </p:nvSpPr>
        <p:spPr>
          <a:xfrm>
            <a:off x="720725" y="0"/>
            <a:ext cx="6926263" cy="1800225"/>
          </a:xfrm>
        </p:spPr>
        <p:txBody>
          <a:bodyPr/>
          <a:lstStyle/>
          <a:p>
            <a:pPr>
              <a:defRPr/>
            </a:pPr>
            <a:r>
              <a:rPr lang="nl-NL" sz="3600" dirty="0" smtClean="0">
                <a:solidFill>
                  <a:srgbClr val="FF0000"/>
                </a:solidFill>
              </a:rPr>
              <a:t>Japan </a:t>
            </a:r>
            <a:r>
              <a:rPr lang="nl-NL" sz="3600" dirty="0" err="1" smtClean="0">
                <a:solidFill>
                  <a:srgbClr val="FF0000"/>
                </a:solidFill>
              </a:rPr>
              <a:t>Chronicle</a:t>
            </a:r>
            <a:r>
              <a:rPr lang="nl-NL" sz="3600" dirty="0" smtClean="0">
                <a:solidFill>
                  <a:srgbClr val="FF0000"/>
                </a:solidFill>
              </a:rPr>
              <a:t> Online</a:t>
            </a:r>
            <a:br>
              <a:rPr lang="nl-NL" sz="3600" dirty="0" smtClean="0">
                <a:solidFill>
                  <a:srgbClr val="FF0000"/>
                </a:solidFill>
              </a:rPr>
            </a:br>
            <a:r>
              <a:rPr lang="nl-NL" sz="3600" dirty="0" smtClean="0">
                <a:solidFill>
                  <a:srgbClr val="FF0000"/>
                </a:solidFill>
              </a:rPr>
              <a:t>LEAVE OUT ?</a:t>
            </a:r>
            <a:endParaRPr lang="nl-NL" sz="3600" spc="-150" dirty="0" smtClean="0">
              <a:solidFill>
                <a:srgbClr val="FF0000"/>
              </a:solidFill>
            </a:endParaRPr>
          </a:p>
        </p:txBody>
      </p:sp>
      <p:sp>
        <p:nvSpPr>
          <p:cNvPr id="15" name="Content Placeholder 2"/>
          <p:cNvSpPr txBox="1">
            <a:spLocks/>
          </p:cNvSpPr>
          <p:nvPr/>
        </p:nvSpPr>
        <p:spPr bwMode="auto">
          <a:xfrm>
            <a:off x="738237" y="4252441"/>
            <a:ext cx="5291138" cy="2087562"/>
          </a:xfrm>
          <a:prstGeom prst="rect">
            <a:avLst/>
          </a:prstGeom>
          <a:noFill/>
          <a:ln w="9525">
            <a:noFill/>
            <a:miter lim="800000"/>
            <a:headEnd/>
            <a:tailEnd/>
          </a:ln>
        </p:spPr>
        <p:txBody>
          <a:bodyPr>
            <a:normAutofit/>
          </a:bodyPr>
          <a:lstStyle/>
          <a:p>
            <a:pPr marL="457200" indent="-457200" eaLnBrk="0" hangingPunct="0">
              <a:spcBef>
                <a:spcPct val="20000"/>
              </a:spcBef>
              <a:buFont typeface="Arial" panose="020B0604020202020204" pitchFamily="34" charset="0"/>
              <a:buChar char="•"/>
              <a:defRPr/>
            </a:pPr>
            <a:r>
              <a:rPr lang="en-US" sz="2000" dirty="0" smtClean="0">
                <a:solidFill>
                  <a:srgbClr val="000000"/>
                </a:solidFill>
                <a:latin typeface="Brill Roman" panose="020F0602050406030203" pitchFamily="34" charset="0"/>
                <a:ea typeface="Brill Roman" panose="020F0602050406030203" pitchFamily="34" charset="0"/>
              </a:rPr>
              <a:t>Full text </a:t>
            </a:r>
            <a:r>
              <a:rPr lang="en-US" sz="2000" dirty="0" smtClean="0">
                <a:solidFill>
                  <a:srgbClr val="000000"/>
                </a:solidFill>
                <a:latin typeface="Brill Roman" panose="020F0602050406030203" pitchFamily="34" charset="0"/>
                <a:ea typeface="Brill Roman" panose="020F0602050406030203" pitchFamily="34" charset="0"/>
              </a:rPr>
              <a:t>searchable</a:t>
            </a:r>
          </a:p>
          <a:p>
            <a:pPr marL="457200" indent="-457200" eaLnBrk="0" hangingPunct="0">
              <a:spcBef>
                <a:spcPct val="20000"/>
              </a:spcBef>
              <a:buFont typeface="Arial" panose="020B0604020202020204" pitchFamily="34" charset="0"/>
              <a:buChar char="•"/>
              <a:defRPr/>
            </a:pPr>
            <a:r>
              <a:rPr lang="en-US" sz="2000" dirty="0" smtClean="0">
                <a:solidFill>
                  <a:srgbClr val="000000"/>
                </a:solidFill>
                <a:latin typeface="Brill Roman" panose="020F0602050406030203" pitchFamily="34" charset="0"/>
                <a:ea typeface="Brill Roman" panose="020F0602050406030203" pitchFamily="34" charset="0"/>
              </a:rPr>
              <a:t>Ability to combine search with related primary source collections from East Asian Archive</a:t>
            </a:r>
            <a:endParaRPr lang="en-US" sz="2000" dirty="0">
              <a:solidFill>
                <a:srgbClr val="000000"/>
              </a:solidFill>
              <a:latin typeface="Brill Roman" panose="020F0602050406030203" pitchFamily="34" charset="0"/>
              <a:ea typeface="Brill Roman" panose="020F0602050406030203" pitchFamily="34" charset="0"/>
            </a:endParaRPr>
          </a:p>
        </p:txBody>
      </p:sp>
      <p:sp>
        <p:nvSpPr>
          <p:cNvPr id="3" name="Frame 2"/>
          <p:cNvSpPr/>
          <p:nvPr/>
        </p:nvSpPr>
        <p:spPr>
          <a:xfrm>
            <a:off x="6056313" y="4221163"/>
            <a:ext cx="2881312" cy="2087562"/>
          </a:xfrm>
          <a:prstGeom prst="frame">
            <a:avLst>
              <a:gd name="adj1" fmla="val 749"/>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schemeClr val="tx1"/>
              </a:solidFill>
            </a:endParaRPr>
          </a:p>
        </p:txBody>
      </p:sp>
      <p:pic>
        <p:nvPicPr>
          <p:cNvPr id="3078"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049963" y="4233578"/>
            <a:ext cx="2879725" cy="2067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53397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Content Placeholder 2"/>
          <p:cNvSpPr>
            <a:spLocks noGrp="1"/>
          </p:cNvSpPr>
          <p:nvPr>
            <p:ph idx="1"/>
          </p:nvPr>
        </p:nvSpPr>
        <p:spPr>
          <a:xfrm>
            <a:off x="468313" y="1990725"/>
            <a:ext cx="8461375" cy="2205038"/>
          </a:xfrm>
        </p:spPr>
        <p:txBody>
          <a:bodyPr/>
          <a:lstStyle/>
          <a:p>
            <a:r>
              <a:rPr lang="en-GB" sz="1800" dirty="0" smtClean="0"/>
              <a:t>The </a:t>
            </a:r>
            <a:r>
              <a:rPr lang="en-GB" sz="1800" dirty="0" smtClean="0"/>
              <a:t>English-language </a:t>
            </a:r>
            <a:r>
              <a:rPr lang="en-GB" sz="1800" i="1" dirty="0"/>
              <a:t>North China Herald</a:t>
            </a:r>
            <a:r>
              <a:rPr lang="en-GB" sz="1800" dirty="0"/>
              <a:t> is the prime printed source in any language for the history of the foreign presence in China from around 1850 to 1940s. </a:t>
            </a:r>
            <a:endParaRPr lang="en-GB" sz="1800" dirty="0" smtClean="0"/>
          </a:p>
          <a:p>
            <a:endParaRPr lang="fr-CH" altLang="en-US" sz="1800" dirty="0"/>
          </a:p>
          <a:p>
            <a:r>
              <a:rPr lang="en-GB" sz="1800" dirty="0" smtClean="0"/>
              <a:t>Advisor</a:t>
            </a:r>
            <a:r>
              <a:rPr lang="en-GB" sz="1800" dirty="0"/>
              <a:t>: </a:t>
            </a:r>
            <a:r>
              <a:rPr lang="en-GB" sz="1800" b="1" dirty="0" err="1"/>
              <a:t>Prof.</a:t>
            </a:r>
            <a:r>
              <a:rPr lang="en-GB" sz="1800" b="1" dirty="0"/>
              <a:t> </a:t>
            </a:r>
            <a:r>
              <a:rPr lang="en-GB" sz="1800" b="1" dirty="0" err="1"/>
              <a:t>Dr.</a:t>
            </a:r>
            <a:r>
              <a:rPr lang="en-GB" sz="1800" b="1" dirty="0"/>
              <a:t> Robert Bickers, </a:t>
            </a:r>
            <a:r>
              <a:rPr lang="en-GB" sz="1800" dirty="0"/>
              <a:t>University of Bristol, UK</a:t>
            </a:r>
            <a:endParaRPr lang="nl-NL" altLang="en-US" sz="1800" dirty="0" smtClean="0"/>
          </a:p>
        </p:txBody>
      </p:sp>
      <p:sp>
        <p:nvSpPr>
          <p:cNvPr id="10244" name="Title 1"/>
          <p:cNvSpPr>
            <a:spLocks noGrp="1"/>
          </p:cNvSpPr>
          <p:nvPr>
            <p:ph type="title"/>
          </p:nvPr>
        </p:nvSpPr>
        <p:spPr>
          <a:xfrm>
            <a:off x="720725" y="0"/>
            <a:ext cx="6926263" cy="1800225"/>
          </a:xfrm>
        </p:spPr>
        <p:txBody>
          <a:bodyPr/>
          <a:lstStyle/>
          <a:p>
            <a:pPr>
              <a:defRPr/>
            </a:pPr>
            <a:r>
              <a:rPr lang="nl-NL" sz="3600" dirty="0" smtClean="0"/>
              <a:t>North China </a:t>
            </a:r>
            <a:r>
              <a:rPr lang="nl-NL" sz="3600" dirty="0" err="1"/>
              <a:t>H</a:t>
            </a:r>
            <a:r>
              <a:rPr lang="nl-NL" sz="3600" dirty="0" err="1" smtClean="0"/>
              <a:t>erald</a:t>
            </a:r>
            <a:r>
              <a:rPr lang="nl-NL" sz="3600" dirty="0" smtClean="0"/>
              <a:t> Online</a:t>
            </a:r>
            <a:endParaRPr lang="nl-NL" sz="3600" spc="-150" dirty="0" smtClean="0"/>
          </a:p>
        </p:txBody>
      </p:sp>
      <p:sp>
        <p:nvSpPr>
          <p:cNvPr id="15" name="Content Placeholder 2"/>
          <p:cNvSpPr txBox="1">
            <a:spLocks/>
          </p:cNvSpPr>
          <p:nvPr/>
        </p:nvSpPr>
        <p:spPr bwMode="auto">
          <a:xfrm>
            <a:off x="685676" y="4235424"/>
            <a:ext cx="5291138" cy="2087562"/>
          </a:xfrm>
          <a:prstGeom prst="rect">
            <a:avLst/>
          </a:prstGeom>
          <a:noFill/>
          <a:ln w="9525">
            <a:noFill/>
            <a:miter lim="800000"/>
            <a:headEnd/>
            <a:tailEnd/>
          </a:ln>
        </p:spPr>
        <p:txBody>
          <a:bodyPr>
            <a:normAutofit/>
          </a:bodyPr>
          <a:lstStyle/>
          <a:p>
            <a:pPr marL="457200" indent="-457200" eaLnBrk="0" hangingPunct="0">
              <a:spcBef>
                <a:spcPct val="20000"/>
              </a:spcBef>
              <a:buFont typeface="Arial" panose="020B0604020202020204" pitchFamily="34" charset="0"/>
              <a:buChar char="•"/>
              <a:defRPr/>
            </a:pPr>
            <a:r>
              <a:rPr lang="en-US" sz="2000" dirty="0" smtClean="0">
                <a:solidFill>
                  <a:srgbClr val="000000"/>
                </a:solidFill>
                <a:latin typeface="Brill Roman" panose="020F0602050406030203" pitchFamily="34" charset="0"/>
                <a:ea typeface="Brill Roman" panose="020F0602050406030203" pitchFamily="34" charset="0"/>
              </a:rPr>
              <a:t>Full Text searchable</a:t>
            </a:r>
          </a:p>
          <a:p>
            <a:pPr marL="457200" indent="-457200" eaLnBrk="0" hangingPunct="0">
              <a:spcBef>
                <a:spcPct val="20000"/>
              </a:spcBef>
              <a:buFont typeface="Arial" panose="020B0604020202020204" pitchFamily="34" charset="0"/>
              <a:buChar char="•"/>
              <a:defRPr/>
            </a:pPr>
            <a:r>
              <a:rPr lang="en-US" sz="2000" dirty="0" smtClean="0">
                <a:solidFill>
                  <a:srgbClr val="000000"/>
                </a:solidFill>
                <a:latin typeface="Brill Roman" panose="020F0602050406030203" pitchFamily="34" charset="0"/>
                <a:ea typeface="Brill Roman" panose="020F0602050406030203" pitchFamily="34" charset="0"/>
              </a:rPr>
              <a:t>Online demo and interview with Prof. Bickers available </a:t>
            </a:r>
            <a:r>
              <a:rPr lang="en-US" sz="2000" dirty="0">
                <a:solidFill>
                  <a:srgbClr val="000000"/>
                </a:solidFill>
                <a:latin typeface="Brill Roman" panose="020F0602050406030203" pitchFamily="34" charset="0"/>
                <a:ea typeface="Brill Roman" panose="020F0602050406030203" pitchFamily="34" charset="0"/>
              </a:rPr>
              <a:t>at </a:t>
            </a:r>
            <a:r>
              <a:rPr lang="en-US" sz="2000" u="sng" dirty="0" smtClean="0">
                <a:solidFill>
                  <a:srgbClr val="000000"/>
                </a:solidFill>
                <a:latin typeface="Brill Roman" panose="020F0602050406030203" pitchFamily="34" charset="0"/>
                <a:ea typeface="Brill Roman" panose="020F0602050406030203" pitchFamily="34" charset="0"/>
              </a:rPr>
              <a:t>youtube.com/</a:t>
            </a:r>
            <a:r>
              <a:rPr lang="en-US" sz="2000" u="sng" dirty="0" err="1" smtClean="0">
                <a:solidFill>
                  <a:srgbClr val="000000"/>
                </a:solidFill>
                <a:latin typeface="Brill Roman" panose="020F0602050406030203" pitchFamily="34" charset="0"/>
                <a:ea typeface="Brill Roman" panose="020F0602050406030203" pitchFamily="34" charset="0"/>
              </a:rPr>
              <a:t>brillpublishing</a:t>
            </a:r>
            <a:endParaRPr lang="en-US" sz="2000" u="sng" dirty="0" smtClean="0">
              <a:solidFill>
                <a:srgbClr val="000000"/>
              </a:solidFill>
              <a:latin typeface="Brill Roman" panose="020F0602050406030203" pitchFamily="34" charset="0"/>
              <a:ea typeface="Brill Roman" panose="020F0602050406030203" pitchFamily="34" charset="0"/>
            </a:endParaRPr>
          </a:p>
          <a:p>
            <a:pPr marL="457200" indent="-457200" eaLnBrk="0" hangingPunct="0">
              <a:spcBef>
                <a:spcPct val="20000"/>
              </a:spcBef>
              <a:buFont typeface="Arial" panose="020B0604020202020204" pitchFamily="34" charset="0"/>
              <a:buChar char="•"/>
              <a:defRPr/>
            </a:pPr>
            <a:endParaRPr lang="en-US" sz="2000" dirty="0">
              <a:solidFill>
                <a:srgbClr val="000000"/>
              </a:solidFill>
            </a:endParaRPr>
          </a:p>
        </p:txBody>
      </p:sp>
      <p:sp>
        <p:nvSpPr>
          <p:cNvPr id="3" name="Frame 2"/>
          <p:cNvSpPr/>
          <p:nvPr/>
        </p:nvSpPr>
        <p:spPr>
          <a:xfrm>
            <a:off x="6056313" y="4221163"/>
            <a:ext cx="2881312" cy="2087562"/>
          </a:xfrm>
          <a:prstGeom prst="frame">
            <a:avLst>
              <a:gd name="adj1" fmla="val 749"/>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schemeClr val="tx1"/>
              </a:solidFill>
            </a:endParaRPr>
          </a:p>
        </p:txBody>
      </p:sp>
      <p:pic>
        <p:nvPicPr>
          <p:cNvPr id="3078"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049963" y="4235424"/>
            <a:ext cx="2879725" cy="2063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4908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Content Placeholder 2"/>
          <p:cNvSpPr>
            <a:spLocks noGrp="1"/>
          </p:cNvSpPr>
          <p:nvPr>
            <p:ph idx="1"/>
          </p:nvPr>
        </p:nvSpPr>
        <p:spPr>
          <a:xfrm>
            <a:off x="468313" y="1990725"/>
            <a:ext cx="8461375" cy="2205038"/>
          </a:xfrm>
        </p:spPr>
        <p:txBody>
          <a:bodyPr>
            <a:normAutofit fontScale="92500" lnSpcReduction="10000"/>
          </a:bodyPr>
          <a:lstStyle/>
          <a:p>
            <a:r>
              <a:rPr lang="en-GB" sz="1800" dirty="0" smtClean="0"/>
              <a:t>The most comprehensive, </a:t>
            </a:r>
            <a:r>
              <a:rPr lang="en-GB" sz="1800" dirty="0"/>
              <a:t>up-to-date dictionary of Chinese into a modern Western language. Though it covers the whole history of Chinese language development, most of the dictionary deals with early and imperial period Chinese language usage. Explanations and translations are in French. </a:t>
            </a:r>
            <a:r>
              <a:rPr lang="en-GB" sz="1800" dirty="0" smtClean="0"/>
              <a:t>Special rates available to Couperin members.</a:t>
            </a:r>
            <a:endParaRPr lang="en-GB" sz="1800" dirty="0"/>
          </a:p>
          <a:p>
            <a:r>
              <a:rPr lang="en-GB" sz="1800" i="1" dirty="0" smtClean="0"/>
              <a:t>“Le </a:t>
            </a:r>
            <a:r>
              <a:rPr lang="en-GB" sz="1800" i="1" dirty="0"/>
              <a:t>Grand Ricci has established itself as an indispensable reference tool. Now available online, and easily searchable, its functionality has only further increased. It is difficult to imagine any scholar in Chinese studies who will not eagerly welcome this new digital incarnation of the Le Grand Ricci</a:t>
            </a:r>
            <a:r>
              <a:rPr lang="en-GB" sz="1800" i="1" dirty="0" smtClean="0"/>
              <a:t>.’” Wilt </a:t>
            </a:r>
            <a:r>
              <a:rPr lang="en-GB" sz="1800" i="1" dirty="0"/>
              <a:t>L. </a:t>
            </a:r>
            <a:r>
              <a:rPr lang="en-GB" sz="1800" i="1" dirty="0" err="1"/>
              <a:t>Idema</a:t>
            </a:r>
            <a:r>
              <a:rPr lang="en-GB" sz="1800" i="1" dirty="0"/>
              <a:t>. Research Professor of Chinese Literature, Harvard University</a:t>
            </a:r>
            <a:endParaRPr lang="nl-NL" altLang="en-US" sz="1800" i="1" dirty="0" smtClean="0"/>
          </a:p>
        </p:txBody>
      </p:sp>
      <p:sp>
        <p:nvSpPr>
          <p:cNvPr id="10244" name="Title 1"/>
          <p:cNvSpPr>
            <a:spLocks noGrp="1"/>
          </p:cNvSpPr>
          <p:nvPr>
            <p:ph type="title"/>
          </p:nvPr>
        </p:nvSpPr>
        <p:spPr>
          <a:xfrm>
            <a:off x="720725" y="0"/>
            <a:ext cx="6926263" cy="1800225"/>
          </a:xfrm>
        </p:spPr>
        <p:txBody>
          <a:bodyPr/>
          <a:lstStyle/>
          <a:p>
            <a:pPr>
              <a:defRPr/>
            </a:pPr>
            <a:r>
              <a:rPr lang="nl-NL" sz="3600" spc="-150" dirty="0" smtClean="0"/>
              <a:t>Le Grand Ricci Online</a:t>
            </a:r>
            <a:endParaRPr lang="nl-NL" sz="3600" spc="-150" dirty="0" smtClean="0"/>
          </a:p>
        </p:txBody>
      </p:sp>
      <p:sp>
        <p:nvSpPr>
          <p:cNvPr id="15" name="Content Placeholder 2"/>
          <p:cNvSpPr txBox="1">
            <a:spLocks/>
          </p:cNvSpPr>
          <p:nvPr/>
        </p:nvSpPr>
        <p:spPr bwMode="auto">
          <a:xfrm>
            <a:off x="685676" y="4235424"/>
            <a:ext cx="5291138" cy="2087562"/>
          </a:xfrm>
          <a:prstGeom prst="rect">
            <a:avLst/>
          </a:prstGeom>
          <a:noFill/>
          <a:ln w="9525">
            <a:noFill/>
            <a:miter lim="800000"/>
            <a:headEnd/>
            <a:tailEnd/>
          </a:ln>
        </p:spPr>
        <p:txBody>
          <a:bodyPr>
            <a:normAutofit fontScale="92500" lnSpcReduction="10000"/>
          </a:bodyPr>
          <a:lstStyle/>
          <a:p>
            <a:pPr eaLnBrk="0" hangingPunct="0">
              <a:spcBef>
                <a:spcPct val="20000"/>
              </a:spcBef>
              <a:defRPr/>
            </a:pPr>
            <a:r>
              <a:rPr lang="en-GB" sz="2000" dirty="0"/>
              <a:t>Entries can be looked up:</a:t>
            </a:r>
            <a:br>
              <a:rPr lang="en-GB" sz="2000" dirty="0"/>
            </a:br>
            <a:r>
              <a:rPr lang="en-GB" sz="2000" dirty="0"/>
              <a:t>- by </a:t>
            </a:r>
            <a:r>
              <a:rPr lang="en-GB" sz="2000" dirty="0" smtClean="0"/>
              <a:t>Chinese </a:t>
            </a:r>
            <a:r>
              <a:rPr lang="en-GB" sz="2000" dirty="0"/>
              <a:t>character</a:t>
            </a:r>
            <a:br>
              <a:rPr lang="en-GB" sz="2000" dirty="0"/>
            </a:br>
            <a:r>
              <a:rPr lang="en-GB" sz="2000" dirty="0"/>
              <a:t>- by </a:t>
            </a:r>
            <a:r>
              <a:rPr lang="en-GB" sz="2000" dirty="0" err="1"/>
              <a:t>romanization</a:t>
            </a:r>
            <a:r>
              <a:rPr lang="en-GB" sz="2000" dirty="0"/>
              <a:t> </a:t>
            </a:r>
            <a:r>
              <a:rPr lang="en-GB" sz="2000" dirty="0" smtClean="0"/>
              <a:t>(pinyin</a:t>
            </a:r>
            <a:r>
              <a:rPr lang="en-GB" sz="2000" dirty="0"/>
              <a:t>) </a:t>
            </a:r>
            <a:r>
              <a:rPr lang="en-GB" sz="2000" i="1" dirty="0" smtClean="0"/>
              <a:t>with </a:t>
            </a:r>
            <a:r>
              <a:rPr lang="en-GB" sz="2000" i="1" dirty="0"/>
              <a:t>or without </a:t>
            </a:r>
            <a:r>
              <a:rPr lang="en-GB" sz="2000" i="1" dirty="0" smtClean="0"/>
              <a:t>tones</a:t>
            </a:r>
            <a:r>
              <a:rPr lang="en-GB" sz="2000" dirty="0"/>
              <a:t/>
            </a:r>
            <a:br>
              <a:rPr lang="en-GB" sz="2000" dirty="0"/>
            </a:br>
            <a:r>
              <a:rPr lang="en-GB" sz="2000" dirty="0"/>
              <a:t>- by radical </a:t>
            </a:r>
            <a:r>
              <a:rPr lang="en-GB" sz="2000" i="1" dirty="0"/>
              <a:t>(Kangxi or simplified) </a:t>
            </a:r>
            <a:r>
              <a:rPr lang="en-GB" sz="2000" dirty="0"/>
              <a:t>and the number of additional strokes</a:t>
            </a:r>
            <a:br>
              <a:rPr lang="en-GB" sz="2000" dirty="0"/>
            </a:br>
            <a:r>
              <a:rPr lang="en-GB" sz="2000" dirty="0"/>
              <a:t>- by total number of strokes </a:t>
            </a:r>
            <a:r>
              <a:rPr lang="en-GB" sz="2000" i="1" dirty="0"/>
              <a:t>(of the simplified or traditional forms)</a:t>
            </a:r>
            <a:endParaRPr lang="en-US" sz="2000" i="1" dirty="0">
              <a:solidFill>
                <a:srgbClr val="000000"/>
              </a:solidFill>
            </a:endParaRPr>
          </a:p>
        </p:txBody>
      </p:sp>
      <p:sp>
        <p:nvSpPr>
          <p:cNvPr id="3" name="Frame 2"/>
          <p:cNvSpPr/>
          <p:nvPr/>
        </p:nvSpPr>
        <p:spPr>
          <a:xfrm>
            <a:off x="6056313" y="4221163"/>
            <a:ext cx="2881312" cy="2087562"/>
          </a:xfrm>
          <a:prstGeom prst="frame">
            <a:avLst>
              <a:gd name="adj1" fmla="val 749"/>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schemeClr val="tx1"/>
              </a:solidFill>
            </a:endParaRPr>
          </a:p>
        </p:txBody>
      </p:sp>
      <p:pic>
        <p:nvPicPr>
          <p:cNvPr id="3078"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052535" y="4235424"/>
            <a:ext cx="2874581" cy="2063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916623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smtClean="0"/>
              <a:t>For more information and free trials</a:t>
            </a:r>
            <a:endParaRPr lang="en-GB" dirty="0"/>
          </a:p>
        </p:txBody>
      </p:sp>
      <p:sp>
        <p:nvSpPr>
          <p:cNvPr id="3" name="Content Placeholder 2"/>
          <p:cNvSpPr>
            <a:spLocks noGrp="1"/>
          </p:cNvSpPr>
          <p:nvPr>
            <p:ph idx="1"/>
          </p:nvPr>
        </p:nvSpPr>
        <p:spPr/>
        <p:txBody>
          <a:bodyPr/>
          <a:lstStyle/>
          <a:p>
            <a:r>
              <a:rPr lang="fr-CH" dirty="0" smtClean="0"/>
              <a:t>Free 30 </a:t>
            </a:r>
            <a:r>
              <a:rPr lang="fr-CH" dirty="0" err="1" smtClean="0"/>
              <a:t>day</a:t>
            </a:r>
            <a:r>
              <a:rPr lang="fr-CH" dirty="0" smtClean="0"/>
              <a:t> trials are </a:t>
            </a:r>
            <a:r>
              <a:rPr lang="fr-CH" dirty="0" err="1" smtClean="0"/>
              <a:t>available</a:t>
            </a:r>
            <a:endParaRPr lang="fr-CH" dirty="0" smtClean="0"/>
          </a:p>
          <a:p>
            <a:r>
              <a:rPr lang="fr-CH" dirty="0" err="1" smtClean="0"/>
              <a:t>Please</a:t>
            </a:r>
            <a:r>
              <a:rPr lang="fr-CH" dirty="0" smtClean="0"/>
              <a:t> contact </a:t>
            </a:r>
            <a:r>
              <a:rPr lang="fr-CH" dirty="0" smtClean="0">
                <a:hlinkClick r:id="rId2"/>
              </a:rPr>
              <a:t>sales@brill.com</a:t>
            </a:r>
            <a:r>
              <a:rPr lang="fr-CH" dirty="0" smtClean="0"/>
              <a:t> </a:t>
            </a:r>
          </a:p>
          <a:p>
            <a:endParaRPr lang="fr-CH" dirty="0"/>
          </a:p>
          <a:p>
            <a:pPr marL="0" indent="0" algn="ctr">
              <a:buNone/>
            </a:pPr>
            <a:r>
              <a:rPr lang="fr-CH" dirty="0" smtClean="0"/>
              <a:t>	</a:t>
            </a:r>
            <a:r>
              <a:rPr lang="fr-CH" b="1" dirty="0" smtClean="0"/>
              <a:t>www.brill.com</a:t>
            </a:r>
          </a:p>
        </p:txBody>
      </p:sp>
    </p:spTree>
    <p:extLst>
      <p:ext uri="{BB962C8B-B14F-4D97-AF65-F5344CB8AC3E}">
        <p14:creationId xmlns:p14="http://schemas.microsoft.com/office/powerpoint/2010/main" val="2818413296"/>
      </p:ext>
    </p:extLst>
  </p:cSld>
  <p:clrMapOvr>
    <a:masterClrMapping/>
  </p:clrMapOvr>
</p:sld>
</file>

<file path=ppt/theme/theme1.xml><?xml version="1.0" encoding="utf-8"?>
<a:theme xmlns:a="http://schemas.openxmlformats.org/drawingml/2006/main" name="BRILL powerpoint_v08072011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BRILL powerpoint_v08072011A.potx</Template>
  <TotalTime>402</TotalTime>
  <Words>340</Words>
  <Application>Microsoft Office PowerPoint</Application>
  <PresentationFormat>On-screen Show (4:3)</PresentationFormat>
  <Paragraphs>43</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BRILL powerpoint_v08072011A</vt:lpstr>
      <vt:lpstr>Brill Online Resources on East Asia</vt:lpstr>
      <vt:lpstr>Encyclopedia of Chinese Language &amp; Linguistics Online</vt:lpstr>
      <vt:lpstr>Chinese-English Dictionary Online</vt:lpstr>
      <vt:lpstr>Japan Chronicle Online LEAVE OUT ?</vt:lpstr>
      <vt:lpstr>North China Herald Online</vt:lpstr>
      <vt:lpstr>Le Grand Ricci Online</vt:lpstr>
      <vt:lpstr>For more information and free trials</vt:lpstr>
    </vt:vector>
  </TitlesOfParts>
  <Company>Coordesign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G5</dc:creator>
  <cp:lastModifiedBy>Linda Empringham</cp:lastModifiedBy>
  <cp:revision>33</cp:revision>
  <dcterms:created xsi:type="dcterms:W3CDTF">2013-04-18T11:24:50Z</dcterms:created>
  <dcterms:modified xsi:type="dcterms:W3CDTF">2015-08-31T14:19:34Z</dcterms:modified>
</cp:coreProperties>
</file>