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33" r:id="rId2"/>
    <p:sldMasterId id="2147483821" r:id="rId3"/>
  </p:sldMasterIdLst>
  <p:notesMasterIdLst>
    <p:notesMasterId r:id="rId11"/>
  </p:notesMasterIdLst>
  <p:sldIdLst>
    <p:sldId id="360" r:id="rId4"/>
    <p:sldId id="361" r:id="rId5"/>
    <p:sldId id="359" r:id="rId6"/>
    <p:sldId id="353" r:id="rId7"/>
    <p:sldId id="355" r:id="rId8"/>
    <p:sldId id="356" r:id="rId9"/>
    <p:sldId id="357" r:id="rId1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C0"/>
    <a:srgbClr val="B1B1B1"/>
    <a:srgbClr val="426DB1"/>
    <a:srgbClr val="7E1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97348" autoAdjust="0"/>
  </p:normalViewPr>
  <p:slideViewPr>
    <p:cSldViewPr snapToGrid="0">
      <p:cViewPr>
        <p:scale>
          <a:sx n="162" d="100"/>
          <a:sy n="162" d="100"/>
        </p:scale>
        <p:origin x="-450" y="24"/>
      </p:cViewPr>
      <p:guideLst>
        <p:guide orient="horz" pos="2745"/>
        <p:guide orient="horz" pos="549"/>
        <p:guide orient="horz" pos="1217"/>
        <p:guide pos="637"/>
        <p:guide pos="5400"/>
        <p:guide pos="5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6CBA-0780-D244-BE4A-9E512A9EC53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E889-39F0-DD4C-98D3-874CE035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5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background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" y="-7890"/>
            <a:ext cx="9203524" cy="5176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6278" y="-20538"/>
            <a:ext cx="10323856" cy="440266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483518"/>
            <a:ext cx="9144000" cy="4659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3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62012"/>
            <a:ext cx="78390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647950"/>
            <a:ext cx="78390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663" r:id="rId2"/>
    <p:sldLayoutId id="2147483818" r:id="rId3"/>
    <p:sldLayoutId id="2147483817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3A4B-7B8E-4520-9D7A-836BE940DC5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1431-435A-4BE7-A515-4CA8BA9D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DEF6-D156-4536-89ED-2ED282EBB28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0269-E743-4581-A6ED-9C1F58FA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/>
          </p:cNvSpPr>
          <p:nvPr/>
        </p:nvSpPr>
        <p:spPr bwMode="auto">
          <a:xfrm>
            <a:off x="580231" y="871537"/>
            <a:ext cx="7970837" cy="147001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4000" b="1" i="1" dirty="0" smtClean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New Chinese Studies Resources</a:t>
            </a:r>
          </a:p>
          <a:p>
            <a:r>
              <a:rPr lang="en-US" sz="4000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f</a:t>
            </a:r>
            <a:r>
              <a:rPr lang="en-US" sz="4000" dirty="0" smtClean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rom East View</a:t>
            </a:r>
            <a:endParaRPr lang="en-US" sz="4000" dirty="0">
              <a:solidFill>
                <a:schemeClr val="tx2"/>
              </a:solidFill>
              <a:latin typeface="Arial Narrow" panose="020B0606020202030204" pitchFamily="34" charset="0"/>
              <a:ea typeface="ＭＳ Ｐゴシック" charset="0"/>
              <a:cs typeface="Ralewa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27" y="2751567"/>
            <a:ext cx="2170175" cy="15245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7462" y="3021430"/>
            <a:ext cx="3029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Uncommon Information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0"/>
              </a:rPr>
              <a:t>Extraordinary Places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>
            <a:spLocks/>
          </p:cNvSpPr>
          <p:nvPr/>
        </p:nvSpPr>
        <p:spPr bwMode="auto">
          <a:xfrm>
            <a:off x="580229" y="871538"/>
            <a:ext cx="7970837" cy="7858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China National Knowledge Infrastructure</a:t>
            </a:r>
            <a:endParaRPr lang="en-US" sz="2800" b="1" i="1" dirty="0">
              <a:solidFill>
                <a:schemeClr val="tx2"/>
              </a:solidFill>
              <a:latin typeface="Arial Narrow" panose="020B0606020202030204" pitchFamily="34" charset="0"/>
              <a:ea typeface="ＭＳ Ｐゴシック" charset="0"/>
              <a:cs typeface="Raleway Extra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1238" y="3526690"/>
            <a:ext cx="279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Frutiger LT Std 57 Cn" pitchFamily="34" charset="0"/>
                <a:ea typeface="ＭＳ Ｐゴシック" charset="0"/>
                <a:cs typeface="Raleway ExtraBold" charset="0"/>
                <a:sym typeface="Raleway ExtraBold" charset="0"/>
              </a:rPr>
              <a:t>China </a:t>
            </a:r>
            <a:r>
              <a:rPr lang="en-US" sz="2400" i="1" dirty="0">
                <a:solidFill>
                  <a:schemeClr val="tx2"/>
                </a:solidFill>
                <a:latin typeface="Frutiger LT Std 57 Cn" pitchFamily="34" charset="0"/>
                <a:ea typeface="ＭＳ Ｐゴシック" charset="0"/>
                <a:cs typeface="Raleway ExtraBold" charset="0"/>
                <a:sym typeface="Raleway ExtraBold" charset="0"/>
              </a:rPr>
              <a:t>Statistical Yearbooks Database</a:t>
            </a:r>
            <a:endParaRPr lang="en-US" sz="1800" dirty="0">
              <a:solidFill>
                <a:schemeClr val="tx2"/>
              </a:solidFill>
              <a:latin typeface="Frutiger LT Std 57 Cn" pitchFamily="34" charset="0"/>
              <a:ea typeface="ＭＳ Ｐゴシック" charset="0"/>
              <a:cs typeface="Raleway ExtraBold" charset="0"/>
              <a:sym typeface="Raleway Extra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8192" y="3526060"/>
            <a:ext cx="3106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Frutiger LT Std 57 Cn" pitchFamily="34" charset="0"/>
                <a:ea typeface="ＭＳ Ｐゴシック" charset="0"/>
                <a:cs typeface="Raleway ExtraBold" charset="0"/>
              </a:rPr>
              <a:t>National Population Census of China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1945109"/>
            <a:ext cx="952020" cy="140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68" y="1945109"/>
            <a:ext cx="1010568" cy="140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4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>
            <a:spLocks/>
          </p:cNvSpPr>
          <p:nvPr/>
        </p:nvSpPr>
        <p:spPr bwMode="auto">
          <a:xfrm>
            <a:off x="580229" y="871538"/>
            <a:ext cx="7970837" cy="7858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Cambridge Archive Editions: East &amp; Southeast Asia</a:t>
            </a:r>
            <a:endParaRPr lang="en-US" sz="2800" b="1" i="1" dirty="0">
              <a:solidFill>
                <a:schemeClr val="tx2"/>
              </a:solidFill>
              <a:latin typeface="Arial Narrow" panose="020B0606020202030204" pitchFamily="34" charset="0"/>
              <a:ea typeface="ＭＳ Ｐゴシック" charset="0"/>
              <a:cs typeface="Raleway Extra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85" y="2135915"/>
            <a:ext cx="2019814" cy="220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5" y="2135915"/>
            <a:ext cx="2452644" cy="220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0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>
            <a:spLocks/>
          </p:cNvSpPr>
          <p:nvPr/>
        </p:nvSpPr>
        <p:spPr bwMode="auto">
          <a:xfrm>
            <a:off x="580231" y="871537"/>
            <a:ext cx="7970837" cy="7858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2800" b="1" i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  <a:sym typeface="Raleway ExtraBold" charset="0"/>
              </a:rPr>
              <a:t>Chinese Cultural Relics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46" y="2079994"/>
            <a:ext cx="2348022" cy="235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41" y="2184519"/>
            <a:ext cx="1146632" cy="2111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89" y="2135869"/>
            <a:ext cx="1574342" cy="220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>
            <a:spLocks/>
          </p:cNvSpPr>
          <p:nvPr/>
        </p:nvSpPr>
        <p:spPr bwMode="auto">
          <a:xfrm>
            <a:off x="85459" y="871537"/>
            <a:ext cx="8955992" cy="7858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2800" b="1" i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  <a:sym typeface="Raleway ExtraBold" charset="0"/>
              </a:rPr>
              <a:t>China Economy, Public Policy, and Security Database (</a:t>
            </a:r>
            <a:r>
              <a:rPr lang="en-US" sz="2800" b="1" i="1" dirty="0" err="1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  <a:sym typeface="Raleway ExtraBold" charset="0"/>
              </a:rPr>
              <a:t>Pishu</a:t>
            </a:r>
            <a:r>
              <a:rPr lang="en-US" sz="2800" b="1" i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  <a:sym typeface="Raleway ExtraBold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2144712"/>
            <a:ext cx="1533239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56" y="2144713"/>
            <a:ext cx="1532988" cy="221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07" y="2144713"/>
            <a:ext cx="1518906" cy="2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8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>
            <a:spLocks/>
          </p:cNvSpPr>
          <p:nvPr/>
        </p:nvSpPr>
        <p:spPr bwMode="auto">
          <a:xfrm>
            <a:off x="580231" y="871538"/>
            <a:ext cx="7970837" cy="7858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2800" b="1" i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  <a:sym typeface="Raleway ExtraBold" charset="0"/>
              </a:rPr>
              <a:t>The Eastern Miscellany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9" y="2144713"/>
            <a:ext cx="1513412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33" y="2146777"/>
            <a:ext cx="1539631" cy="221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67" y="2146777"/>
            <a:ext cx="1579545" cy="221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8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>
            <a:spLocks/>
          </p:cNvSpPr>
          <p:nvPr/>
        </p:nvSpPr>
        <p:spPr bwMode="auto">
          <a:xfrm>
            <a:off x="580231" y="871538"/>
            <a:ext cx="7970837" cy="7858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lIns="0" tIns="0" rIns="0" bIns="0" anchor="ctr" anchorCtr="0"/>
          <a:lstStyle/>
          <a:p>
            <a:r>
              <a:rPr lang="en-US" sz="2800" b="1" i="1" dirty="0" err="1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Sinica</a:t>
            </a:r>
            <a:r>
              <a:rPr lang="en-US" sz="2800" b="1" i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Sinoweb</a:t>
            </a:r>
            <a:r>
              <a:rPr lang="en-US" sz="2800" b="1" i="1" dirty="0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 from Academia </a:t>
            </a:r>
            <a:r>
              <a:rPr lang="en-US" sz="2800" b="1" i="1" dirty="0" err="1">
                <a:solidFill>
                  <a:schemeClr val="tx2"/>
                </a:solidFill>
                <a:latin typeface="Arial Narrow" panose="020B0606020202030204" pitchFamily="34" charset="0"/>
                <a:ea typeface="ＭＳ Ｐゴシック" charset="0"/>
                <a:cs typeface="Raleway ExtraBold" charset="0"/>
              </a:rPr>
              <a:t>Sinica</a:t>
            </a:r>
            <a:endParaRPr lang="en-US" sz="2800" b="1" i="1" dirty="0">
              <a:solidFill>
                <a:schemeClr val="tx2"/>
              </a:solidFill>
              <a:latin typeface="Arial Narrow" panose="020B0606020202030204" pitchFamily="34" charset="0"/>
              <a:ea typeface="ＭＳ Ｐゴシック" charset="0"/>
              <a:cs typeface="Raleway Extra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37" y="-20538"/>
            <a:ext cx="9225574" cy="44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2144711"/>
            <a:ext cx="1526863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3" y="2144714"/>
            <a:ext cx="1549808" cy="221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87" y="2144710"/>
            <a:ext cx="1551626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5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28">
      <a:dk1>
        <a:srgbClr val="323232"/>
      </a:dk1>
      <a:lt1>
        <a:srgbClr val="FFFFFF"/>
      </a:lt1>
      <a:dk2>
        <a:srgbClr val="742229"/>
      </a:dk2>
      <a:lt2>
        <a:srgbClr val="D2EBFF"/>
      </a:lt2>
      <a:accent1>
        <a:srgbClr val="604A6D"/>
      </a:accent1>
      <a:accent2>
        <a:srgbClr val="5A5A5A"/>
      </a:accent2>
      <a:accent3>
        <a:srgbClr val="969696"/>
      </a:accent3>
      <a:accent4>
        <a:srgbClr val="E6E6E6"/>
      </a:accent4>
      <a:accent5>
        <a:srgbClr val="4684C1"/>
      </a:accent5>
      <a:accent6>
        <a:srgbClr val="D2E100"/>
      </a:accent6>
      <a:hlink>
        <a:srgbClr val="006B90"/>
      </a:hlink>
      <a:folHlink>
        <a:srgbClr val="119AED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4807</TotalTime>
  <Pages>0</Pages>
  <Words>55</Words>
  <Characters>0</Characters>
  <Application>Microsoft Office PowerPoint</Application>
  <PresentationFormat>On-screen Show (16:9)</PresentationFormat>
  <Lines>0</Lines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Title &amp; Subtitle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Strandberg, Jeff</cp:lastModifiedBy>
  <cp:revision>343</cp:revision>
  <dcterms:modified xsi:type="dcterms:W3CDTF">2015-08-20T00:04:40Z</dcterms:modified>
</cp:coreProperties>
</file>