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12" r:id="rId2"/>
    <p:sldId id="545" r:id="rId3"/>
    <p:sldId id="569" r:id="rId4"/>
    <p:sldId id="570" r:id="rId5"/>
    <p:sldId id="562" r:id="rId6"/>
    <p:sldId id="546" r:id="rId7"/>
    <p:sldId id="563" r:id="rId8"/>
    <p:sldId id="564" r:id="rId9"/>
    <p:sldId id="566" r:id="rId10"/>
    <p:sldId id="567" r:id="rId11"/>
    <p:sldId id="558" r:id="rId12"/>
  </p:sldIdLst>
  <p:sldSz cx="9144000" cy="6858000" type="screen4x3"/>
  <p:notesSz cx="9144000" cy="6858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FF3300"/>
    <a:srgbClr val="E5F9A5"/>
    <a:srgbClr val="800000"/>
    <a:srgbClr val="003366"/>
    <a:srgbClr val="8219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86471" autoAdjust="0"/>
  </p:normalViewPr>
  <p:slideViewPr>
    <p:cSldViewPr>
      <p:cViewPr>
        <p:scale>
          <a:sx n="100" d="100"/>
          <a:sy n="100" d="100"/>
        </p:scale>
        <p:origin x="-984" y="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35" d="100"/>
          <a:sy n="135" d="100"/>
        </p:scale>
        <p:origin x="-1860" y="-96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D94CFB4-E8DF-4850-893D-29123134F3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215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FF61FF0F-6B91-4EED-B5EB-395102744490}" type="datetimeFigureOut">
              <a:rPr lang="zh-CN" altLang="en-US"/>
              <a:pPr>
                <a:defRPr/>
              </a:pPr>
              <a:t>2015/9/5</a:t>
            </a:fld>
            <a:endParaRPr lang="en-US" altLang="zh-CN" dirty="0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655D9782-1154-4675-B817-DA311CC1812E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0678426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defRPr/>
            </a:pPr>
            <a:fld id="{16ED8278-6F2D-4C21-B4D4-0C2F2DE96C54}" type="slidenum">
              <a:rPr lang="zh-CN" altLang="en-US" smtClean="0"/>
              <a:pPr>
                <a:defRPr/>
              </a:pPr>
              <a:t>1</a:t>
            </a:fld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972871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04CC09-032F-4190-97D2-0B691828158F}" type="slidenum">
              <a:rPr lang="zh-CN" altLang="en-US" smtClean="0"/>
              <a:pPr/>
              <a:t>2</a:t>
            </a:fld>
            <a:endParaRPr lang="en-US" altLang="zh-CN" dirty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35275" y="509588"/>
            <a:ext cx="3471863" cy="26035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8655" y="3281670"/>
            <a:ext cx="6706691" cy="3055092"/>
          </a:xfrm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623144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5D9782-1154-4675-B817-DA311CC1812E}" type="slidenum">
              <a:rPr lang="zh-CN" altLang="en-US" smtClean="0"/>
              <a:pPr>
                <a:defRPr/>
              </a:pPr>
              <a:t>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34563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0F9A0-159F-4450-9CB8-63F868FF8AB4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ED675-8F31-476A-AA6B-25F8FB3574BA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EEC61-E2F1-4D43-A267-193A046AF815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8A14A-11BD-4595-89A8-BE12789C109B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</p:spPr>
        <p:txBody>
          <a:bodyPr/>
          <a:lstStyle>
            <a:extLst/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86CD8-14D5-420D-8AD1-0A0915D7E882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079ED-9F69-41A9-8ED9-C195D884B27B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022BC-BBFC-4AC0-8235-B79A8DD3C79B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B4F8E-F43A-4E48-AE98-8E21B1915455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BCD40-C454-4925-AB40-8C6F669D320B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809A6-C536-497A-A5D7-CA4E5AF7C3F3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CA14B-A0CB-4B20-97F6-87B3C7FE133C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91EEE-4FFD-40B3-BD8D-7E76E634212F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D8389-30CE-4971-BB2B-5D774E968A3B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9685FE4-D821-409B-8CAE-F75DB504D535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Chinadata@umich.edu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hyperlink" Target="http://chinadataonline.org/" TargetMode="Externa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group.com/" TargetMode="External"/><Relationship Id="rId2" Type="http://schemas.openxmlformats.org/officeDocument/2006/relationships/hyperlink" Target="http://www.appliedgeographic.com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1916832"/>
            <a:ext cx="9036496" cy="3960440"/>
          </a:xfrm>
          <a:ln>
            <a:round/>
          </a:ln>
        </p:spPr>
        <p:txBody>
          <a:bodyPr/>
          <a:lstStyle/>
          <a:p>
            <a:pPr>
              <a:defRPr/>
            </a:pPr>
            <a:r>
              <a:rPr lang="en-US" altLang="zh-CN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Data &amp; New Services</a:t>
            </a:r>
            <a:r>
              <a:rPr lang="en-US" sz="3400" b="1" dirty="0" smtClean="0">
                <a:solidFill>
                  <a:srgbClr val="C00000"/>
                </a:solidFill>
              </a:rPr>
              <a:t/>
            </a:r>
            <a:br>
              <a:rPr lang="en-US" sz="3400" b="1" dirty="0" smtClean="0">
                <a:solidFill>
                  <a:srgbClr val="C00000"/>
                </a:solidFill>
              </a:rPr>
            </a:br>
            <a:r>
              <a:rPr lang="zh-CN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zh-CN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zh-CN" altLang="en-US" sz="32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zh-CN" sz="3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Xiaosen Wang</a:t>
            </a:r>
            <a:r>
              <a:rPr lang="en-US" altLang="zh-CN" sz="20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/>
            </a:r>
            <a:br>
              <a:rPr lang="en-US" altLang="zh-CN" sz="20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en-US" altLang="zh-CN" sz="24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China Data Center</a:t>
            </a:r>
            <a:br>
              <a:rPr lang="en-US" altLang="zh-CN" sz="24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en-US" altLang="zh-CN" sz="24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University of Michigan</a:t>
            </a:r>
            <a:br>
              <a:rPr lang="en-US" altLang="zh-CN" sz="24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en-US" altLang="zh-CN" sz="8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altLang="zh-CN" sz="24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/>
            </a:r>
            <a:br>
              <a:rPr lang="en-US" altLang="zh-CN" sz="24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xiaosenw@umich.edu</a:t>
            </a:r>
            <a:endParaRPr lang="zh-CN" alt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楷体" pitchFamily="49" charset="-122"/>
              <a:cs typeface="Verdana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52513"/>
          </a:xfrm>
          <a:prstGeom prst="rect">
            <a:avLst/>
          </a:prstGeom>
          <a:noFill/>
          <a:effectLst>
            <a:outerShdw blurRad="76200" dist="76200" dir="2700000" algn="ctr" rotWithShape="0">
              <a:schemeClr val="tx1">
                <a:lumMod val="50000"/>
                <a:lumOff val="50000"/>
              </a:scheme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764704"/>
            <a:ext cx="5975724" cy="6015211"/>
          </a:xfrm>
          <a:prstGeom prst="rect">
            <a:avLst/>
          </a:prstGeom>
        </p:spPr>
      </p:pic>
      <p:sp>
        <p:nvSpPr>
          <p:cNvPr id="3" name="Title 6"/>
          <p:cNvSpPr txBox="1">
            <a:spLocks/>
          </p:cNvSpPr>
          <p:nvPr/>
        </p:nvSpPr>
        <p:spPr>
          <a:xfrm>
            <a:off x="467544" y="116632"/>
            <a:ext cx="8229600" cy="86409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en-US" altLang="zh-CN" sz="3600" b="1" kern="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The Online Chinese Map Library</a:t>
            </a:r>
            <a:endParaRPr lang="en-US" sz="3600" kern="0" dirty="0"/>
          </a:p>
        </p:txBody>
      </p:sp>
    </p:spTree>
    <p:extLst>
      <p:ext uri="{BB962C8B-B14F-4D97-AF65-F5344CB8AC3E}">
        <p14:creationId xmlns:p14="http://schemas.microsoft.com/office/powerpoint/2010/main" val="640908544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/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To Apply for a Trial: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492896"/>
            <a:ext cx="7499350" cy="372048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China Data Center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University of Michigan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002060"/>
                </a:solidFill>
                <a:hlinkClick r:id="rId2"/>
              </a:rPr>
              <a:t>Chinadata@umich.edu</a:t>
            </a:r>
            <a:endParaRPr lang="en-US" sz="36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(734)647-9610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http://chinadataonline.org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194775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91977" y="1687116"/>
            <a:ext cx="8134672" cy="5004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400" b="0" dirty="0" smtClean="0"/>
              <a:t>Established </a:t>
            </a:r>
            <a:r>
              <a:rPr lang="en-US" altLang="zh-CN" sz="2400" b="0" dirty="0"/>
              <a:t>in </a:t>
            </a:r>
            <a:r>
              <a:rPr lang="en-US" altLang="zh-CN" sz="2400" b="1" dirty="0" smtClean="0"/>
              <a:t>1997 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400" dirty="0" smtClean="0"/>
              <a:t>Hosted by the Institute of Social 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zh-CN" sz="2400" dirty="0" smtClean="0"/>
              <a:t>    Research (</a:t>
            </a:r>
            <a:r>
              <a:rPr lang="en-US" altLang="zh-CN" sz="2400" b="1" dirty="0" smtClean="0"/>
              <a:t>ISR &amp; ICPSR</a:t>
            </a:r>
            <a:r>
              <a:rPr lang="en-US" altLang="zh-CN" sz="2400" dirty="0" smtClean="0"/>
              <a:t>) of the University of Michigan</a:t>
            </a:r>
            <a:endParaRPr lang="en-US" altLang="zh-CN" sz="2400" dirty="0"/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400" dirty="0" smtClean="0"/>
              <a:t>The </a:t>
            </a:r>
            <a:r>
              <a:rPr lang="en-US" altLang="zh-CN" sz="2400" b="1" dirty="0" smtClean="0"/>
              <a:t>primary data source </a:t>
            </a:r>
            <a:r>
              <a:rPr lang="en-US" altLang="zh-CN" sz="2400" dirty="0" smtClean="0"/>
              <a:t>for China studies outside of China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400" dirty="0" smtClean="0"/>
              <a:t>The </a:t>
            </a:r>
            <a:r>
              <a:rPr lang="en-US" altLang="zh-CN" sz="2400" b="1" dirty="0" smtClean="0"/>
              <a:t>central place </a:t>
            </a:r>
            <a:r>
              <a:rPr lang="en-US" altLang="zh-CN" sz="2400" dirty="0" smtClean="0"/>
              <a:t>for the distribution of many comprehensive and unique China data products and services, including statistics, census data and spatial data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400" dirty="0" smtClean="0"/>
              <a:t>Serving more than </a:t>
            </a:r>
            <a:r>
              <a:rPr lang="en-US" altLang="zh-CN" sz="2400" b="1" dirty="0" smtClean="0"/>
              <a:t>200 institutional memberships </a:t>
            </a:r>
            <a:r>
              <a:rPr lang="en-US" altLang="zh-CN" sz="2400" dirty="0" smtClean="0"/>
              <a:t>(university libraries) across the world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400" dirty="0" smtClean="0"/>
              <a:t>Offering online data services in </a:t>
            </a:r>
            <a:r>
              <a:rPr lang="en-US" altLang="zh-CN" sz="2400" b="1" dirty="0" smtClean="0"/>
              <a:t>English and Chinese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altLang="zh-CN" sz="2400" dirty="0" smtClean="0"/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zh-CN" sz="2400" dirty="0" smtClean="0"/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zh-CN" sz="2400" b="0" dirty="0" smtClean="0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990600" y="228600"/>
            <a:ext cx="746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10000"/>
              </a:spcBef>
              <a:defRPr/>
            </a:pPr>
            <a:endParaRPr kumimoji="1" lang="zh-CN" altLang="en-US" sz="280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838200" y="228600"/>
            <a:ext cx="7772400" cy="792162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Arial Black" pitchFamily="34" charset="0"/>
              </a:rPr>
              <a:t>A</a:t>
            </a:r>
            <a:r>
              <a:rPr lang="en-US" altLang="zh-CN" b="1" dirty="0" smtClean="0">
                <a:solidFill>
                  <a:srgbClr val="C00000"/>
                </a:solidFill>
                <a:latin typeface="Arial Black" pitchFamily="34" charset="0"/>
              </a:rPr>
              <a:t>bout China Data Center</a:t>
            </a:r>
            <a:endParaRPr lang="zh-CN" altLang="en-US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79" y="836712"/>
            <a:ext cx="3416533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85800" y="4572000"/>
            <a:ext cx="6629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endParaRPr lang="en-US" altLang="zh-CN" sz="2000" b="0" dirty="0" smtClean="0"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en-US" altLang="zh-CN" sz="2000" b="0" dirty="0" smtClean="0"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en-US" altLang="zh-CN" sz="2000" b="0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099037"/>
      </p:ext>
    </p:extLst>
  </p:cSld>
  <p:clrMapOvr>
    <a:masterClrMapping/>
  </p:clrMapOvr>
  <p:transition spd="med" advClick="0" advTm="3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algn="ctr" eaLnBrk="1" hangingPunct="1"/>
            <a:r>
              <a:rPr lang="en-US" altLang="zh-CN" sz="3200" b="1" dirty="0" smtClean="0">
                <a:solidFill>
                  <a:srgbClr val="003366"/>
                </a:solidFill>
                <a:latin typeface="Arial Black" pitchFamily="34" charset="0"/>
                <a:cs typeface="幼圆"/>
              </a:rPr>
              <a:t>The Unique China Data Products</a:t>
            </a:r>
          </a:p>
        </p:txBody>
      </p:sp>
      <p:sp>
        <p:nvSpPr>
          <p:cNvPr id="11267" name="Rectangle 5"/>
          <p:cNvSpPr>
            <a:spLocks noGrp="1" noRot="1" noChangeArrowheads="1"/>
          </p:cNvSpPr>
          <p:nvPr>
            <p:ph sz="quarter" idx="1"/>
          </p:nvPr>
        </p:nvSpPr>
        <p:spPr>
          <a:xfrm>
            <a:off x="611560" y="885825"/>
            <a:ext cx="8064896" cy="5570984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pitchFamily="34" charset="0"/>
              </a:rPr>
              <a:t>GIS Based China Spatial Data: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zh-CN" sz="800" b="1" dirty="0" smtClean="0">
              <a:latin typeface="Calibri" panose="020F0502020204030204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000" dirty="0" smtClean="0">
                <a:latin typeface="Calibri" panose="020F0502020204030204" pitchFamily="34" charset="0"/>
                <a:cs typeface="Arial" pitchFamily="34" charset="0"/>
              </a:rPr>
              <a:t>2000/2010 China Township Population Census Data with GIS Maps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000" dirty="0" smtClean="0">
                <a:latin typeface="Calibri" panose="020F0502020204030204" pitchFamily="34" charset="0"/>
                <a:cs typeface="Arial" pitchFamily="34" charset="0"/>
              </a:rPr>
              <a:t>2000/2010 China County Population Census Data with GIS Maps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000" dirty="0" smtClean="0">
                <a:latin typeface="Calibri" panose="020F0502020204030204" pitchFamily="34" charset="0"/>
                <a:cs typeface="Arial" pitchFamily="34" charset="0"/>
              </a:rPr>
              <a:t>2000/2010 China Province Population Census Data with GIS Maps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000" dirty="0" smtClean="0">
                <a:latin typeface="Calibri" panose="020F0502020204030204" pitchFamily="34" charset="0"/>
                <a:cs typeface="Arial" pitchFamily="34" charset="0"/>
              </a:rPr>
              <a:t>2000/2010 China Grid Population Census Data with Township Boundaries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000" dirty="0" smtClean="0">
                <a:latin typeface="Calibri" panose="020F0502020204030204" pitchFamily="34" charset="0"/>
                <a:cs typeface="Arial" pitchFamily="34" charset="0"/>
              </a:rPr>
              <a:t>China Historical Province Population Census Data with GIS Maps (1953, 1964, 1982, 1990, 2000)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000" dirty="0" smtClean="0">
                <a:latin typeface="Calibri" panose="020F0502020204030204" pitchFamily="34" charset="0"/>
                <a:cs typeface="Arial" pitchFamily="34" charset="0"/>
              </a:rPr>
              <a:t>China Historical County Population Census Data with GIS Maps (1953, 1964, 1982, 1990, 2000)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000" dirty="0" smtClean="0">
                <a:latin typeface="Calibri" panose="020F0502020204030204" pitchFamily="34" charset="0"/>
                <a:cs typeface="Arial" pitchFamily="34" charset="0"/>
              </a:rPr>
              <a:t>China 1995 Industrial Census Data with GIS Maps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000" dirty="0" smtClean="0">
                <a:latin typeface="Calibri" panose="020F0502020204030204" pitchFamily="34" charset="0"/>
                <a:cs typeface="Arial" pitchFamily="34" charset="0"/>
              </a:rPr>
              <a:t>China 2001 Basic Unit Census Data with GIS Maps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000" dirty="0" smtClean="0">
                <a:latin typeface="Calibri" panose="020F0502020204030204" pitchFamily="34" charset="0"/>
                <a:cs typeface="Arial" pitchFamily="34" charset="0"/>
              </a:rPr>
              <a:t>China 2004 Economic </a:t>
            </a:r>
            <a:r>
              <a:rPr lang="en-US" altLang="zh-CN" sz="2000" dirty="0">
                <a:latin typeface="Calibri" panose="020F0502020204030204" pitchFamily="34" charset="0"/>
                <a:cs typeface="Arial" pitchFamily="34" charset="0"/>
              </a:rPr>
              <a:t>Census Data with GIS </a:t>
            </a:r>
            <a:r>
              <a:rPr lang="en-US" altLang="zh-CN" sz="2000" dirty="0" smtClean="0">
                <a:latin typeface="Calibri" panose="020F0502020204030204" pitchFamily="34" charset="0"/>
                <a:cs typeface="Arial" pitchFamily="34" charset="0"/>
              </a:rPr>
              <a:t>Maps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000" dirty="0" smtClean="0">
                <a:latin typeface="Calibri" panose="020F0502020204030204" pitchFamily="34" charset="0"/>
                <a:cs typeface="Arial" pitchFamily="34" charset="0"/>
              </a:rPr>
              <a:t>China 2008 Economic Census Data with GIS Maps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000" dirty="0" smtClean="0">
                <a:latin typeface="Calibri" panose="020F0502020204030204" pitchFamily="34" charset="0"/>
                <a:cs typeface="Arial" pitchFamily="34" charset="0"/>
              </a:rPr>
              <a:t>China City and County Statistical Indicators with Maps (1996-)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zh-CN" sz="2000" dirty="0" smtClean="0">
              <a:latin typeface="Calibri" panose="020F0502020204030204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zh-CN" altLang="en-US" sz="2000" dirty="0" smtClean="0">
              <a:latin typeface="Calibri" panose="020F0502020204030204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67544" y="5589239"/>
            <a:ext cx="8208912" cy="1056346"/>
            <a:chOff x="467544" y="5589239"/>
            <a:chExt cx="8208912" cy="105634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7544" y="5589239"/>
              <a:ext cx="4082111" cy="105634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49655" y="5589240"/>
              <a:ext cx="4126801" cy="10334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8321481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zh-CN" sz="2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China Geo-Explorer</a:t>
            </a:r>
            <a:r>
              <a:rPr lang="en-US" altLang="zh-CN" sz="28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CN" sz="28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sz="22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An Integration of Spatial Data and Analysis for China Studies</a:t>
            </a:r>
            <a:endParaRPr lang="zh-CN" altLang="en-US" sz="2200" b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5106" name="Picture 3" descr="cdo_frontP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64" y="1354138"/>
            <a:ext cx="1524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0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351" y="2836104"/>
            <a:ext cx="1285315" cy="176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08" name="Picture 9" descr="gis_provinc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64" y="5335588"/>
            <a:ext cx="1295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09" name="Picture 10" descr="gis_hi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01" y="4586288"/>
            <a:ext cx="1298575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0" name="Picture 11" descr="gis_count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889" y="5018088"/>
            <a:ext cx="1306512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11" name="Right Arrow 1"/>
          <p:cNvSpPr>
            <a:spLocks noChangeArrowheads="1"/>
          </p:cNvSpPr>
          <p:nvPr/>
        </p:nvSpPr>
        <p:spPr bwMode="auto">
          <a:xfrm>
            <a:off x="2779076" y="1862657"/>
            <a:ext cx="304800" cy="32335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zh-CN" sz="1600" i="0" dirty="0"/>
          </a:p>
        </p:txBody>
      </p:sp>
      <p:sp>
        <p:nvSpPr>
          <p:cNvPr id="175112" name="TextBox 2"/>
          <p:cNvSpPr txBox="1">
            <a:spLocks noChangeArrowheads="1"/>
          </p:cNvSpPr>
          <p:nvPr/>
        </p:nvSpPr>
        <p:spPr bwMode="auto">
          <a:xfrm>
            <a:off x="401364" y="1058863"/>
            <a:ext cx="1371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1600" b="1" i="0" dirty="0"/>
              <a:t>Statistics</a:t>
            </a:r>
          </a:p>
        </p:txBody>
      </p:sp>
      <p:sp>
        <p:nvSpPr>
          <p:cNvPr id="175113" name="TextBox 26"/>
          <p:cNvSpPr txBox="1">
            <a:spLocks noChangeArrowheads="1"/>
          </p:cNvSpPr>
          <p:nvPr/>
        </p:nvSpPr>
        <p:spPr bwMode="auto">
          <a:xfrm>
            <a:off x="1503089" y="4659313"/>
            <a:ext cx="10715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1600" b="1" i="0" dirty="0"/>
              <a:t>GIS</a:t>
            </a:r>
          </a:p>
        </p:txBody>
      </p:sp>
      <p:sp>
        <p:nvSpPr>
          <p:cNvPr id="175114" name="TextBox 27"/>
          <p:cNvSpPr txBox="1">
            <a:spLocks noChangeArrowheads="1"/>
          </p:cNvSpPr>
          <p:nvPr/>
        </p:nvSpPr>
        <p:spPr bwMode="auto">
          <a:xfrm>
            <a:off x="231501" y="3529378"/>
            <a:ext cx="10972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1600" b="1" i="0" dirty="0"/>
              <a:t>Census</a:t>
            </a:r>
          </a:p>
        </p:txBody>
      </p:sp>
      <p:sp>
        <p:nvSpPr>
          <p:cNvPr id="175115" name="Rounded Rectangle 3"/>
          <p:cNvSpPr>
            <a:spLocks noChangeArrowheads="1"/>
          </p:cNvSpPr>
          <p:nvPr/>
        </p:nvSpPr>
        <p:spPr bwMode="auto">
          <a:xfrm>
            <a:off x="148881" y="1035338"/>
            <a:ext cx="2616200" cy="56388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zh-CN" sz="1600" i="0" dirty="0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100052" y="1058114"/>
            <a:ext cx="3043948" cy="5638800"/>
            <a:chOff x="6061952" y="1046163"/>
            <a:chExt cx="3043948" cy="5638800"/>
          </a:xfrm>
        </p:grpSpPr>
        <p:pic>
          <p:nvPicPr>
            <p:cNvPr id="175118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5950" y="5453063"/>
              <a:ext cx="1790700" cy="1101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5119" name="Picture 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5011738"/>
              <a:ext cx="1787525" cy="1174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5120" name="Picture 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8288" y="1354138"/>
              <a:ext cx="1787525" cy="1190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5121" name="Picture 7" descr="比较报表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2878138"/>
              <a:ext cx="1409700" cy="17018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5122" name="Picture 5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5363" y="3227388"/>
              <a:ext cx="1411287" cy="1728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123" name="Right Arrow 24"/>
            <p:cNvSpPr>
              <a:spLocks noChangeArrowheads="1"/>
            </p:cNvSpPr>
            <p:nvPr/>
          </p:nvSpPr>
          <p:spPr bwMode="auto">
            <a:xfrm>
              <a:off x="6061952" y="1884508"/>
              <a:ext cx="330274" cy="38041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zh-CN" sz="1600" i="0" dirty="0"/>
            </a:p>
          </p:txBody>
        </p:sp>
        <p:sp>
          <p:nvSpPr>
            <p:cNvPr id="175124" name="TextBox 25"/>
            <p:cNvSpPr txBox="1">
              <a:spLocks noChangeArrowheads="1"/>
            </p:cNvSpPr>
            <p:nvPr/>
          </p:nvSpPr>
          <p:spPr bwMode="auto">
            <a:xfrm>
              <a:off x="6635750" y="1046163"/>
              <a:ext cx="137160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r>
                <a:rPr lang="en-US" altLang="zh-CN" sz="1600" b="1" i="0" dirty="0"/>
                <a:t>Charts</a:t>
              </a:r>
            </a:p>
          </p:txBody>
        </p:sp>
        <p:sp>
          <p:nvSpPr>
            <p:cNvPr id="175125" name="TextBox 28"/>
            <p:cNvSpPr txBox="1">
              <a:spLocks noChangeArrowheads="1"/>
            </p:cNvSpPr>
            <p:nvPr/>
          </p:nvSpPr>
          <p:spPr bwMode="auto">
            <a:xfrm>
              <a:off x="6581775" y="4586288"/>
              <a:ext cx="137160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r>
                <a:rPr lang="en-US" altLang="zh-CN" sz="1600" b="1" i="0" dirty="0"/>
                <a:t>Maps</a:t>
              </a:r>
            </a:p>
          </p:txBody>
        </p:sp>
        <p:sp>
          <p:nvSpPr>
            <p:cNvPr id="175126" name="TextBox 29"/>
            <p:cNvSpPr txBox="1">
              <a:spLocks noChangeArrowheads="1"/>
            </p:cNvSpPr>
            <p:nvPr/>
          </p:nvSpPr>
          <p:spPr bwMode="auto">
            <a:xfrm>
              <a:off x="6600825" y="2481263"/>
              <a:ext cx="137160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r>
                <a:rPr lang="en-US" altLang="zh-CN" sz="1600" b="1" i="0" dirty="0"/>
                <a:t>Tables</a:t>
              </a:r>
            </a:p>
          </p:txBody>
        </p:sp>
        <p:sp>
          <p:nvSpPr>
            <p:cNvPr id="175127" name="TextBox 30"/>
            <p:cNvSpPr txBox="1">
              <a:spLocks noChangeArrowheads="1"/>
            </p:cNvSpPr>
            <p:nvPr/>
          </p:nvSpPr>
          <p:spPr bwMode="auto">
            <a:xfrm>
              <a:off x="7999413" y="2851150"/>
              <a:ext cx="1106487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r>
                <a:rPr lang="en-US" altLang="zh-CN" sz="1600" b="1" i="0" dirty="0"/>
                <a:t>Reports</a:t>
              </a:r>
            </a:p>
          </p:txBody>
        </p:sp>
        <p:sp>
          <p:nvSpPr>
            <p:cNvPr id="175128" name="Rounded Rectangle 32"/>
            <p:cNvSpPr>
              <a:spLocks noChangeArrowheads="1"/>
            </p:cNvSpPr>
            <p:nvPr/>
          </p:nvSpPr>
          <p:spPr bwMode="auto">
            <a:xfrm>
              <a:off x="6381750" y="1046163"/>
              <a:ext cx="2614613" cy="5638800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altLang="zh-CN" sz="1600" i="0" dirty="0"/>
            </a:p>
          </p:txBody>
        </p:sp>
      </p:grpSp>
      <p:sp>
        <p:nvSpPr>
          <p:cNvPr id="32" name="TextBox 2"/>
          <p:cNvSpPr txBox="1">
            <a:spLocks noChangeArrowheads="1"/>
          </p:cNvSpPr>
          <p:nvPr/>
        </p:nvSpPr>
        <p:spPr bwMode="auto">
          <a:xfrm>
            <a:off x="2127523" y="1028701"/>
            <a:ext cx="1371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1600" b="1" i="0" dirty="0" smtClean="0"/>
              <a:t>Data</a:t>
            </a:r>
            <a:endParaRPr lang="en-US" altLang="zh-CN" sz="1600" b="1" i="0" dirty="0"/>
          </a:p>
        </p:txBody>
      </p:sp>
      <p:sp>
        <p:nvSpPr>
          <p:cNvPr id="34" name="TextBox 2"/>
          <p:cNvSpPr txBox="1">
            <a:spLocks noChangeArrowheads="1"/>
          </p:cNvSpPr>
          <p:nvPr/>
        </p:nvSpPr>
        <p:spPr bwMode="auto">
          <a:xfrm>
            <a:off x="8014934" y="1021646"/>
            <a:ext cx="89288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1600" b="1" i="0" dirty="0" smtClean="0"/>
              <a:t>Output</a:t>
            </a:r>
            <a:endParaRPr lang="en-US" altLang="zh-CN" sz="1600" b="1" i="0" dirty="0"/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872" y="1050017"/>
            <a:ext cx="2989187" cy="19420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3" name="Text Box 55"/>
          <p:cNvSpPr txBox="1">
            <a:spLocks noChangeArrowheads="1"/>
          </p:cNvSpPr>
          <p:nvPr/>
        </p:nvSpPr>
        <p:spPr bwMode="auto">
          <a:xfrm>
            <a:off x="2756971" y="2992729"/>
            <a:ext cx="3728853" cy="3816429"/>
          </a:xfrm>
          <a:prstGeom prst="rect">
            <a:avLst/>
          </a:prstGeom>
          <a:noFill/>
          <a:ln w="12700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altLang="zh-CN" sz="1100" b="1" dirty="0"/>
              <a:t> Government Statistics </a:t>
            </a:r>
          </a:p>
          <a:p>
            <a:pPr marL="285750" indent="-285750"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en-US" altLang="zh-CN" sz="1100" dirty="0" smtClean="0"/>
              <a:t>Provincial </a:t>
            </a:r>
            <a:r>
              <a:rPr lang="en-US" altLang="zh-CN" sz="1100" dirty="0"/>
              <a:t>Statistics (1949 - )</a:t>
            </a:r>
          </a:p>
          <a:p>
            <a:pPr marL="285750" indent="-285750"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en-US" altLang="zh-CN" sz="1100" dirty="0" smtClean="0"/>
              <a:t>City </a:t>
            </a:r>
            <a:r>
              <a:rPr lang="en-US" altLang="zh-CN" sz="1100" dirty="0"/>
              <a:t>Statistics (1996 - )</a:t>
            </a:r>
          </a:p>
          <a:p>
            <a:pPr marL="285750" indent="-285750"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en-US" altLang="zh-CN" sz="1100" dirty="0" smtClean="0"/>
              <a:t>County </a:t>
            </a:r>
            <a:r>
              <a:rPr lang="en-US" altLang="zh-CN" sz="1100" dirty="0"/>
              <a:t>Statistics (1997 - )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altLang="zh-CN" sz="1100" b="1" dirty="0"/>
              <a:t> Population Census</a:t>
            </a:r>
          </a:p>
          <a:p>
            <a:pPr marL="285750" indent="-285750"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en-US" altLang="zh-CN" sz="1100" dirty="0" smtClean="0"/>
              <a:t>Census 53/64/82/90/00/10 (GRID)</a:t>
            </a:r>
            <a:endParaRPr lang="en-US" altLang="zh-CN" sz="1100" dirty="0"/>
          </a:p>
          <a:p>
            <a:pPr marL="285750" indent="-285750"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en-US" altLang="zh-CN" sz="1100" dirty="0" smtClean="0"/>
              <a:t>Census 2000/2010 </a:t>
            </a:r>
            <a:r>
              <a:rPr lang="en-US" altLang="zh-CN" sz="1100" dirty="0"/>
              <a:t>(province, city, county, </a:t>
            </a:r>
            <a:r>
              <a:rPr lang="en-US" altLang="zh-CN" sz="1100" dirty="0" smtClean="0"/>
              <a:t>township)</a:t>
            </a:r>
            <a:endParaRPr lang="en-US" altLang="zh-CN" sz="1100" dirty="0"/>
          </a:p>
          <a:p>
            <a:pPr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altLang="zh-CN" sz="1100" b="1" dirty="0"/>
              <a:t> Economic Census</a:t>
            </a:r>
          </a:p>
          <a:p>
            <a:pPr marL="285750" indent="-285750"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en-US" altLang="zh-CN" sz="1100" dirty="0" smtClean="0"/>
              <a:t>Industrial </a:t>
            </a:r>
            <a:r>
              <a:rPr lang="en-US" altLang="zh-CN" sz="1100" dirty="0"/>
              <a:t>Census 1995 (province, city, county, ZIP)</a:t>
            </a:r>
          </a:p>
          <a:p>
            <a:pPr marL="285750" indent="-285750"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en-US" altLang="zh-CN" sz="1100" dirty="0" smtClean="0"/>
              <a:t>Basic </a:t>
            </a:r>
            <a:r>
              <a:rPr lang="en-US" altLang="zh-CN" sz="1100" dirty="0"/>
              <a:t>Unit Census 2001 (province, city, county, ZIP)</a:t>
            </a:r>
          </a:p>
          <a:p>
            <a:pPr marL="285750" indent="-285750"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en-US" altLang="zh-CN" sz="1100" dirty="0" smtClean="0"/>
              <a:t>Economic </a:t>
            </a:r>
            <a:r>
              <a:rPr lang="en-US" altLang="zh-CN" sz="1100" dirty="0"/>
              <a:t>Census </a:t>
            </a:r>
            <a:r>
              <a:rPr lang="en-US" altLang="zh-CN" sz="1100" dirty="0" smtClean="0"/>
              <a:t>2004/2008 </a:t>
            </a:r>
            <a:r>
              <a:rPr lang="en-US" altLang="zh-CN" sz="1100" dirty="0"/>
              <a:t>(province, city, county, ZIP)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altLang="zh-CN" sz="1100" b="1" dirty="0"/>
              <a:t> Establishments </a:t>
            </a:r>
            <a:r>
              <a:rPr lang="en-US" altLang="zh-CN" sz="1100" dirty="0"/>
              <a:t>(individual companies and </a:t>
            </a:r>
            <a:r>
              <a:rPr lang="en-US" altLang="zh-CN" sz="1100" dirty="0" smtClean="0"/>
              <a:t>orgs</a:t>
            </a:r>
            <a:r>
              <a:rPr lang="en-US" altLang="zh-CN" sz="1100" dirty="0"/>
              <a:t>)</a:t>
            </a:r>
          </a:p>
          <a:p>
            <a:pPr marL="285750" indent="-285750"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en-US" altLang="zh-CN" sz="1100" dirty="0"/>
              <a:t> Industrial Census(1995)</a:t>
            </a:r>
          </a:p>
          <a:p>
            <a:pPr marL="285750" indent="-285750"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en-US" altLang="zh-CN" sz="1100" dirty="0"/>
              <a:t> Basic Unit Census (2001)</a:t>
            </a:r>
          </a:p>
          <a:p>
            <a:pPr marL="285750" indent="-285750"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en-US" altLang="zh-CN" sz="1100" dirty="0"/>
              <a:t> Economic Census (</a:t>
            </a:r>
            <a:r>
              <a:rPr lang="en-US" altLang="zh-CN" sz="1100" dirty="0" smtClean="0"/>
              <a:t>2004/2008)</a:t>
            </a:r>
            <a:endParaRPr lang="en-US" altLang="zh-CN" sz="1100" dirty="0"/>
          </a:p>
          <a:p>
            <a:pPr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altLang="zh-CN" sz="1100" b="1" dirty="0"/>
              <a:t> Geography and Environment</a:t>
            </a:r>
          </a:p>
          <a:p>
            <a:pPr marL="285750" indent="-285750"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en-US" altLang="zh-CN" sz="1100" dirty="0"/>
              <a:t> Land Use data (GRID)</a:t>
            </a:r>
          </a:p>
          <a:p>
            <a:pPr marL="285750" indent="-285750"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en-US" altLang="zh-CN" sz="1100" dirty="0"/>
              <a:t> Night-Time data (GRID)</a:t>
            </a:r>
          </a:p>
          <a:p>
            <a:pPr marL="285750" indent="-285750"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en-US" altLang="zh-CN" sz="1100" dirty="0"/>
              <a:t> Transportation (railway, highway, roads) </a:t>
            </a:r>
          </a:p>
          <a:p>
            <a:pPr marL="285750" indent="-285750"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en-US" altLang="zh-CN" sz="1100" dirty="0"/>
              <a:t> Rivers and Lakes</a:t>
            </a:r>
          </a:p>
          <a:p>
            <a:pPr marL="285750" indent="-285750"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en-US" altLang="zh-CN" sz="1100" dirty="0" smtClean="0">
                <a:solidFill>
                  <a:srgbClr val="FF0000"/>
                </a:solidFill>
              </a:rPr>
              <a:t> ….</a:t>
            </a:r>
            <a:endParaRPr lang="en-US" altLang="zh-CN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74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332656"/>
            <a:ext cx="820891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eaLnBrk="0" hangingPunct="0">
              <a:spcBef>
                <a:spcPct val="20000"/>
              </a:spcBef>
            </a:pPr>
            <a:r>
              <a:rPr lang="en-US" altLang="zh-CN" sz="3200" b="1" dirty="0">
                <a:solidFill>
                  <a:srgbClr val="C00000"/>
                </a:solidFill>
                <a:latin typeface="Arial Black" panose="020B0A04020102020204" pitchFamily="34" charset="0"/>
              </a:rPr>
              <a:t>US Data </a:t>
            </a:r>
            <a:r>
              <a:rPr lang="en-US" altLang="zh-CN" sz="3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Service-</a:t>
            </a:r>
            <a:r>
              <a:rPr lang="en-US" altLang="zh-CN" sz="3200" b="1" dirty="0">
                <a:solidFill>
                  <a:srgbClr val="C00000"/>
                </a:solidFill>
                <a:latin typeface="Arial Black" panose="020B0A04020102020204" pitchFamily="34" charset="0"/>
              </a:rPr>
              <a:t>US </a:t>
            </a:r>
            <a:r>
              <a:rPr lang="en-US" altLang="zh-CN" sz="3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Geo-Explorer</a:t>
            </a:r>
            <a:endParaRPr lang="en-US" altLang="zh-CN" sz="2400" dirty="0" smtClean="0"/>
          </a:p>
          <a:p>
            <a:pPr>
              <a:spcBef>
                <a:spcPts val="0"/>
              </a:spcBef>
              <a:defRPr/>
            </a:pPr>
            <a:endParaRPr lang="en-US" altLang="zh-CN" sz="1600" b="1" dirty="0" smtClean="0"/>
          </a:p>
          <a:p>
            <a:pPr>
              <a:spcBef>
                <a:spcPts val="0"/>
              </a:spcBef>
              <a:defRPr/>
            </a:pPr>
            <a:r>
              <a:rPr lang="en-US" altLang="zh-CN" b="1" dirty="0" smtClean="0"/>
              <a:t>Data Sources (Licensed data from business information providers): </a:t>
            </a:r>
            <a:endParaRPr lang="en-US" altLang="zh-CN" b="1" dirty="0"/>
          </a:p>
          <a:p>
            <a:pPr>
              <a:spcBef>
                <a:spcPts val="0"/>
              </a:spcBef>
              <a:defRPr/>
            </a:pPr>
            <a:endParaRPr lang="en-US" altLang="zh-CN" b="1" dirty="0"/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altLang="zh-CN" dirty="0"/>
              <a:t> Applied Geographic Solutions, Inc. (“AGS” - </a:t>
            </a:r>
            <a:r>
              <a:rPr lang="en-US" altLang="zh-CN" dirty="0">
                <a:hlinkClick r:id="rId2"/>
              </a:rPr>
              <a:t>www.appliedgeographic.com</a:t>
            </a:r>
            <a:r>
              <a:rPr lang="en-US" altLang="zh-CN" dirty="0"/>
              <a:t>)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altLang="zh-CN" dirty="0"/>
              <a:t> </a:t>
            </a:r>
            <a:r>
              <a:rPr lang="en-US" altLang="zh-CN" dirty="0" err="1"/>
              <a:t>InfoGroup</a:t>
            </a:r>
            <a:r>
              <a:rPr lang="en-US" altLang="zh-CN" dirty="0"/>
              <a:t>, Inc. (</a:t>
            </a:r>
            <a:r>
              <a:rPr lang="en-US" altLang="zh-CN" dirty="0">
                <a:hlinkClick r:id="rId3"/>
              </a:rPr>
              <a:t>www.infogroup.com</a:t>
            </a:r>
            <a:r>
              <a:rPr lang="en-US" altLang="zh-CN" dirty="0"/>
              <a:t>)</a:t>
            </a:r>
          </a:p>
          <a:p>
            <a:pPr>
              <a:spcBef>
                <a:spcPts val="0"/>
              </a:spcBef>
              <a:defRPr/>
            </a:pPr>
            <a:endParaRPr lang="en-US" altLang="zh-CN" b="1" dirty="0"/>
          </a:p>
          <a:p>
            <a:pPr>
              <a:spcBef>
                <a:spcPts val="0"/>
              </a:spcBef>
              <a:defRPr/>
            </a:pPr>
            <a:r>
              <a:rPr lang="en-US" altLang="zh-CN" b="1" dirty="0"/>
              <a:t>Data Coverage:</a:t>
            </a:r>
          </a:p>
          <a:p>
            <a:pPr>
              <a:spcBef>
                <a:spcPts val="0"/>
              </a:spcBef>
              <a:defRPr/>
            </a:pPr>
            <a:endParaRPr lang="en-US" altLang="zh-CN" b="1" dirty="0"/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altLang="zh-CN" b="1" dirty="0"/>
              <a:t> Population Census </a:t>
            </a:r>
            <a:r>
              <a:rPr lang="en-US" altLang="zh-CN" dirty="0"/>
              <a:t>(State, County, Tract, Block, Metropolitan, CCD, Place)</a:t>
            </a:r>
            <a:endParaRPr lang="en-US" altLang="zh-CN" b="1" dirty="0"/>
          </a:p>
          <a:p>
            <a:pPr marL="285750" indent="-285750"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en-US" altLang="zh-CN" dirty="0"/>
              <a:t> Census 1970, 1980, 1990, 2000, 2010</a:t>
            </a:r>
          </a:p>
          <a:p>
            <a:pPr marL="285750" indent="-285750"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en-US" altLang="zh-CN" dirty="0"/>
              <a:t> American Community Survey</a:t>
            </a:r>
          </a:p>
          <a:p>
            <a:pPr marL="285750" indent="-285750">
              <a:spcBef>
                <a:spcPts val="0"/>
              </a:spcBef>
              <a:buFont typeface="Courier New" pitchFamily="49" charset="0"/>
              <a:buChar char="o"/>
              <a:defRPr/>
            </a:pPr>
            <a:endParaRPr lang="en-US" altLang="zh-CN" dirty="0"/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altLang="zh-CN" b="1" dirty="0"/>
              <a:t> Economic Census </a:t>
            </a:r>
            <a:r>
              <a:rPr lang="en-US" altLang="zh-CN" dirty="0"/>
              <a:t>(State, County, Metropolitan)</a:t>
            </a:r>
            <a:endParaRPr lang="en-US" altLang="zh-CN" b="1" dirty="0"/>
          </a:p>
          <a:p>
            <a:pPr marL="285750" indent="-285750"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en-US" altLang="zh-CN" dirty="0"/>
              <a:t> Annual Census reports from 1986 to current </a:t>
            </a:r>
          </a:p>
          <a:p>
            <a:pPr marL="285750" indent="-285750">
              <a:spcBef>
                <a:spcPts val="0"/>
              </a:spcBef>
              <a:defRPr/>
            </a:pPr>
            <a:endParaRPr lang="en-US" altLang="zh-CN" dirty="0"/>
          </a:p>
          <a:p>
            <a:pPr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altLang="zh-CN" b="1" dirty="0"/>
              <a:t> </a:t>
            </a:r>
            <a:r>
              <a:rPr lang="en-US" altLang="zh-CN" b="1" dirty="0" smtClean="0"/>
              <a:t>Business Establishments </a:t>
            </a:r>
            <a:r>
              <a:rPr lang="en-US" altLang="zh-CN" dirty="0"/>
              <a:t>(individual companies and organizations)</a:t>
            </a:r>
          </a:p>
          <a:p>
            <a:pPr marL="285750" indent="-285750"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en-US" altLang="zh-CN" dirty="0"/>
              <a:t> </a:t>
            </a:r>
            <a:r>
              <a:rPr lang="en-US" altLang="zh-CN" dirty="0" smtClean="0"/>
              <a:t>More than 13 million firm level </a:t>
            </a:r>
            <a:r>
              <a:rPr lang="en-US" altLang="zh-CN" dirty="0"/>
              <a:t>records for 2013 (85 fields)</a:t>
            </a:r>
          </a:p>
          <a:p>
            <a:pPr marL="285750" indent="-285750"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en-US" altLang="zh-CN" dirty="0"/>
              <a:t>Aggregated data </a:t>
            </a:r>
            <a:r>
              <a:rPr lang="en-US" altLang="zh-CN" dirty="0" smtClean="0"/>
              <a:t>tables by </a:t>
            </a:r>
            <a:r>
              <a:rPr lang="en-US" altLang="zh-CN" dirty="0"/>
              <a:t>State, County, Tract, Block, Metropolitan, CCD, Place, ZIP (1997-2013) </a:t>
            </a:r>
          </a:p>
        </p:txBody>
      </p:sp>
    </p:spTree>
    <p:extLst>
      <p:ext uri="{BB962C8B-B14F-4D97-AF65-F5344CB8AC3E}">
        <p14:creationId xmlns:p14="http://schemas.microsoft.com/office/powerpoint/2010/main" val="2316364547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pPr>
              <a:defRPr/>
            </a:pPr>
            <a:r>
              <a:rPr lang="en-US" altLang="zh-CN" sz="32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Features of China and US Geo-Explorers</a:t>
            </a:r>
            <a:endParaRPr lang="en-US" altLang="zh-CN" sz="3200" b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2771" name="Rectangle 5"/>
          <p:cNvSpPr>
            <a:spLocks noRot="1" noChangeArrowheads="1"/>
          </p:cNvSpPr>
          <p:nvPr/>
        </p:nvSpPr>
        <p:spPr bwMode="auto">
          <a:xfrm>
            <a:off x="372691" y="980728"/>
            <a:ext cx="8748464" cy="549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altLang="zh-CN" sz="2000" b="1" dirty="0" smtClean="0">
                <a:solidFill>
                  <a:srgbClr val="C00000"/>
                </a:solidFill>
                <a:latin typeface="+mj-lt"/>
              </a:rPr>
              <a:t>Comparable: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CN" sz="2000" dirty="0" smtClean="0">
                <a:solidFill>
                  <a:srgbClr val="002060"/>
                </a:solidFill>
                <a:latin typeface="+mj-lt"/>
              </a:rPr>
              <a:t>Comparable data from different sources (years)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CN" sz="2000" dirty="0" smtClean="0">
                <a:solidFill>
                  <a:srgbClr val="002060"/>
                </a:solidFill>
                <a:latin typeface="+mj-lt"/>
              </a:rPr>
              <a:t>Comparable data for different regions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CN" sz="2000" dirty="0" smtClean="0">
                <a:solidFill>
                  <a:srgbClr val="002060"/>
                </a:solidFill>
                <a:latin typeface="+mj-lt"/>
              </a:rPr>
              <a:t>Comparable data for the US and China</a:t>
            </a:r>
            <a:endParaRPr lang="zh-CN" altLang="zh-CN" sz="2000" dirty="0" smtClean="0">
              <a:solidFill>
                <a:srgbClr val="002060"/>
              </a:solidFill>
              <a:latin typeface="+mj-lt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US" altLang="zh-CN" sz="2000" b="1" dirty="0" smtClean="0">
                <a:solidFill>
                  <a:srgbClr val="C00000"/>
                </a:solidFill>
                <a:latin typeface="+mj-lt"/>
              </a:rPr>
              <a:t>Flexible: </a:t>
            </a:r>
          </a:p>
          <a:p>
            <a:pPr marL="285750" indent="-28575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CN" sz="2000" dirty="0" smtClean="0">
                <a:solidFill>
                  <a:srgbClr val="002060"/>
                </a:solidFill>
                <a:latin typeface="+mj-lt"/>
              </a:rPr>
              <a:t> Flexible </a:t>
            </a:r>
            <a:r>
              <a:rPr lang="en-US" altLang="zh-CN" sz="2000" dirty="0">
                <a:solidFill>
                  <a:srgbClr val="002060"/>
                </a:solidFill>
                <a:latin typeface="+mj-lt"/>
              </a:rPr>
              <a:t>f</a:t>
            </a:r>
            <a:r>
              <a:rPr lang="en-US" altLang="zh-CN" sz="2000" dirty="0" smtClean="0">
                <a:solidFill>
                  <a:srgbClr val="002060"/>
                </a:solidFill>
                <a:latin typeface="+mj-lt"/>
              </a:rPr>
              <a:t>unctions </a:t>
            </a:r>
            <a:r>
              <a:rPr lang="en-US" altLang="zh-CN" sz="2000" dirty="0">
                <a:solidFill>
                  <a:srgbClr val="002060"/>
                </a:solidFill>
                <a:latin typeface="+mj-lt"/>
              </a:rPr>
              <a:t>for </a:t>
            </a:r>
            <a:r>
              <a:rPr lang="en-US" altLang="zh-CN" sz="2000" dirty="0" smtClean="0">
                <a:solidFill>
                  <a:srgbClr val="002060"/>
                </a:solidFill>
                <a:latin typeface="+mj-lt"/>
              </a:rPr>
              <a:t>data </a:t>
            </a:r>
            <a:r>
              <a:rPr lang="en-US" altLang="zh-CN" sz="2000" dirty="0">
                <a:solidFill>
                  <a:srgbClr val="002060"/>
                </a:solidFill>
                <a:latin typeface="+mj-lt"/>
              </a:rPr>
              <a:t>s</a:t>
            </a:r>
            <a:r>
              <a:rPr lang="en-US" altLang="zh-CN" sz="2000" dirty="0" smtClean="0">
                <a:solidFill>
                  <a:srgbClr val="002060"/>
                </a:solidFill>
                <a:latin typeface="+mj-lt"/>
              </a:rPr>
              <a:t>election</a:t>
            </a:r>
          </a:p>
          <a:p>
            <a:pPr marL="285750" indent="-28575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CN" sz="2000" dirty="0" smtClean="0">
                <a:solidFill>
                  <a:srgbClr val="002060"/>
                </a:solidFill>
                <a:latin typeface="+mj-lt"/>
              </a:rPr>
              <a:t> Flexible formats </a:t>
            </a:r>
            <a:r>
              <a:rPr lang="en-US" altLang="zh-CN" sz="2000" dirty="0">
                <a:solidFill>
                  <a:srgbClr val="002060"/>
                </a:solidFill>
                <a:latin typeface="+mj-lt"/>
              </a:rPr>
              <a:t>for </a:t>
            </a:r>
            <a:r>
              <a:rPr lang="en-US" altLang="zh-CN" sz="2000" dirty="0" smtClean="0">
                <a:solidFill>
                  <a:srgbClr val="002060"/>
                </a:solidFill>
                <a:latin typeface="+mj-lt"/>
              </a:rPr>
              <a:t>data export (Excel, HTM, Word, PDF, GIS shape file)</a:t>
            </a:r>
          </a:p>
          <a:p>
            <a:pPr marL="285750" indent="-28575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CN" sz="2000" dirty="0" smtClean="0">
                <a:solidFill>
                  <a:srgbClr val="002060"/>
                </a:solidFill>
                <a:latin typeface="+mj-lt"/>
              </a:rPr>
              <a:t> Flexible outputs of tables, reports, charts, and maps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altLang="zh-CN" sz="2000" b="1" dirty="0" smtClean="0">
                <a:solidFill>
                  <a:srgbClr val="C00000"/>
                </a:solidFill>
                <a:latin typeface="+mj-lt"/>
              </a:rPr>
              <a:t>Unlimited: </a:t>
            </a:r>
          </a:p>
          <a:p>
            <a:pPr marL="285750" indent="-28575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CN" sz="2000" dirty="0" smtClean="0">
                <a:solidFill>
                  <a:srgbClr val="002060"/>
                </a:solidFill>
                <a:latin typeface="+mj-lt"/>
              </a:rPr>
              <a:t> Unlimited </a:t>
            </a:r>
            <a:r>
              <a:rPr lang="en-US" altLang="zh-CN" sz="2000" dirty="0">
                <a:solidFill>
                  <a:srgbClr val="002060"/>
                </a:solidFill>
                <a:latin typeface="+mj-lt"/>
              </a:rPr>
              <a:t>d</a:t>
            </a:r>
            <a:r>
              <a:rPr lang="en-US" altLang="zh-CN" sz="2000" dirty="0" smtClean="0">
                <a:solidFill>
                  <a:srgbClr val="002060"/>
                </a:solidFill>
                <a:latin typeface="+mj-lt"/>
              </a:rPr>
              <a:t>ata access</a:t>
            </a:r>
          </a:p>
          <a:p>
            <a:pPr marL="285750" indent="-28575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CN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zh-CN" sz="2000" dirty="0" smtClean="0">
                <a:solidFill>
                  <a:srgbClr val="002060"/>
                </a:solidFill>
                <a:latin typeface="+mj-lt"/>
              </a:rPr>
              <a:t>Unlimited new data sets generated from </a:t>
            </a:r>
            <a:r>
              <a:rPr lang="en-US" altLang="zh-CN" sz="2000" dirty="0">
                <a:solidFill>
                  <a:srgbClr val="002060"/>
                </a:solidFill>
                <a:latin typeface="+mj-lt"/>
              </a:rPr>
              <a:t>l</a:t>
            </a:r>
            <a:r>
              <a:rPr lang="en-US" altLang="zh-CN" sz="2000" dirty="0" smtClean="0">
                <a:solidFill>
                  <a:srgbClr val="002060"/>
                </a:solidFill>
                <a:latin typeface="+mj-lt"/>
              </a:rPr>
              <a:t>imited databases</a:t>
            </a:r>
          </a:p>
          <a:p>
            <a:pPr marL="285750" indent="-28575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CN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zh-CN" sz="2000" dirty="0" smtClean="0">
                <a:solidFill>
                  <a:srgbClr val="002060"/>
                </a:solidFill>
                <a:latin typeface="+mj-lt"/>
              </a:rPr>
              <a:t>Unlimited outputs (reports, charts, maps and tables)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altLang="zh-CN" sz="2000" b="1" dirty="0" smtClean="0">
                <a:solidFill>
                  <a:srgbClr val="C00000"/>
                </a:solidFill>
                <a:latin typeface="+mj-lt"/>
                <a:ea typeface="Tahoma" pitchFamily="34" charset="0"/>
                <a:cs typeface="Tahoma" pitchFamily="34" charset="0"/>
              </a:rPr>
              <a:t>Easy:</a:t>
            </a:r>
          </a:p>
          <a:p>
            <a:pPr marL="285750" indent="-28575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CN" sz="2000" dirty="0">
                <a:solidFill>
                  <a:srgbClr val="002060"/>
                </a:solidFill>
              </a:rPr>
              <a:t> </a:t>
            </a:r>
            <a:r>
              <a:rPr lang="en-US" altLang="zh-CN" sz="2000" dirty="0" smtClean="0">
                <a:solidFill>
                  <a:srgbClr val="002060"/>
                </a:solidFill>
              </a:rPr>
              <a:t>No professional training is required for using the explorers</a:t>
            </a:r>
          </a:p>
          <a:p>
            <a:pPr marL="285750" indent="-28575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CN" sz="2000" dirty="0" smtClean="0">
                <a:solidFill>
                  <a:srgbClr val="002060"/>
                </a:solidFill>
                <a:latin typeface="+mj-lt"/>
                <a:ea typeface="Tahoma" pitchFamily="34" charset="0"/>
                <a:cs typeface="Tahoma" pitchFamily="34" charset="0"/>
              </a:rPr>
              <a:t> No GIS </a:t>
            </a:r>
            <a:r>
              <a:rPr lang="en-US" altLang="zh-CN" sz="2000" dirty="0">
                <a:solidFill>
                  <a:srgbClr val="002060"/>
                </a:solidFill>
                <a:latin typeface="+mj-lt"/>
                <a:ea typeface="Tahoma" pitchFamily="34" charset="0"/>
                <a:cs typeface="Tahoma" pitchFamily="34" charset="0"/>
              </a:rPr>
              <a:t>skills </a:t>
            </a:r>
            <a:r>
              <a:rPr lang="en-US" altLang="zh-CN" sz="2000" dirty="0" smtClean="0">
                <a:solidFill>
                  <a:srgbClr val="002060"/>
                </a:solidFill>
                <a:latin typeface="+mj-lt"/>
                <a:ea typeface="Tahoma" pitchFamily="34" charset="0"/>
                <a:cs typeface="Tahoma" pitchFamily="34" charset="0"/>
              </a:rPr>
              <a:t>is required for </a:t>
            </a:r>
            <a:r>
              <a:rPr lang="en-US" altLang="zh-CN" sz="2000" dirty="0">
                <a:solidFill>
                  <a:srgbClr val="002060"/>
                </a:solidFill>
                <a:latin typeface="+mj-lt"/>
                <a:ea typeface="Tahoma" pitchFamily="34" charset="0"/>
                <a:cs typeface="Tahoma" pitchFamily="34" charset="0"/>
              </a:rPr>
              <a:t>spatial analysis </a:t>
            </a:r>
            <a:r>
              <a:rPr lang="en-US" altLang="zh-CN" sz="2000" dirty="0" smtClean="0">
                <a:solidFill>
                  <a:srgbClr val="002060"/>
                </a:solidFill>
                <a:latin typeface="+mj-lt"/>
                <a:ea typeface="Tahoma" pitchFamily="34" charset="0"/>
                <a:cs typeface="Tahoma" pitchFamily="34" charset="0"/>
              </a:rPr>
              <a:t>and mapping</a:t>
            </a:r>
            <a:endParaRPr lang="en-US" altLang="zh-CN" sz="2000" dirty="0">
              <a:solidFill>
                <a:srgbClr val="002060"/>
              </a:solidFill>
              <a:latin typeface="+mj-lt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altLang="zh-CN" sz="20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052" y="2007580"/>
            <a:ext cx="1574897" cy="96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88" y="1923860"/>
            <a:ext cx="1622902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eft-Right Arrow 1"/>
          <p:cNvSpPr/>
          <p:nvPr/>
        </p:nvSpPr>
        <p:spPr>
          <a:xfrm>
            <a:off x="6702982" y="2326130"/>
            <a:ext cx="566896" cy="23877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25258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332656"/>
            <a:ext cx="849694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Explore the Largest Map Collection: </a:t>
            </a:r>
          </a:p>
          <a:p>
            <a:r>
              <a:rPr lang="en-US" altLang="zh-CN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Chinese Map Library</a:t>
            </a:r>
          </a:p>
          <a:p>
            <a:endParaRPr lang="en-US" sz="14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C00000"/>
                </a:solidFill>
              </a:rPr>
              <a:t>Maps: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/>
              <a:t>Province maps:</a:t>
            </a:r>
            <a:r>
              <a:rPr lang="en-US" sz="2000" b="1" dirty="0"/>
              <a:t>	</a:t>
            </a:r>
            <a:r>
              <a:rPr lang="en-US" sz="2000" b="1" dirty="0" smtClean="0"/>
              <a:t>		7,000</a:t>
            </a:r>
            <a:r>
              <a:rPr lang="en-US" sz="2000" b="1" dirty="0"/>
              <a:t>	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/>
              <a:t>Prefecture city </a:t>
            </a:r>
            <a:r>
              <a:rPr lang="en-US" sz="2000" b="1" dirty="0"/>
              <a:t>m</a:t>
            </a:r>
            <a:r>
              <a:rPr lang="en-US" sz="2000" b="1" dirty="0" smtClean="0"/>
              <a:t>aps (31*7,000):	217,000</a:t>
            </a: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/>
              <a:t>County maps (345*7000):</a:t>
            </a:r>
            <a:r>
              <a:rPr lang="en-US" sz="2000" b="1" dirty="0"/>
              <a:t>	</a:t>
            </a:r>
            <a:r>
              <a:rPr lang="en-US" sz="2000" b="1" dirty="0" smtClean="0"/>
              <a:t>	2,415,000</a:t>
            </a: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/>
              <a:t>Township maps (2876*2100):</a:t>
            </a:r>
            <a:r>
              <a:rPr lang="en-US" sz="2000" b="1" dirty="0"/>
              <a:t>	</a:t>
            </a:r>
            <a:r>
              <a:rPr lang="en-US" sz="2000" b="1" dirty="0" smtClean="0"/>
              <a:t>6,039,600</a:t>
            </a:r>
            <a:endParaRPr lang="en-US" sz="2000" b="1" dirty="0"/>
          </a:p>
          <a:p>
            <a:r>
              <a:rPr lang="en-US" sz="2000" b="1" dirty="0" smtClean="0">
                <a:solidFill>
                  <a:srgbClr val="C00000"/>
                </a:solidFill>
              </a:rPr>
              <a:t>     Total number of maps: 		8,678,600</a:t>
            </a:r>
          </a:p>
          <a:p>
            <a:endParaRPr lang="en-US" sz="800" b="1" dirty="0">
              <a:solidFill>
                <a:srgbClr val="C00000"/>
              </a:solidFill>
            </a:endParaRPr>
          </a:p>
          <a:p>
            <a:r>
              <a:rPr lang="en-US" sz="2400" b="1" dirty="0" smtClean="0">
                <a:solidFill>
                  <a:srgbClr val="C00000"/>
                </a:solidFill>
              </a:rPr>
              <a:t>Export: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/>
              <a:t>Map in PDF or JPG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/>
              <a:t>Data in Excel </a:t>
            </a:r>
            <a:r>
              <a:rPr lang="en-US" sz="2000" b="1" smtClean="0"/>
              <a:t>or </a:t>
            </a:r>
            <a:r>
              <a:rPr lang="en-US" sz="2000" b="1" smtClean="0"/>
              <a:t>CSV(</a:t>
            </a:r>
            <a:r>
              <a:rPr lang="en-US" sz="2000"/>
              <a:t>Comma-Separated </a:t>
            </a:r>
            <a:r>
              <a:rPr lang="en-US" sz="2000" smtClean="0"/>
              <a:t>Values)</a:t>
            </a:r>
            <a:endParaRPr lang="en-US" sz="2000" b="1" dirty="0"/>
          </a:p>
          <a:p>
            <a:endParaRPr lang="en-US" sz="8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C00000"/>
                </a:solidFill>
              </a:rPr>
              <a:t>Browse and Search: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/>
              <a:t>By categories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/>
              <a:t>By administrative regions (province, city, county and town)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/>
              <a:t>By data sources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/>
              <a:t>By year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594341982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687"/>
            <a:ext cx="9140375" cy="60486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7584" y="30137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The Online Chinese </a:t>
            </a:r>
            <a:r>
              <a:rPr lang="en-US" altLang="zh-CN" sz="3200" b="1" dirty="0">
                <a:solidFill>
                  <a:srgbClr val="C00000"/>
                </a:solidFill>
                <a:latin typeface="Arial Black" panose="020B0A04020102020204" pitchFamily="34" charset="0"/>
              </a:rPr>
              <a:t>Map Library</a:t>
            </a:r>
          </a:p>
        </p:txBody>
      </p:sp>
    </p:spTree>
    <p:extLst>
      <p:ext uri="{BB962C8B-B14F-4D97-AF65-F5344CB8AC3E}">
        <p14:creationId xmlns:p14="http://schemas.microsoft.com/office/powerpoint/2010/main" val="1571804756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altLang="zh-CN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The Online Chinese Map </a:t>
            </a:r>
            <a:r>
              <a:rPr lang="en-US" altLang="zh-CN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Library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80" y="1074887"/>
            <a:ext cx="9179647" cy="577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978294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3821</TotalTime>
  <Words>668</Words>
  <Application>Microsoft Office PowerPoint</Application>
  <PresentationFormat>On-screen Show (4:3)</PresentationFormat>
  <Paragraphs>122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New Data &amp; New Services   Xiaosen Wang China Data Center University of Michigan   xiaosenw@umich.edu</vt:lpstr>
      <vt:lpstr>About China Data Center</vt:lpstr>
      <vt:lpstr>The Unique China Data Products</vt:lpstr>
      <vt:lpstr> China Geo-Explorer An Integration of Spatial Data and Analysis for China Studies</vt:lpstr>
      <vt:lpstr>PowerPoint Presentation</vt:lpstr>
      <vt:lpstr>Features of China and US Geo-Explorers</vt:lpstr>
      <vt:lpstr>PowerPoint Presentation</vt:lpstr>
      <vt:lpstr>PowerPoint Presentation</vt:lpstr>
      <vt:lpstr>The Online Chinese Map Library</vt:lpstr>
      <vt:lpstr>PowerPoint Presentation</vt:lpstr>
      <vt:lpstr>To Apply for a Trial:</vt:lpstr>
    </vt:vector>
  </TitlesOfParts>
  <Company>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Center for Spatial Intelligence and Learning</dc:title>
  <dc:creator>cdc</dc:creator>
  <cp:lastModifiedBy>xiaosen</cp:lastModifiedBy>
  <cp:revision>305</cp:revision>
  <dcterms:created xsi:type="dcterms:W3CDTF">2009-09-11T03:07:52Z</dcterms:created>
  <dcterms:modified xsi:type="dcterms:W3CDTF">2015-09-05T15:05:23Z</dcterms:modified>
</cp:coreProperties>
</file>