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320" r:id="rId3"/>
    <p:sldId id="345" r:id="rId4"/>
    <p:sldId id="321" r:id="rId5"/>
    <p:sldId id="347" r:id="rId6"/>
    <p:sldId id="350" r:id="rId7"/>
    <p:sldId id="363" r:id="rId8"/>
    <p:sldId id="355" r:id="rId9"/>
    <p:sldId id="352" r:id="rId10"/>
    <p:sldId id="360" r:id="rId11"/>
    <p:sldId id="361" r:id="rId12"/>
    <p:sldId id="343" r:id="rId13"/>
    <p:sldId id="348" r:id="rId14"/>
    <p:sldId id="356" r:id="rId15"/>
    <p:sldId id="358" r:id="rId16"/>
    <p:sldId id="359" r:id="rId17"/>
    <p:sldId id="357" r:id="rId18"/>
    <p:sldId id="34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83724" autoAdjust="0"/>
  </p:normalViewPr>
  <p:slideViewPr>
    <p:cSldViewPr snapToGrid="0">
      <p:cViewPr varScale="1">
        <p:scale>
          <a:sx n="101" d="100"/>
          <a:sy n="101" d="100"/>
        </p:scale>
        <p:origin x="3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9EA35-5175-4804-B3F2-4BE2747B7678}" type="datetimeFigureOut">
              <a:rPr lang="en-GB" smtClean="0"/>
              <a:t>08/09/2015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D8E29-8AAC-4B29-921B-DC83EB660754}" type="slidenum">
              <a:rPr lang="en-GB" smtClean="0"/>
              <a:t>‹#›</a:t>
            </a:fld>
            <a:endParaRPr lang="en-GB"/>
          </a:p>
        </p:txBody>
      </p:sp>
    </p:spTree>
    <p:extLst>
      <p:ext uri="{BB962C8B-B14F-4D97-AF65-F5344CB8AC3E}">
        <p14:creationId xmlns:p14="http://schemas.microsoft.com/office/powerpoint/2010/main" val="113593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mdigital.co.uk/m-collections/collection/medieval-travel-writ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a:t>
            </a:fld>
            <a:endParaRPr lang="en-GB"/>
          </a:p>
        </p:txBody>
      </p:sp>
    </p:spTree>
    <p:extLst>
      <p:ext uri="{BB962C8B-B14F-4D97-AF65-F5344CB8AC3E}">
        <p14:creationId xmlns:p14="http://schemas.microsoft.com/office/powerpoint/2010/main" val="1239042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a:t>
            </a:r>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10</a:t>
            </a:fld>
            <a:endParaRPr lang="en-GB"/>
          </a:p>
        </p:txBody>
      </p:sp>
    </p:spTree>
    <p:extLst>
      <p:ext uri="{BB962C8B-B14F-4D97-AF65-F5344CB8AC3E}">
        <p14:creationId xmlns:p14="http://schemas.microsoft.com/office/powerpoint/2010/main" val="12146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AD8E29-8AAC-4B29-921B-DC83EB660754}" type="slidenum">
              <a:rPr lang="en-GB" smtClean="0"/>
              <a:t>11</a:t>
            </a:fld>
            <a:endParaRPr lang="en-GB"/>
          </a:p>
        </p:txBody>
      </p:sp>
    </p:spTree>
    <p:extLst>
      <p:ext uri="{BB962C8B-B14F-4D97-AF65-F5344CB8AC3E}">
        <p14:creationId xmlns:p14="http://schemas.microsoft.com/office/powerpoint/2010/main" val="339371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12</a:t>
            </a:fld>
            <a:endParaRPr lang="en-GB"/>
          </a:p>
        </p:txBody>
      </p:sp>
    </p:spTree>
    <p:extLst>
      <p:ext uri="{BB962C8B-B14F-4D97-AF65-F5344CB8AC3E}">
        <p14:creationId xmlns:p14="http://schemas.microsoft.com/office/powerpoint/2010/main" val="80467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China, America and the Pacific</a:t>
            </a:r>
            <a:r>
              <a:rPr lang="en-US" sz="1200" kern="1200" dirty="0" smtClean="0">
                <a:solidFill>
                  <a:schemeClr val="tx1"/>
                </a:solidFill>
                <a:effectLst/>
                <a:latin typeface="+mn-lt"/>
                <a:ea typeface="+mn-ea"/>
                <a:cs typeface="+mn-cs"/>
              </a:rPr>
              <a:t> includes some of the strongest collections on the subject of the ‘Old China Trade’, including:</a:t>
            </a:r>
          </a:p>
          <a:p>
            <a:endParaRPr lang="en-GB" dirty="0" smtClean="0"/>
          </a:p>
          <a:p>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Thematically broad – can refine documents by theme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13</a:t>
            </a:fld>
            <a:endParaRPr lang="en-GB"/>
          </a:p>
        </p:txBody>
      </p:sp>
    </p:spTree>
    <p:extLst>
      <p:ext uri="{BB962C8B-B14F-4D97-AF65-F5344CB8AC3E}">
        <p14:creationId xmlns:p14="http://schemas.microsoft.com/office/powerpoint/2010/main" val="317913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Collection of letters, legal documents and other religious literature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Collected by the missionary William Bentley </a:t>
            </a:r>
            <a:r>
              <a:rPr lang="en-GB" baseline="0" dirty="0" err="1" smtClean="0"/>
              <a:t>Fowle</a:t>
            </a:r>
            <a:r>
              <a:rPr lang="en-GB" baseline="0" dirty="0" smtClean="0"/>
              <a:t> and sent to Boston for study or publication. </a:t>
            </a:r>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14</a:t>
            </a:fld>
            <a:endParaRPr lang="en-GB"/>
          </a:p>
        </p:txBody>
      </p:sp>
    </p:spTree>
    <p:extLst>
      <p:ext uri="{BB962C8B-B14F-4D97-AF65-F5344CB8AC3E}">
        <p14:creationId xmlns:p14="http://schemas.microsoft.com/office/powerpoint/2010/main" val="25285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15</a:t>
            </a:fld>
            <a:endParaRPr lang="en-GB"/>
          </a:p>
        </p:txBody>
      </p:sp>
    </p:spTree>
    <p:extLst>
      <p:ext uri="{BB962C8B-B14F-4D97-AF65-F5344CB8AC3E}">
        <p14:creationId xmlns:p14="http://schemas.microsoft.com/office/powerpoint/2010/main" val="347114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Great contextual tools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Plots routes of early traders using data from the ship logs and journals that feature in the resource </a:t>
            </a:r>
          </a:p>
          <a:p>
            <a:endParaRPr lang="en-GB" baseline="0" dirty="0" smtClean="0"/>
          </a:p>
          <a:p>
            <a:pPr marL="171450" indent="-171450">
              <a:buFont typeface="Arial" panose="020B0604020202020204" pitchFamily="34" charset="0"/>
              <a:buChar char="•"/>
            </a:pPr>
            <a:r>
              <a:rPr lang="en-GB" baseline="0" dirty="0" smtClean="0"/>
              <a:t>Cross-section of the many hundreds of voyages that took place between 1787 and 1863</a:t>
            </a:r>
          </a:p>
          <a:p>
            <a:endParaRPr lang="en-GB" baseline="0" dirty="0" smtClean="0"/>
          </a:p>
          <a:p>
            <a:pPr marL="171450" indent="-171450">
              <a:buFont typeface="Arial" panose="020B0604020202020204" pitchFamily="34" charset="0"/>
              <a:buChar char="•"/>
            </a:pPr>
            <a:r>
              <a:rPr lang="en-GB" baseline="0" dirty="0" smtClean="0"/>
              <a:t>Playback tool allows users to see video of the voyages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 very interactive and engaging way to explore the routes that were undertaken. Links into the log or journal within the resource</a:t>
            </a:r>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16</a:t>
            </a:fld>
            <a:endParaRPr lang="en-GB"/>
          </a:p>
        </p:txBody>
      </p:sp>
    </p:spTree>
    <p:extLst>
      <p:ext uri="{BB962C8B-B14F-4D97-AF65-F5344CB8AC3E}">
        <p14:creationId xmlns:p14="http://schemas.microsoft.com/office/powerpoint/2010/main" val="382230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17</a:t>
            </a:fld>
            <a:endParaRPr lang="en-GB"/>
          </a:p>
        </p:txBody>
      </p:sp>
    </p:spTree>
    <p:extLst>
      <p:ext uri="{BB962C8B-B14F-4D97-AF65-F5344CB8AC3E}">
        <p14:creationId xmlns:p14="http://schemas.microsoft.com/office/powerpoint/2010/main" val="714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Used by customers around the world, including many leading institutions such as Ivy league schools, Oxford and Cambridge, to name but a few.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Large portfolio of collections - Covering more than 5 centuries.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Products ranging from </a:t>
            </a:r>
            <a:r>
              <a:rPr lang="en-GB" sz="1200" u="none" strike="noStrike" kern="1200" dirty="0" smtClean="0">
                <a:solidFill>
                  <a:schemeClr val="tx1"/>
                </a:solidFill>
                <a:effectLst/>
                <a:latin typeface="+mn-lt"/>
                <a:ea typeface="+mn-ea"/>
                <a:cs typeface="+mn-cs"/>
                <a:hlinkClick r:id="rId3"/>
              </a:rPr>
              <a:t>Medieval Family</a:t>
            </a:r>
            <a:r>
              <a:rPr lang="en-GB" sz="1200" kern="1200" dirty="0" smtClean="0">
                <a:solidFill>
                  <a:schemeClr val="tx1"/>
                </a:solidFill>
                <a:effectLst/>
                <a:latin typeface="+mn-lt"/>
                <a:ea typeface="+mn-ea"/>
                <a:cs typeface="+mn-cs"/>
              </a:rPr>
              <a:t> Life to American trade with China and 20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Popular Culture</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Dedicated resources on Chinese cultural, social and political history</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Today two most recently published resources on Chinese history, FO China and China, America and the Pacific.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AD8E29-8AAC-4B29-921B-DC83EB660754}" type="slidenum">
              <a:rPr lang="en-GB" smtClean="0"/>
              <a:t>2</a:t>
            </a:fld>
            <a:endParaRPr lang="en-GB"/>
          </a:p>
        </p:txBody>
      </p:sp>
    </p:spTree>
    <p:extLst>
      <p:ext uri="{BB962C8B-B14F-4D97-AF65-F5344CB8AC3E}">
        <p14:creationId xmlns:p14="http://schemas.microsoft.com/office/powerpoint/2010/main" val="3525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FO China part of Archives Direct portal – self-contained collections sourced exclusively from TNA</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Describe homepage – cross-search or enter each collection</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3</a:t>
            </a:fld>
            <a:endParaRPr lang="en-GB"/>
          </a:p>
        </p:txBody>
      </p:sp>
    </p:spTree>
    <p:extLst>
      <p:ext uri="{BB962C8B-B14F-4D97-AF65-F5344CB8AC3E}">
        <p14:creationId xmlns:p14="http://schemas.microsoft.com/office/powerpoint/2010/main" val="87563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Makes available all British Foreign Office files on China, Taiwan and Hong Kong between 1919 and 1980 </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Published over several years. The material covers key events throughout Chinese history: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&gt; May 4</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movement and subsequent power struggle between Kuomintang and Communist</a:t>
            </a:r>
          </a:p>
          <a:p>
            <a:r>
              <a:rPr lang="en-GB" sz="1200" kern="1200" dirty="0" smtClean="0">
                <a:solidFill>
                  <a:schemeClr val="tx1"/>
                </a:solidFill>
                <a:effectLst/>
                <a:latin typeface="+mn-lt"/>
                <a:ea typeface="+mn-ea"/>
                <a:cs typeface="+mn-cs"/>
              </a:rPr>
              <a:t>&gt; long march </a:t>
            </a:r>
          </a:p>
          <a:p>
            <a:r>
              <a:rPr lang="en-GB" sz="1200" kern="1200" dirty="0" smtClean="0">
                <a:solidFill>
                  <a:schemeClr val="tx1"/>
                </a:solidFill>
                <a:effectLst/>
                <a:latin typeface="+mn-lt"/>
                <a:ea typeface="+mn-ea"/>
                <a:cs typeface="+mn-cs"/>
              </a:rPr>
              <a:t>&gt; war with the Japanese in the 1940s and detailing the communist revolution. </a:t>
            </a:r>
          </a:p>
          <a:p>
            <a:r>
              <a:rPr lang="en-GB" sz="1200" kern="1200" dirty="0" smtClean="0">
                <a:solidFill>
                  <a:schemeClr val="tx1"/>
                </a:solidFill>
                <a:effectLst/>
                <a:latin typeface="+mn-lt"/>
                <a:ea typeface="+mn-ea"/>
                <a:cs typeface="+mn-cs"/>
              </a:rPr>
              <a:t>&gt; 1950s documenting the newly developed People’s Republic </a:t>
            </a:r>
          </a:p>
          <a:p>
            <a:r>
              <a:rPr lang="en-GB" sz="1200" kern="1200" dirty="0" smtClean="0">
                <a:solidFill>
                  <a:schemeClr val="tx1"/>
                </a:solidFill>
                <a:effectLst/>
                <a:latin typeface="+mn-lt"/>
                <a:ea typeface="+mn-ea"/>
                <a:cs typeface="+mn-cs"/>
              </a:rPr>
              <a:t>&gt; great leap forward and cultural revolution</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Serious research tool for scholars of English language material on China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Explain page options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4</a:t>
            </a:fld>
            <a:endParaRPr lang="en-GB"/>
          </a:p>
        </p:txBody>
      </p:sp>
    </p:spTree>
    <p:extLst>
      <p:ext uri="{BB962C8B-B14F-4D97-AF65-F5344CB8AC3E}">
        <p14:creationId xmlns:p14="http://schemas.microsoft.com/office/powerpoint/2010/main" val="406215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Editorial board of leading scholars in Chinese studies helped write essays which contextualise the primary source content</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Accessed within the resource and link to documentary evidence</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Great starting point for users who want an expert summary of key themes covered by the material.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AD8E29-8AAC-4B29-921B-DC83EB660754}" type="slidenum">
              <a:rPr lang="en-GB" smtClean="0"/>
              <a:t>5</a:t>
            </a:fld>
            <a:endParaRPr lang="en-GB"/>
          </a:p>
        </p:txBody>
      </p:sp>
    </p:spTree>
    <p:extLst>
      <p:ext uri="{BB962C8B-B14F-4D97-AF65-F5344CB8AC3E}">
        <p14:creationId xmlns:p14="http://schemas.microsoft.com/office/powerpoint/2010/main" val="140763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All documents are</a:t>
            </a:r>
            <a:r>
              <a:rPr lang="en-GB" b="0" baseline="0" dirty="0" smtClean="0"/>
              <a:t> f</a:t>
            </a:r>
            <a:r>
              <a:rPr lang="en-GB" b="0" dirty="0" smtClean="0"/>
              <a:t>ull-text</a:t>
            </a:r>
            <a:r>
              <a:rPr lang="en-GB" b="0" baseline="0" dirty="0" smtClean="0"/>
              <a:t> searchable</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Formerly restricted government documents. </a:t>
            </a:r>
            <a:r>
              <a:rPr lang="en-US" sz="1200" kern="1200" dirty="0" smtClean="0">
                <a:solidFill>
                  <a:schemeClr val="tx1"/>
                </a:solidFill>
                <a:effectLst/>
                <a:latin typeface="+mn-lt"/>
                <a:ea typeface="+mn-ea"/>
                <a:cs typeface="+mn-cs"/>
              </a:rPr>
              <a:t> Varied, consisting for the most part of:</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Tx/>
              <a:buChar char="-"/>
            </a:pPr>
            <a:r>
              <a:rPr lang="en-GB" sz="1200" kern="1200" dirty="0" smtClean="0">
                <a:solidFill>
                  <a:schemeClr val="tx1"/>
                </a:solidFill>
                <a:effectLst/>
                <a:latin typeface="+mn-lt"/>
                <a:ea typeface="+mn-ea"/>
                <a:cs typeface="+mn-cs"/>
              </a:rPr>
              <a:t>British diplomatic dispatches, originating in both London and China</a:t>
            </a:r>
          </a:p>
          <a:p>
            <a:pPr marL="171450" lvl="0" indent="-171450">
              <a:buFontTx/>
              <a:buChar char="-"/>
            </a:pPr>
            <a:r>
              <a:rPr lang="en-GB" sz="1200" kern="1200" dirty="0" smtClean="0">
                <a:solidFill>
                  <a:schemeClr val="tx1"/>
                </a:solidFill>
                <a:effectLst/>
                <a:latin typeface="+mn-lt"/>
                <a:ea typeface="+mn-ea"/>
                <a:cs typeface="+mn-cs"/>
              </a:rPr>
              <a:t>Correspondence, both government and private</a:t>
            </a:r>
          </a:p>
          <a:p>
            <a:pPr marL="171450" lvl="0" indent="-171450">
              <a:buFontTx/>
              <a:buChar char="-"/>
            </a:pPr>
            <a:r>
              <a:rPr lang="en-GB" sz="1200" kern="1200" dirty="0" smtClean="0">
                <a:solidFill>
                  <a:schemeClr val="tx1"/>
                </a:solidFill>
                <a:effectLst/>
                <a:latin typeface="+mn-lt"/>
                <a:ea typeface="+mn-ea"/>
                <a:cs typeface="+mn-cs"/>
              </a:rPr>
              <a:t>Minutes of meetings</a:t>
            </a:r>
          </a:p>
          <a:p>
            <a:pPr marL="171450" lvl="0" indent="-171450">
              <a:buFontTx/>
              <a:buChar char="-"/>
            </a:pPr>
            <a:r>
              <a:rPr lang="en-GB" sz="1200" kern="1200" dirty="0" smtClean="0">
                <a:solidFill>
                  <a:schemeClr val="tx1"/>
                </a:solidFill>
                <a:effectLst/>
                <a:latin typeface="+mn-lt"/>
                <a:ea typeface="+mn-ea"/>
                <a:cs typeface="+mn-cs"/>
              </a:rPr>
              <a:t>Political, economic and military analyses</a:t>
            </a:r>
          </a:p>
          <a:p>
            <a:pPr marL="171450" lvl="0" indent="-171450">
              <a:buFontTx/>
              <a:buChar char="-"/>
            </a:pPr>
            <a:r>
              <a:rPr lang="en-GB" sz="1200" kern="1200" dirty="0" smtClean="0">
                <a:solidFill>
                  <a:schemeClr val="tx1"/>
                </a:solidFill>
                <a:effectLst/>
                <a:latin typeface="+mn-lt"/>
                <a:ea typeface="+mn-ea"/>
                <a:cs typeface="+mn-cs"/>
              </a:rPr>
              <a:t>Reports of visits, investigations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pPr marL="171450" lvl="0" indent="-171450">
              <a:buFontTx/>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Many files in the later period are single topic.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Most files prior to 1930 by contrast, cover a number of unconnected topics, which are listed in the document’s title.</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page functionality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6</a:t>
            </a:fld>
            <a:endParaRPr lang="en-GB"/>
          </a:p>
        </p:txBody>
      </p:sp>
    </p:spTree>
    <p:extLst>
      <p:ext uri="{BB962C8B-B14F-4D97-AF65-F5344CB8AC3E}">
        <p14:creationId xmlns:p14="http://schemas.microsoft.com/office/powerpoint/2010/main" val="231937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Consultant Editors helped define key metadata terms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Rich metadata</a:t>
            </a:r>
          </a:p>
          <a:p>
            <a:endParaRPr lang="en-GB" b="0" dirty="0" smtClean="0"/>
          </a:p>
          <a:p>
            <a:pPr marL="171450" indent="-171450">
              <a:buFont typeface="Arial" panose="020B0604020202020204" pitchFamily="34" charset="0"/>
              <a:buChar char="•"/>
            </a:pPr>
            <a:r>
              <a:rPr lang="en-GB" b="0" dirty="0" smtClean="0"/>
              <a:t>Report </a:t>
            </a:r>
            <a:r>
              <a:rPr lang="en-GB" b="0" dirty="0" smtClean="0"/>
              <a:t>discusses centralising</a:t>
            </a:r>
            <a:r>
              <a:rPr lang="en-GB" b="0" baseline="0" dirty="0" smtClean="0"/>
              <a:t> of military control by Mao of public security functions and the courts and their support of proletarian red guard </a:t>
            </a:r>
            <a:r>
              <a:rPr lang="en-GB" b="0" baseline="0" dirty="0" smtClean="0"/>
              <a:t>revolutionaries</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Describe </a:t>
            </a:r>
            <a:r>
              <a:rPr lang="en-GB" b="0" baseline="0" smtClean="0"/>
              <a:t>page functions</a:t>
            </a:r>
            <a:endParaRPr lang="en-GB" b="0" baseline="0" dirty="0" smtClean="0"/>
          </a:p>
        </p:txBody>
      </p:sp>
      <p:sp>
        <p:nvSpPr>
          <p:cNvPr id="4" name="Slide Number Placeholder 3"/>
          <p:cNvSpPr>
            <a:spLocks noGrp="1"/>
          </p:cNvSpPr>
          <p:nvPr>
            <p:ph type="sldNum" sz="quarter" idx="10"/>
          </p:nvPr>
        </p:nvSpPr>
        <p:spPr/>
        <p:txBody>
          <a:bodyPr/>
          <a:lstStyle/>
          <a:p>
            <a:fld id="{B6AD8E29-8AAC-4B29-921B-DC83EB660754}" type="slidenum">
              <a:rPr lang="en-GB" smtClean="0"/>
              <a:t>7</a:t>
            </a:fld>
            <a:endParaRPr lang="en-GB"/>
          </a:p>
        </p:txBody>
      </p:sp>
    </p:spTree>
    <p:extLst>
      <p:ext uri="{BB962C8B-B14F-4D97-AF65-F5344CB8AC3E}">
        <p14:creationId xmlns:p14="http://schemas.microsoft.com/office/powerpoint/2010/main" val="32079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Search term highlighted</a:t>
            </a:r>
            <a:r>
              <a:rPr lang="en-GB" baseline="0" dirty="0" smtClean="0"/>
              <a:t>. </a:t>
            </a:r>
          </a:p>
          <a:p>
            <a:endParaRPr lang="en-GB" baseline="0" dirty="0" smtClean="0"/>
          </a:p>
          <a:p>
            <a:pPr marL="0" indent="0">
              <a:buFont typeface="Arial" panose="020B0604020202020204" pitchFamily="34" charset="0"/>
              <a:buNone/>
            </a:pP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8</a:t>
            </a:fld>
            <a:endParaRPr lang="en-GB"/>
          </a:p>
        </p:txBody>
      </p:sp>
    </p:spTree>
    <p:extLst>
      <p:ext uri="{BB962C8B-B14F-4D97-AF65-F5344CB8AC3E}">
        <p14:creationId xmlns:p14="http://schemas.microsoft.com/office/powerpoint/2010/main" val="414804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functionalities</a:t>
            </a:r>
            <a:endParaRPr lang="en-GB" dirty="0"/>
          </a:p>
        </p:txBody>
      </p:sp>
      <p:sp>
        <p:nvSpPr>
          <p:cNvPr id="4" name="Slide Number Placeholder 3"/>
          <p:cNvSpPr>
            <a:spLocks noGrp="1"/>
          </p:cNvSpPr>
          <p:nvPr>
            <p:ph type="sldNum" sz="quarter" idx="10"/>
          </p:nvPr>
        </p:nvSpPr>
        <p:spPr/>
        <p:txBody>
          <a:bodyPr/>
          <a:lstStyle/>
          <a:p>
            <a:fld id="{B6AD8E29-8AAC-4B29-921B-DC83EB660754}" type="slidenum">
              <a:rPr lang="en-GB" smtClean="0"/>
              <a:t>9</a:t>
            </a:fld>
            <a:endParaRPr lang="en-GB"/>
          </a:p>
        </p:txBody>
      </p:sp>
    </p:spTree>
    <p:extLst>
      <p:ext uri="{BB962C8B-B14F-4D97-AF65-F5344CB8AC3E}">
        <p14:creationId xmlns:p14="http://schemas.microsoft.com/office/powerpoint/2010/main" val="223695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252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803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8969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008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2186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8896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4040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801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376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706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037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861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79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41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174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8120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5066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294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65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247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788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765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1000">
              <a:schemeClr val="accent1">
                <a:lumMod val="95000"/>
                <a:lumOff val="5000"/>
              </a:schemeClr>
            </a:gs>
            <a:gs pos="100000">
              <a:schemeClr val="tx2">
                <a:lumMod val="5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0189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21000">
              <a:schemeClr val="accent1">
                <a:lumMod val="95000"/>
                <a:lumOff val="5000"/>
              </a:schemeClr>
            </a:gs>
            <a:gs pos="100000">
              <a:schemeClr val="tx2">
                <a:lumMod val="5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08/09/2015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910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59515" y="5925153"/>
            <a:ext cx="2520280" cy="369332"/>
          </a:xfrm>
          <a:prstGeom prst="rect">
            <a:avLst/>
          </a:prstGeom>
          <a:noFill/>
        </p:spPr>
        <p:txBody>
          <a:bodyPr wrap="square" rtlCol="0">
            <a:spAutoFit/>
          </a:bodyPr>
          <a:lstStyle/>
          <a:p>
            <a:r>
              <a:rPr lang="en-GB" dirty="0" smtClean="0">
                <a:solidFill>
                  <a:prstClr val="white"/>
                </a:solidFill>
              </a:rPr>
              <a:t>www.amdigital.co.uk</a:t>
            </a:r>
            <a:endParaRPr lang="en-GB" dirty="0">
              <a:solidFill>
                <a:prstClr val="white"/>
              </a:solidFill>
            </a:endParaRPr>
          </a:p>
        </p:txBody>
      </p:sp>
      <p:sp>
        <p:nvSpPr>
          <p:cNvPr id="11" name="TextBox 10"/>
          <p:cNvSpPr txBox="1"/>
          <p:nvPr/>
        </p:nvSpPr>
        <p:spPr>
          <a:xfrm>
            <a:off x="172580" y="1838661"/>
            <a:ext cx="8971420" cy="954107"/>
          </a:xfrm>
          <a:prstGeom prst="rect">
            <a:avLst/>
          </a:prstGeom>
          <a:noFill/>
        </p:spPr>
        <p:txBody>
          <a:bodyPr wrap="square" rtlCol="0">
            <a:spAutoFit/>
          </a:bodyPr>
          <a:lstStyle/>
          <a:p>
            <a:pPr algn="ctr"/>
            <a:r>
              <a:rPr lang="en-GB" sz="2800" dirty="0" smtClean="0">
                <a:solidFill>
                  <a:srgbClr val="FFC000"/>
                </a:solidFill>
                <a:latin typeface="Arial Black" panose="020B0A04020102020204" pitchFamily="34" charset="0"/>
              </a:rPr>
              <a:t>Unique Digital Primary Source Collections for Exploring Chinese History</a:t>
            </a:r>
            <a:endParaRPr lang="en-GB" sz="2800" dirty="0">
              <a:solidFill>
                <a:srgbClr val="FFC000"/>
              </a:solidFill>
              <a:latin typeface="Arial Black" panose="020B0A040201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473" y="4822235"/>
            <a:ext cx="5763634" cy="1102918"/>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3372200" y="3029564"/>
            <a:ext cx="2572179" cy="646331"/>
          </a:xfrm>
          <a:prstGeom prst="rect">
            <a:avLst/>
          </a:prstGeom>
          <a:noFill/>
        </p:spPr>
        <p:txBody>
          <a:bodyPr wrap="none" rtlCol="0">
            <a:spAutoFit/>
          </a:bodyPr>
          <a:lstStyle/>
          <a:p>
            <a:r>
              <a:rPr lang="en-GB" b="1" i="1" dirty="0" smtClean="0">
                <a:solidFill>
                  <a:prstClr val="white"/>
                </a:solidFill>
              </a:rPr>
              <a:t>           Tom </a:t>
            </a:r>
            <a:r>
              <a:rPr lang="en-GB" b="1" i="1" dirty="0">
                <a:solidFill>
                  <a:prstClr val="white"/>
                </a:solidFill>
              </a:rPr>
              <a:t>Derrick</a:t>
            </a:r>
          </a:p>
          <a:p>
            <a:r>
              <a:rPr lang="en-GB" i="1" dirty="0">
                <a:solidFill>
                  <a:prstClr val="white"/>
                </a:solidFill>
              </a:rPr>
              <a:t>Senior Collections Analyst</a:t>
            </a:r>
          </a:p>
        </p:txBody>
      </p:sp>
    </p:spTree>
    <p:extLst>
      <p:ext uri="{BB962C8B-B14F-4D97-AF65-F5344CB8AC3E}">
        <p14:creationId xmlns:p14="http://schemas.microsoft.com/office/powerpoint/2010/main" val="3961385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58300" cy="6903881"/>
          </a:xfrm>
          <a:prstGeom prst="rect">
            <a:avLst/>
          </a:prstGeom>
        </p:spPr>
      </p:pic>
    </p:spTree>
    <p:extLst>
      <p:ext uri="{BB962C8B-B14F-4D97-AF65-F5344CB8AC3E}">
        <p14:creationId xmlns:p14="http://schemas.microsoft.com/office/powerpoint/2010/main" val="6332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59473"/>
            <a:ext cx="8304028" cy="5601533"/>
          </a:xfrm>
          <a:prstGeom prst="rect">
            <a:avLst/>
          </a:prstGeom>
          <a:noFill/>
        </p:spPr>
        <p:txBody>
          <a:bodyPr wrap="square" rtlCol="0">
            <a:spAutoFit/>
          </a:bodyPr>
          <a:lstStyle/>
          <a:p>
            <a:pPr algn="ctr"/>
            <a:r>
              <a:rPr lang="en-GB" sz="3000" b="1" dirty="0">
                <a:solidFill>
                  <a:srgbClr val="FFC000"/>
                </a:solidFill>
              </a:rPr>
              <a:t>Three thematic resources on Chinese </a:t>
            </a:r>
            <a:r>
              <a:rPr lang="en-GB" sz="3000" b="1" dirty="0" smtClean="0">
                <a:solidFill>
                  <a:srgbClr val="FFC000"/>
                </a:solidFill>
              </a:rPr>
              <a:t>history</a:t>
            </a:r>
          </a:p>
          <a:p>
            <a:pPr marL="457200" indent="-457200" algn="ctr">
              <a:buFont typeface="Arial" panose="020B0604020202020204" pitchFamily="34" charset="0"/>
              <a:buChar char="•"/>
            </a:pPr>
            <a:endParaRPr lang="en-GB" sz="2800" dirty="0" smtClean="0">
              <a:solidFill>
                <a:schemeClr val="bg1"/>
              </a:solidFill>
            </a:endParaRPr>
          </a:p>
          <a:p>
            <a:pPr algn="ctr"/>
            <a:endParaRPr lang="en-GB" sz="2800" dirty="0">
              <a:solidFill>
                <a:schemeClr val="bg1"/>
              </a:solidFill>
            </a:endParaRPr>
          </a:p>
          <a:p>
            <a:pPr algn="ctr"/>
            <a:r>
              <a:rPr lang="en-GB" sz="2800" i="1" dirty="0">
                <a:solidFill>
                  <a:schemeClr val="bg1"/>
                </a:solidFill>
              </a:rPr>
              <a:t>China: Trade, Politics and </a:t>
            </a:r>
            <a:r>
              <a:rPr lang="en-GB" sz="2800" i="1" dirty="0" smtClean="0">
                <a:solidFill>
                  <a:schemeClr val="bg1"/>
                </a:solidFill>
              </a:rPr>
              <a:t>Culture, 1793-1980</a:t>
            </a:r>
            <a:endParaRPr lang="en-GB" sz="2800" i="1" dirty="0">
              <a:solidFill>
                <a:schemeClr val="bg1"/>
              </a:solidFill>
            </a:endParaRPr>
          </a:p>
          <a:p>
            <a:pPr algn="ctr"/>
            <a:r>
              <a:rPr lang="en-GB" sz="1600" b="1" i="1" dirty="0" smtClean="0">
                <a:solidFill>
                  <a:schemeClr val="bg1">
                    <a:lumMod val="75000"/>
                  </a:schemeClr>
                </a:solidFill>
              </a:rPr>
              <a:t>Sources from SOAS and British Library</a:t>
            </a:r>
            <a:endParaRPr lang="en-GB" sz="1600" b="1" i="1" dirty="0">
              <a:solidFill>
                <a:schemeClr val="bg1">
                  <a:lumMod val="75000"/>
                </a:schemeClr>
              </a:solidFill>
            </a:endParaRPr>
          </a:p>
          <a:p>
            <a:pPr algn="ctr"/>
            <a:endParaRPr lang="en-GB" sz="2800" i="1" dirty="0" smtClean="0">
              <a:solidFill>
                <a:schemeClr val="bg1"/>
              </a:solidFill>
            </a:endParaRPr>
          </a:p>
          <a:p>
            <a:pPr algn="ctr"/>
            <a:r>
              <a:rPr lang="en-GB" sz="2800" i="1" dirty="0" smtClean="0">
                <a:solidFill>
                  <a:schemeClr val="bg1"/>
                </a:solidFill>
              </a:rPr>
              <a:t>China</a:t>
            </a:r>
            <a:r>
              <a:rPr lang="en-GB" sz="2800" i="1" dirty="0">
                <a:solidFill>
                  <a:schemeClr val="bg1"/>
                </a:solidFill>
              </a:rPr>
              <a:t>, Culture and Society</a:t>
            </a:r>
          </a:p>
          <a:p>
            <a:pPr algn="ctr"/>
            <a:r>
              <a:rPr lang="en-GB" sz="1600" b="1" i="1" dirty="0">
                <a:solidFill>
                  <a:schemeClr val="bg1">
                    <a:lumMod val="75000"/>
                  </a:schemeClr>
                </a:solidFill>
              </a:rPr>
              <a:t>Sources from the </a:t>
            </a:r>
            <a:r>
              <a:rPr lang="en-GB" sz="1600" b="1" i="1" dirty="0" err="1">
                <a:solidFill>
                  <a:schemeClr val="bg1">
                    <a:lumMod val="75000"/>
                  </a:schemeClr>
                </a:solidFill>
              </a:rPr>
              <a:t>Wason</a:t>
            </a:r>
            <a:r>
              <a:rPr lang="en-GB" sz="1600" b="1" i="1" dirty="0">
                <a:solidFill>
                  <a:schemeClr val="bg1">
                    <a:lumMod val="75000"/>
                  </a:schemeClr>
                </a:solidFill>
              </a:rPr>
              <a:t> Pamphlet collection at Cornell University</a:t>
            </a:r>
          </a:p>
          <a:p>
            <a:pPr algn="ctr"/>
            <a:endParaRPr lang="en-GB" sz="2800" i="1" dirty="0" smtClean="0">
              <a:solidFill>
                <a:schemeClr val="bg1"/>
              </a:solidFill>
            </a:endParaRPr>
          </a:p>
          <a:p>
            <a:pPr algn="ctr"/>
            <a:r>
              <a:rPr lang="en-GB" sz="2800" i="1" dirty="0" smtClean="0">
                <a:solidFill>
                  <a:schemeClr val="bg1"/>
                </a:solidFill>
              </a:rPr>
              <a:t>China</a:t>
            </a:r>
            <a:r>
              <a:rPr lang="en-GB" sz="2800" i="1" dirty="0">
                <a:solidFill>
                  <a:schemeClr val="bg1"/>
                </a:solidFill>
              </a:rPr>
              <a:t>, America and the Pacific</a:t>
            </a:r>
          </a:p>
          <a:p>
            <a:pPr algn="ctr"/>
            <a:r>
              <a:rPr lang="en-GB" sz="1600" b="1" i="1" dirty="0">
                <a:solidFill>
                  <a:schemeClr val="bg1">
                    <a:lumMod val="75000"/>
                  </a:schemeClr>
                </a:solidFill>
              </a:rPr>
              <a:t>M</a:t>
            </a:r>
            <a:r>
              <a:rPr lang="en-GB" sz="1600" b="1" i="1" dirty="0" smtClean="0">
                <a:solidFill>
                  <a:schemeClr val="bg1">
                    <a:lumMod val="75000"/>
                  </a:schemeClr>
                </a:solidFill>
              </a:rPr>
              <a:t>aterials </a:t>
            </a:r>
            <a:r>
              <a:rPr lang="en-GB" sz="1600" b="1" i="1" dirty="0">
                <a:solidFill>
                  <a:schemeClr val="bg1">
                    <a:lumMod val="75000"/>
                  </a:schemeClr>
                </a:solidFill>
              </a:rPr>
              <a:t>for the study of the history of North American trade and cultural exchange with </a:t>
            </a:r>
            <a:r>
              <a:rPr lang="en-GB" sz="1600" b="1" i="1" dirty="0" smtClean="0">
                <a:solidFill>
                  <a:schemeClr val="bg1">
                    <a:lumMod val="75000"/>
                  </a:schemeClr>
                </a:solidFill>
              </a:rPr>
              <a:t>China</a:t>
            </a:r>
            <a:endParaRPr lang="en-GB" sz="1600" b="1" i="1" dirty="0">
              <a:solidFill>
                <a:schemeClr val="bg1">
                  <a:lumMod val="75000"/>
                </a:schemeClr>
              </a:solidFill>
            </a:endParaRPr>
          </a:p>
          <a:p>
            <a:pPr marL="457200" indent="-457200" algn="ctr">
              <a:buFont typeface="Arial" panose="020B0604020202020204" pitchFamily="34" charset="0"/>
              <a:buChar char="•"/>
            </a:pPr>
            <a:endParaRPr lang="en-GB" sz="2800" dirty="0" smtClean="0">
              <a:solidFill>
                <a:schemeClr val="bg1"/>
              </a:solidFill>
            </a:endParaRPr>
          </a:p>
          <a:p>
            <a:pPr marL="457200" indent="-457200">
              <a:buFont typeface="Arial" panose="020B0604020202020204" pitchFamily="34" charset="0"/>
              <a:buChar char="•"/>
            </a:pPr>
            <a:endParaRPr lang="en-GB" sz="2800" dirty="0">
              <a:solidFill>
                <a:schemeClr val="bg1"/>
              </a:solidFill>
            </a:endParaRPr>
          </a:p>
          <a:p>
            <a:endParaRPr lang="en-GB" sz="28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236" y="160729"/>
            <a:ext cx="3156252" cy="603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44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90185" cy="7607966"/>
          </a:xfrm>
          <a:prstGeom prst="rect">
            <a:avLst/>
          </a:prstGeom>
        </p:spPr>
      </p:pic>
    </p:spTree>
    <p:extLst>
      <p:ext uri="{BB962C8B-B14F-4D97-AF65-F5344CB8AC3E}">
        <p14:creationId xmlns:p14="http://schemas.microsoft.com/office/powerpoint/2010/main" val="301276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9" cy="7459578"/>
          </a:xfrm>
          <a:prstGeom prst="rect">
            <a:avLst/>
          </a:prstGeom>
        </p:spPr>
      </p:pic>
    </p:spTree>
    <p:extLst>
      <p:ext uri="{BB962C8B-B14F-4D97-AF65-F5344CB8AC3E}">
        <p14:creationId xmlns:p14="http://schemas.microsoft.com/office/powerpoint/2010/main" val="2444930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9" cy="7386094"/>
          </a:xfrm>
          <a:prstGeom prst="rect">
            <a:avLst/>
          </a:prstGeom>
        </p:spPr>
      </p:pic>
    </p:spTree>
    <p:extLst>
      <p:ext uri="{BB962C8B-B14F-4D97-AF65-F5344CB8AC3E}">
        <p14:creationId xmlns:p14="http://schemas.microsoft.com/office/powerpoint/2010/main" val="3222209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9" y="-1"/>
            <a:ext cx="9921713" cy="7937370"/>
          </a:xfrm>
          <a:prstGeom prst="rect">
            <a:avLst/>
          </a:prstGeom>
        </p:spPr>
      </p:pic>
    </p:spTree>
    <p:extLst>
      <p:ext uri="{BB962C8B-B14F-4D97-AF65-F5344CB8AC3E}">
        <p14:creationId xmlns:p14="http://schemas.microsoft.com/office/powerpoint/2010/main" val="1678273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305183"/>
          </a:xfrm>
          <a:prstGeom prst="rect">
            <a:avLst/>
          </a:prstGeom>
        </p:spPr>
      </p:pic>
    </p:spTree>
    <p:extLst>
      <p:ext uri="{BB962C8B-B14F-4D97-AF65-F5344CB8AC3E}">
        <p14:creationId xmlns:p14="http://schemas.microsoft.com/office/powerpoint/2010/main" val="3377686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3348"/>
            <a:ext cx="9144000" cy="13677089"/>
          </a:xfrm>
          <a:prstGeom prst="rect">
            <a:avLst/>
          </a:prstGeom>
          <a:effectLst>
            <a:outerShdw blurRad="63500" sx="102000" sy="102000" algn="ctr" rotWithShape="0">
              <a:prstClr val="black">
                <a:alpha val="40000"/>
              </a:prstClr>
            </a:outerShdw>
          </a:effectLst>
        </p:spPr>
      </p:pic>
      <p:sp>
        <p:nvSpPr>
          <p:cNvPr id="2" name="Rectangle 1"/>
          <p:cNvSpPr/>
          <p:nvPr/>
        </p:nvSpPr>
        <p:spPr>
          <a:xfrm>
            <a:off x="1073890" y="1392866"/>
            <a:ext cx="7442790" cy="2800767"/>
          </a:xfrm>
          <a:prstGeom prst="rect">
            <a:avLst/>
          </a:prstGeom>
        </p:spPr>
        <p:txBody>
          <a:bodyPr wrap="square">
            <a:spAutoFit/>
          </a:bodyPr>
          <a:lstStyle/>
          <a:p>
            <a:r>
              <a:rPr lang="en-GB" b="1" i="1" dirty="0">
                <a:latin typeface="Arial" panose="020B0604020202020204" pitchFamily="34" charset="0"/>
                <a:ea typeface="Calibri" panose="020F0502020204030204" pitchFamily="34" charset="0"/>
              </a:rPr>
              <a:t>"</a:t>
            </a:r>
            <a:r>
              <a:rPr lang="en-GB" sz="2000" b="1" i="1" dirty="0"/>
              <a:t>This will be an excellent </a:t>
            </a:r>
            <a:r>
              <a:rPr lang="en-GB" sz="2000" b="1" i="1" dirty="0" smtClean="0"/>
              <a:t>collection, </a:t>
            </a:r>
            <a:r>
              <a:rPr lang="en-GB" sz="2000" b="1" i="1" dirty="0"/>
              <a:t>which covers not only British experience of China’s massive domestic issues, such as the conflict between the Kuomintang and the Communist Party, but also the external relations of China with other </a:t>
            </a:r>
            <a:r>
              <a:rPr lang="en-GB" sz="2000" b="1" i="1" dirty="0" smtClean="0"/>
              <a:t>countries. </a:t>
            </a:r>
            <a:r>
              <a:rPr lang="en-GB" sz="2000" b="1" i="1" dirty="0"/>
              <a:t>This resource will be a great aid to understanding the real </a:t>
            </a:r>
            <a:r>
              <a:rPr lang="en-GB" sz="2000" b="1" i="1" dirty="0" smtClean="0"/>
              <a:t>China.” </a:t>
            </a:r>
          </a:p>
          <a:p>
            <a:endParaRPr lang="en-GB" sz="2000" i="1" dirty="0">
              <a:solidFill>
                <a:schemeClr val="bg1"/>
              </a:solidFill>
            </a:endParaRPr>
          </a:p>
          <a:p>
            <a:pPr algn="ctr"/>
            <a:r>
              <a:rPr lang="en-GB" b="1" dirty="0" err="1">
                <a:solidFill>
                  <a:schemeClr val="accent6">
                    <a:lumMod val="50000"/>
                  </a:schemeClr>
                </a:solidFill>
              </a:rPr>
              <a:t>Yuanmei</a:t>
            </a:r>
            <a:r>
              <a:rPr lang="en-GB" sz="2000" b="1" dirty="0">
                <a:solidFill>
                  <a:schemeClr val="accent6">
                    <a:lumMod val="50000"/>
                  </a:schemeClr>
                </a:solidFill>
              </a:rPr>
              <a:t> </a:t>
            </a:r>
            <a:r>
              <a:rPr lang="en-GB" b="1" dirty="0" smtClean="0">
                <a:solidFill>
                  <a:schemeClr val="accent6">
                    <a:lumMod val="50000"/>
                  </a:schemeClr>
                </a:solidFill>
              </a:rPr>
              <a:t>Yao</a:t>
            </a:r>
            <a:endParaRPr lang="en-GB" dirty="0" smtClean="0">
              <a:solidFill>
                <a:schemeClr val="accent6">
                  <a:lumMod val="50000"/>
                </a:schemeClr>
              </a:solidFill>
            </a:endParaRPr>
          </a:p>
          <a:p>
            <a:pPr algn="ctr"/>
            <a:r>
              <a:rPr lang="en-GB" dirty="0" smtClean="0">
                <a:solidFill>
                  <a:schemeClr val="accent6">
                    <a:lumMod val="50000"/>
                  </a:schemeClr>
                </a:solidFill>
              </a:rPr>
              <a:t>School </a:t>
            </a:r>
            <a:r>
              <a:rPr lang="en-GB" dirty="0">
                <a:solidFill>
                  <a:schemeClr val="accent6">
                    <a:lumMod val="50000"/>
                  </a:schemeClr>
                </a:solidFill>
              </a:rPr>
              <a:t>of Advanced International and Area </a:t>
            </a:r>
            <a:r>
              <a:rPr lang="en-GB" dirty="0" smtClean="0">
                <a:solidFill>
                  <a:schemeClr val="accent6">
                    <a:lumMod val="50000"/>
                  </a:schemeClr>
                </a:solidFill>
              </a:rPr>
              <a:t>Studies </a:t>
            </a:r>
          </a:p>
          <a:p>
            <a:pPr algn="ctr"/>
            <a:r>
              <a:rPr lang="en-GB" dirty="0" smtClean="0">
                <a:solidFill>
                  <a:schemeClr val="accent6">
                    <a:lumMod val="50000"/>
                  </a:schemeClr>
                </a:solidFill>
              </a:rPr>
              <a:t>East </a:t>
            </a:r>
            <a:r>
              <a:rPr lang="en-GB" dirty="0">
                <a:solidFill>
                  <a:schemeClr val="accent6">
                    <a:lumMod val="50000"/>
                  </a:schemeClr>
                </a:solidFill>
              </a:rPr>
              <a:t>China Normal University, Shanghai</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8236" y="160729"/>
            <a:ext cx="3156252" cy="60397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187625" y="4944905"/>
            <a:ext cx="6768752" cy="369332"/>
          </a:xfrm>
          <a:prstGeom prst="rect">
            <a:avLst/>
          </a:prstGeom>
          <a:noFill/>
        </p:spPr>
        <p:txBody>
          <a:bodyPr wrap="square" rtlCol="0">
            <a:spAutoFit/>
          </a:bodyPr>
          <a:lstStyle/>
          <a:p>
            <a:pPr algn="ctr"/>
            <a:r>
              <a:rPr lang="en-GB" dirty="0" smtClean="0">
                <a:solidFill>
                  <a:schemeClr val="bg1">
                    <a:lumMod val="50000"/>
                  </a:schemeClr>
                </a:solidFill>
              </a:rPr>
              <a:t>www.amdigital.co.uk | info@amdigital.co.uk | @</a:t>
            </a:r>
            <a:r>
              <a:rPr lang="en-GB" dirty="0" err="1" smtClean="0">
                <a:solidFill>
                  <a:schemeClr val="bg1">
                    <a:lumMod val="50000"/>
                  </a:schemeClr>
                </a:solidFill>
              </a:rPr>
              <a:t>AdamMatthewGrp</a:t>
            </a:r>
            <a:endParaRPr lang="en-GB" dirty="0">
              <a:solidFill>
                <a:schemeClr val="bg1">
                  <a:lumMod val="50000"/>
                </a:schemeClr>
              </a:solidFill>
            </a:endParaRPr>
          </a:p>
        </p:txBody>
      </p:sp>
    </p:spTree>
    <p:extLst>
      <p:ext uri="{BB962C8B-B14F-4D97-AF65-F5344CB8AC3E}">
        <p14:creationId xmlns:p14="http://schemas.microsoft.com/office/powerpoint/2010/main" val="2188858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236" y="160729"/>
            <a:ext cx="3156252" cy="603975"/>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699247" y="2017059"/>
            <a:ext cx="7979685" cy="3108543"/>
          </a:xfrm>
          <a:prstGeom prst="rect">
            <a:avLst/>
          </a:prstGeom>
          <a:noFill/>
        </p:spPr>
        <p:txBody>
          <a:bodyPr wrap="none" rtlCol="0">
            <a:spAutoFit/>
          </a:bodyPr>
          <a:lstStyle/>
          <a:p>
            <a:pPr marL="285750" indent="-285750">
              <a:buFont typeface="Arial" panose="020B0604020202020204" pitchFamily="34" charset="0"/>
              <a:buChar char="•"/>
            </a:pPr>
            <a:r>
              <a:rPr lang="en-GB" sz="2800" dirty="0" smtClean="0">
                <a:solidFill>
                  <a:schemeClr val="bg1"/>
                </a:solidFill>
              </a:rPr>
              <a:t>Global customer base including leading institutions </a:t>
            </a:r>
          </a:p>
          <a:p>
            <a:endParaRPr lang="en-GB" sz="2800" dirty="0"/>
          </a:p>
          <a:p>
            <a:pPr marL="285750" indent="-285750">
              <a:buFont typeface="Arial" panose="020B0604020202020204" pitchFamily="34" charset="0"/>
              <a:buChar char="•"/>
            </a:pPr>
            <a:r>
              <a:rPr lang="en-GB" sz="2800" dirty="0" smtClean="0">
                <a:solidFill>
                  <a:schemeClr val="bg1"/>
                </a:solidFill>
              </a:rPr>
              <a:t>Over 70 resources with cross disciplinary appeal</a:t>
            </a:r>
          </a:p>
          <a:p>
            <a:endParaRPr lang="en-GB" sz="28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Dedicated resources on Chinese history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2143598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308056"/>
          </a:xfrm>
          <a:prstGeom prst="rect">
            <a:avLst/>
          </a:prstGeom>
        </p:spPr>
      </p:pic>
    </p:spTree>
    <p:extLst>
      <p:ext uri="{BB962C8B-B14F-4D97-AF65-F5344CB8AC3E}">
        <p14:creationId xmlns:p14="http://schemas.microsoft.com/office/powerpoint/2010/main" val="2590523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418170"/>
          </a:xfrm>
          <a:prstGeom prst="rect">
            <a:avLst/>
          </a:prstGeom>
        </p:spPr>
      </p:pic>
    </p:spTree>
    <p:extLst>
      <p:ext uri="{BB962C8B-B14F-4D97-AF65-F5344CB8AC3E}">
        <p14:creationId xmlns:p14="http://schemas.microsoft.com/office/powerpoint/2010/main" val="1774273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435860"/>
          </a:xfrm>
          <a:prstGeom prst="rect">
            <a:avLst/>
          </a:prstGeom>
        </p:spPr>
      </p:pic>
    </p:spTree>
    <p:extLst>
      <p:ext uri="{BB962C8B-B14F-4D97-AF65-F5344CB8AC3E}">
        <p14:creationId xmlns:p14="http://schemas.microsoft.com/office/powerpoint/2010/main" val="109614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425421"/>
          </a:xfrm>
          <a:prstGeom prst="rect">
            <a:avLst/>
          </a:prstGeom>
        </p:spPr>
      </p:pic>
    </p:spTree>
    <p:extLst>
      <p:ext uri="{BB962C8B-B14F-4D97-AF65-F5344CB8AC3E}">
        <p14:creationId xmlns:p14="http://schemas.microsoft.com/office/powerpoint/2010/main" val="23211911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412678"/>
          </a:xfrm>
          <a:prstGeom prst="rect">
            <a:avLst/>
          </a:prstGeom>
        </p:spPr>
      </p:pic>
    </p:spTree>
    <p:extLst>
      <p:ext uri="{BB962C8B-B14F-4D97-AF65-F5344CB8AC3E}">
        <p14:creationId xmlns:p14="http://schemas.microsoft.com/office/powerpoint/2010/main" val="363838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7286" cy="7609637"/>
          </a:xfrm>
          <a:prstGeom prst="rect">
            <a:avLst/>
          </a:prstGeom>
        </p:spPr>
      </p:pic>
    </p:spTree>
    <p:extLst>
      <p:ext uri="{BB962C8B-B14F-4D97-AF65-F5344CB8AC3E}">
        <p14:creationId xmlns:p14="http://schemas.microsoft.com/office/powerpoint/2010/main" val="3193635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04507"/>
          </a:xfrm>
          <a:prstGeom prst="rect">
            <a:avLst/>
          </a:prstGeom>
        </p:spPr>
      </p:pic>
    </p:spTree>
    <p:extLst>
      <p:ext uri="{BB962C8B-B14F-4D97-AF65-F5344CB8AC3E}">
        <p14:creationId xmlns:p14="http://schemas.microsoft.com/office/powerpoint/2010/main" val="473976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3941</TotalTime>
  <Words>565</Words>
  <Application>Microsoft Office PowerPoint</Application>
  <PresentationFormat>On-screen Show (4:3)</PresentationFormat>
  <Paragraphs>121</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Arial Black</vt:lpstr>
      <vt:lpstr>Calibri</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Adam Matthew Collections</dc:title>
  <dc:creator>Tom Derrick</dc:creator>
  <cp:lastModifiedBy>Tom Derrick</cp:lastModifiedBy>
  <cp:revision>352</cp:revision>
  <dcterms:created xsi:type="dcterms:W3CDTF">2015-02-23T15:47:43Z</dcterms:created>
  <dcterms:modified xsi:type="dcterms:W3CDTF">2015-09-08T08:58:43Z</dcterms:modified>
</cp:coreProperties>
</file>