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63" r:id="rId9"/>
    <p:sldId id="264" r:id="rId10"/>
    <p:sldId id="265" r:id="rId11"/>
    <p:sldId id="266" r:id="rId12"/>
    <p:sldId id="267" r:id="rId13"/>
    <p:sldId id="268" r:id="rId14"/>
  </p:sldIdLst>
  <p:sldSz cx="109728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2530271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5313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Wisers help researches to uncover valuable insights across</a:t>
            </a:r>
            <a:r>
              <a:rPr sz="1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all media types</a:t>
            </a:r>
            <a:r>
              <a:rPr sz="12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including online, social, print &amp; broadcast media</a:t>
            </a:r>
          </a:p>
        </p:txBody>
      </p:sp>
    </p:spTree>
    <p:extLst>
      <p:ext uri="{BB962C8B-B14F-4D97-AF65-F5344CB8AC3E}">
        <p14:creationId xmlns:p14="http://schemas.microsoft.com/office/powerpoint/2010/main" val="50530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23553" y="1844672"/>
            <a:ext cx="9333629" cy="204152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647107" y="3886200"/>
            <a:ext cx="7686521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98989"/>
                </a:solidFill>
              </a:defRPr>
            </a:lvl1pPr>
            <a:lvl2pPr algn="ctr">
              <a:buFontTx/>
              <a:defRPr>
                <a:solidFill>
                  <a:srgbClr val="898989"/>
                </a:solidFill>
              </a:defRPr>
            </a:lvl2pPr>
            <a:lvl3pPr algn="ctr">
              <a:buFontTx/>
              <a:defRPr>
                <a:solidFill>
                  <a:srgbClr val="898989"/>
                </a:solidFill>
              </a:defRPr>
            </a:lvl3pPr>
            <a:lvl4pPr algn="ctr">
              <a:buFontTx/>
              <a:defRPr>
                <a:solidFill>
                  <a:srgbClr val="898989"/>
                </a:solidFill>
              </a:defRPr>
            </a:lvl4pPr>
            <a:lvl5pPr algn="ctr">
              <a:buFontTx/>
              <a:defRPr>
                <a:solidFill>
                  <a:srgbClr val="89898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7961031" y="0"/>
            <a:ext cx="2470664" cy="640080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549033" y="274639"/>
            <a:ext cx="7228982" cy="658336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23123" y="1844672"/>
            <a:ext cx="9334488" cy="204152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1647976" y="3886200"/>
            <a:ext cx="7686521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98989"/>
                </a:solidFill>
              </a:defRPr>
            </a:lvl1pPr>
            <a:lvl2pPr algn="ctr">
              <a:buFontTx/>
              <a:defRPr>
                <a:solidFill>
                  <a:srgbClr val="898989"/>
                </a:solidFill>
              </a:defRPr>
            </a:lvl2pPr>
            <a:lvl3pPr algn="ctr">
              <a:buFontTx/>
              <a:defRPr>
                <a:solidFill>
                  <a:srgbClr val="898989"/>
                </a:solidFill>
              </a:defRPr>
            </a:lvl3pPr>
            <a:lvl4pPr algn="ctr">
              <a:buFontTx/>
              <a:defRPr>
                <a:solidFill>
                  <a:srgbClr val="898989"/>
                </a:solidFill>
              </a:defRPr>
            </a:lvl4pPr>
            <a:lvl5pPr algn="ctr">
              <a:buFontTx/>
              <a:defRPr>
                <a:solidFill>
                  <a:srgbClr val="89898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549275" y="92076"/>
            <a:ext cx="9883775" cy="15081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549275" y="1600200"/>
            <a:ext cx="9883775" cy="5257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868084" y="4406905"/>
            <a:ext cx="9332761" cy="245109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868084" y="1192213"/>
            <a:ext cx="9332761" cy="321468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000">
                <a:solidFill>
                  <a:srgbClr val="898989"/>
                </a:solidFill>
              </a:defRPr>
            </a:lvl1pPr>
            <a:lvl2pPr marL="661307" indent="-204107">
              <a:spcBef>
                <a:spcPts val="500"/>
              </a:spcBef>
              <a:buFontTx/>
              <a:defRPr sz="2000">
                <a:solidFill>
                  <a:srgbClr val="898989"/>
                </a:solidFill>
              </a:defRPr>
            </a:lvl2pPr>
            <a:lvl3pPr marL="1104900" indent="-190500">
              <a:spcBef>
                <a:spcPts val="500"/>
              </a:spcBef>
              <a:buFontTx/>
              <a:defRPr sz="2000">
                <a:solidFill>
                  <a:srgbClr val="898989"/>
                </a:solidFill>
              </a:defRPr>
            </a:lvl3pPr>
            <a:lvl4pPr marL="1600200" indent="-228600">
              <a:spcBef>
                <a:spcPts val="500"/>
              </a:spcBef>
              <a:buFontTx/>
              <a:defRPr sz="2000">
                <a:solidFill>
                  <a:srgbClr val="898989"/>
                </a:solidFill>
              </a:defRPr>
            </a:lvl4pPr>
            <a:lvl5pPr marL="2057400" indent="-228600">
              <a:spcBef>
                <a:spcPts val="500"/>
              </a:spcBef>
              <a:buFontTx/>
              <a:defRPr sz="2000">
                <a:solidFill>
                  <a:srgbClr val="89898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9898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9898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9898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9898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98989"/>
                </a:solidFill>
              </a:rPr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549275" y="92076"/>
            <a:ext cx="9883775" cy="15081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549900" y="1600200"/>
            <a:ext cx="4857467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 marL="790575" indent="-333375">
              <a:spcBef>
                <a:spcPts val="700"/>
              </a:spcBef>
              <a:defRPr sz="2800"/>
            </a:lvl2pPr>
            <a:lvl3pPr marL="1234439" indent="-320039">
              <a:spcBef>
                <a:spcPts val="700"/>
              </a:spcBef>
              <a:defRPr sz="2800"/>
            </a:lvl3pPr>
            <a:lvl4pPr marL="1727200" indent="-355600">
              <a:spcBef>
                <a:spcPts val="700"/>
              </a:spcBef>
              <a:defRPr sz="2800"/>
            </a:lvl4pPr>
            <a:lvl5pPr marL="2184400" indent="-355600">
              <a:spcBef>
                <a:spcPts val="7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549275" y="256810"/>
            <a:ext cx="9883775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549900" y="1435465"/>
            <a:ext cx="4850545" cy="73940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400" b="1"/>
            </a:lvl1pPr>
            <a:lvl2pPr marL="702128" indent="-244928">
              <a:spcBef>
                <a:spcPts val="600"/>
              </a:spcBef>
              <a:buFontTx/>
              <a:defRPr sz="2400" b="1"/>
            </a:lvl2pPr>
            <a:lvl3pPr marL="1143000" indent="-228600">
              <a:spcBef>
                <a:spcPts val="600"/>
              </a:spcBef>
              <a:buFontTx/>
              <a:defRPr sz="2400" b="1"/>
            </a:lvl3pPr>
            <a:lvl4pPr marL="1645920" indent="-274320">
              <a:spcBef>
                <a:spcPts val="600"/>
              </a:spcBef>
              <a:buFontTx/>
              <a:defRPr sz="2400" b="1"/>
            </a:lvl4pPr>
            <a:lvl5pPr marL="2103120" indent="-274320">
              <a:spcBef>
                <a:spcPts val="600"/>
              </a:spcBef>
              <a:buFontTx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549275" y="92076"/>
            <a:ext cx="9883775" cy="15081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549900" y="0"/>
            <a:ext cx="3612402" cy="143509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4293729" y="273047"/>
            <a:ext cx="6138834" cy="658495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2152918" y="3086100"/>
            <a:ext cx="6588445" cy="228123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2152918" y="5367335"/>
            <a:ext cx="6588445" cy="14906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600075" indent="-142875">
              <a:spcBef>
                <a:spcPts val="300"/>
              </a:spcBef>
              <a:buFontTx/>
              <a:defRPr sz="1400"/>
            </a:lvl2pPr>
            <a:lvl3pPr marL="1047750" indent="-133350">
              <a:spcBef>
                <a:spcPts val="300"/>
              </a:spcBef>
              <a:buFontTx/>
              <a:defRPr sz="1400"/>
            </a:lvl3pPr>
            <a:lvl4pPr marL="1531619" indent="-160019">
              <a:spcBef>
                <a:spcPts val="300"/>
              </a:spcBef>
              <a:buFontTx/>
              <a:defRPr sz="1400"/>
            </a:lvl4pPr>
            <a:lvl5pPr marL="1988820" indent="-160020">
              <a:spcBef>
                <a:spcPts val="300"/>
              </a:spcBef>
              <a:buFontTx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549275" y="92076"/>
            <a:ext cx="9883775" cy="15081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549275" y="1600200"/>
            <a:ext cx="9883775" cy="5257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7963197" y="0"/>
            <a:ext cx="2469365" cy="640080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549900" y="274639"/>
            <a:ext cx="7247289" cy="658336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3813" cy="2692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-1" y="0"/>
            <a:ext cx="10980740" cy="685800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3009899" y="6208712"/>
            <a:ext cx="7640640" cy="33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6627" tIns="56627" rIns="56627" bIns="56627">
            <a:spAutoFit/>
          </a:bodyPr>
          <a:lstStyle>
            <a:lvl1pPr algn="r">
              <a:lnSpc>
                <a:spcPct val="90000"/>
              </a:lnSpc>
              <a:defRPr sz="1600">
                <a:solidFill>
                  <a:srgbClr val="808185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808185"/>
                </a:solidFill>
              </a:rPr>
              <a:t>The World’s Leading Information Provider</a:t>
            </a:r>
          </a:p>
        </p:txBody>
      </p:sp>
      <p:pic>
        <p:nvPicPr>
          <p:cNvPr id="90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612" y="5954712"/>
            <a:ext cx="2325688" cy="820738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1072338" y="0"/>
            <a:ext cx="8836064" cy="1166302"/>
          </a:xfrm>
          <a:prstGeom prst="rect">
            <a:avLst/>
          </a:prstGeom>
        </p:spPr>
        <p:txBody>
          <a:bodyPr anchor="b"/>
          <a:lstStyle>
            <a:lvl1pPr defTabSz="920216">
              <a:lnSpc>
                <a:spcPct val="80000"/>
              </a:lnSpc>
              <a:defRPr sz="57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 lvl="0">
              <a:defRPr sz="1800"/>
            </a:pPr>
            <a:r>
              <a:rPr sz="57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67398" y="4406905"/>
            <a:ext cx="9333629" cy="245109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67398" y="1192213"/>
            <a:ext cx="9333629" cy="321468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000">
                <a:solidFill>
                  <a:srgbClr val="898989"/>
                </a:solidFill>
              </a:defRPr>
            </a:lvl1pPr>
            <a:lvl2pPr marL="661307" indent="-204107">
              <a:spcBef>
                <a:spcPts val="500"/>
              </a:spcBef>
              <a:buFontTx/>
              <a:defRPr sz="2000">
                <a:solidFill>
                  <a:srgbClr val="898989"/>
                </a:solidFill>
              </a:defRPr>
            </a:lvl2pPr>
            <a:lvl3pPr marL="1104900" indent="-190500">
              <a:spcBef>
                <a:spcPts val="500"/>
              </a:spcBef>
              <a:buFontTx/>
              <a:defRPr sz="2000">
                <a:solidFill>
                  <a:srgbClr val="898989"/>
                </a:solidFill>
              </a:defRPr>
            </a:lvl3pPr>
            <a:lvl4pPr marL="1600200" indent="-228600">
              <a:spcBef>
                <a:spcPts val="500"/>
              </a:spcBef>
              <a:buFontTx/>
              <a:defRPr sz="2000">
                <a:solidFill>
                  <a:srgbClr val="898989"/>
                </a:solidFill>
              </a:defRPr>
            </a:lvl4pPr>
            <a:lvl5pPr marL="2057400" indent="-228600">
              <a:spcBef>
                <a:spcPts val="500"/>
              </a:spcBef>
              <a:buFontTx/>
              <a:defRPr sz="2000">
                <a:solidFill>
                  <a:srgbClr val="89898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9898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9898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9898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9898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98989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549033" y="1600200"/>
            <a:ext cx="4849823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 marL="790575" indent="-333375">
              <a:spcBef>
                <a:spcPts val="700"/>
              </a:spcBef>
              <a:defRPr sz="2800"/>
            </a:lvl2pPr>
            <a:lvl3pPr marL="1234439" indent="-320039">
              <a:spcBef>
                <a:spcPts val="700"/>
              </a:spcBef>
              <a:defRPr sz="2800"/>
            </a:lvl3pPr>
            <a:lvl4pPr marL="1727200" indent="-355600">
              <a:spcBef>
                <a:spcPts val="700"/>
              </a:spcBef>
              <a:defRPr sz="2800"/>
            </a:lvl4pPr>
            <a:lvl5pPr marL="2184400" indent="-355600">
              <a:spcBef>
                <a:spcPts val="7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549275" y="256810"/>
            <a:ext cx="9882189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549033" y="1435465"/>
            <a:ext cx="4851733" cy="73940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400" b="1"/>
            </a:lvl1pPr>
            <a:lvl2pPr marL="702128" indent="-244928">
              <a:spcBef>
                <a:spcPts val="600"/>
              </a:spcBef>
              <a:buFontTx/>
              <a:defRPr sz="2400" b="1"/>
            </a:lvl2pPr>
            <a:lvl3pPr marL="1143000" indent="-228600">
              <a:spcBef>
                <a:spcPts val="600"/>
              </a:spcBef>
              <a:buFontTx/>
              <a:defRPr sz="2400" b="1"/>
            </a:lvl3pPr>
            <a:lvl4pPr marL="1645920" indent="-274320">
              <a:spcBef>
                <a:spcPts val="600"/>
              </a:spcBef>
              <a:buFontTx/>
              <a:defRPr sz="2400" b="1"/>
            </a:lvl4pPr>
            <a:lvl5pPr marL="2103120" indent="-274320">
              <a:spcBef>
                <a:spcPts val="600"/>
              </a:spcBef>
              <a:buFontTx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549042" y="0"/>
            <a:ext cx="3612585" cy="143509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293161" y="273047"/>
            <a:ext cx="6138542" cy="658495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2152305" y="3086100"/>
            <a:ext cx="6588445" cy="228123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2152305" y="5367335"/>
            <a:ext cx="6588445" cy="14906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600075" indent="-142875">
              <a:spcBef>
                <a:spcPts val="300"/>
              </a:spcBef>
              <a:buFontTx/>
              <a:defRPr sz="1400"/>
            </a:lvl2pPr>
            <a:lvl3pPr marL="1047750" indent="-133350">
              <a:spcBef>
                <a:spcPts val="300"/>
              </a:spcBef>
              <a:buFontTx/>
              <a:defRPr sz="1400"/>
            </a:lvl3pPr>
            <a:lvl4pPr marL="1531619" indent="-160019">
              <a:spcBef>
                <a:spcPts val="300"/>
              </a:spcBef>
              <a:buFontTx/>
              <a:defRPr sz="1400"/>
            </a:lvl4pPr>
            <a:lvl5pPr marL="1988820" indent="-160020">
              <a:spcBef>
                <a:spcPts val="300"/>
              </a:spcBef>
              <a:buFontTx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49275" y="92076"/>
            <a:ext cx="9882189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49275" y="1600200"/>
            <a:ext cx="9882189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869238" y="6404292"/>
            <a:ext cx="2562226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indent="457200" algn="ctr">
        <a:defRPr sz="4400">
          <a:latin typeface="Calibri"/>
          <a:ea typeface="Calibri"/>
          <a:cs typeface="Calibri"/>
          <a:sym typeface="Calibri"/>
        </a:defRPr>
      </a:lvl6pPr>
      <a:lvl7pPr indent="914400" algn="ctr">
        <a:defRPr sz="4400">
          <a:latin typeface="Calibri"/>
          <a:ea typeface="Calibri"/>
          <a:cs typeface="Calibri"/>
          <a:sym typeface="Calibri"/>
        </a:defRPr>
      </a:lvl7pPr>
      <a:lvl8pPr indent="1371600" algn="ctr">
        <a:defRPr sz="4400">
          <a:latin typeface="Calibri"/>
          <a:ea typeface="Calibri"/>
          <a:cs typeface="Calibri"/>
          <a:sym typeface="Calibri"/>
        </a:defRPr>
      </a:lvl8pPr>
      <a:lvl9pPr indent="1828800"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8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8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8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8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8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8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8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8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8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" y="-31750"/>
            <a:ext cx="10983914" cy="529748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-3970" y="-7938"/>
            <a:ext cx="10980740" cy="5297488"/>
          </a:xfrm>
          <a:prstGeom prst="rect">
            <a:avLst/>
          </a:prstGeom>
          <a:gradFill>
            <a:gsLst>
              <a:gs pos="0">
                <a:srgbClr val="000000">
                  <a:alpha val="63404"/>
                </a:srgbClr>
              </a:gs>
              <a:gs pos="100000">
                <a:srgbClr val="1540B1">
                  <a:alpha val="63404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lnSpc>
                <a:spcPts val="1500"/>
              </a:lnSpc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-1" y="5265737"/>
            <a:ext cx="10980740" cy="1625601"/>
          </a:xfrm>
          <a:prstGeom prst="rect">
            <a:avLst/>
          </a:prstGeom>
          <a:solidFill>
            <a:srgbClr val="1F409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lnSpc>
                <a:spcPts val="1500"/>
              </a:lnSpc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-25401" y="5360765"/>
            <a:ext cx="4559203" cy="135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>
              <a:lnSpc>
                <a:spcPts val="1500"/>
              </a:lnSpc>
              <a:spcBef>
                <a:spcPts val="600"/>
              </a:spcBef>
            </a:pPr>
            <a:r>
              <a:rPr sz="12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Presented by: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lvl="1">
              <a:lnSpc>
                <a:spcPts val="100"/>
              </a:lnSpc>
              <a:spcBef>
                <a:spcPts val="600"/>
              </a:spcBef>
            </a:pPr>
            <a:endParaRPr sz="12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>
              <a:lnSpc>
                <a:spcPts val="1500"/>
              </a:lnSpc>
              <a:spcBef>
                <a:spcPts val="600"/>
              </a:spcBef>
            </a:pPr>
            <a:r>
              <a:rPr sz="2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Denise Che</a:t>
            </a:r>
          </a:p>
          <a:p>
            <a:pPr lvl="1">
              <a:lnSpc>
                <a:spcPts val="1500"/>
              </a:lnSpc>
              <a:spcBef>
                <a:spcPts val="600"/>
              </a:spcBef>
            </a:pPr>
            <a:r>
              <a:rPr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Chief Executive Officer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1">
              <a:lnSpc>
                <a:spcPts val="1500"/>
              </a:lnSpc>
              <a:spcBef>
                <a:spcPts val="600"/>
              </a:spcBef>
            </a:pPr>
            <a:r>
              <a:rPr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Wisers Information </a:t>
            </a:r>
            <a:r>
              <a:rPr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Limited</a:t>
            </a:r>
            <a:endParaRPr lang="en-US" dirty="0" smtClea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>
              <a:lnSpc>
                <a:spcPts val="1500"/>
              </a:lnSpc>
              <a:spcBef>
                <a:spcPts val="600"/>
              </a:spcBef>
            </a:pP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</a:t>
            </a:r>
            <a:r>
              <a:rPr lang="en-US" sz="1400" baseline="300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</a:t>
            </a:r>
            <a:r>
              <a:rPr lang="en-US" sz="1400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September, 2015</a:t>
            </a:r>
            <a:endParaRPr sz="14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403982" y="3982798"/>
            <a:ext cx="5787353" cy="117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</a:defRPr>
            </a:lvl1pPr>
          </a:lstStyle>
          <a:p>
            <a:pPr lvl="0">
              <a:lnSpc>
                <a:spcPct val="80000"/>
              </a:lnSpc>
              <a:defRPr sz="1800" b="0">
                <a:solidFill>
                  <a:srgbClr val="000000"/>
                </a:solidFill>
              </a:defRPr>
            </a:pPr>
            <a:r>
              <a:rPr sz="4400" b="1" spc="-50" dirty="0">
                <a:solidFill>
                  <a:srgbClr val="FFFFFF"/>
                </a:solidFill>
                <a:latin typeface="Trebuchet MS" panose="020B0603020202020204" pitchFamily="34" charset="0"/>
              </a:rPr>
              <a:t>The Greater China Information Gateway</a:t>
            </a:r>
          </a:p>
        </p:txBody>
      </p:sp>
      <p:pic>
        <p:nvPicPr>
          <p:cNvPr id="100" name="wisers_whit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38098" y="5689600"/>
            <a:ext cx="2757025" cy="1167738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09" name="Group 109"/>
          <p:cNvGrpSpPr/>
          <p:nvPr/>
        </p:nvGrpSpPr>
        <p:grpSpPr>
          <a:xfrm>
            <a:off x="5302816" y="2079757"/>
            <a:ext cx="6338879" cy="4551415"/>
            <a:chOff x="0" y="0"/>
            <a:chExt cx="6338877" cy="4551414"/>
          </a:xfrm>
        </p:grpSpPr>
        <p:pic>
          <p:nvPicPr>
            <p:cNvPr id="101" name="desktop.png"/>
            <p:cNvPicPr/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0"/>
              <a:ext cx="6338878" cy="4551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image27.png"/>
            <p:cNvPicPr/>
            <p:nvPr/>
          </p:nvPicPr>
          <p:blipFill>
            <a:blip r:embed="rId5">
              <a:extLst/>
            </a:blip>
            <a:srcRect t="58466" r="29486" b="26238"/>
            <a:stretch>
              <a:fillRect/>
            </a:stretch>
          </p:blipFill>
          <p:spPr>
            <a:xfrm>
              <a:off x="1815306" y="2251807"/>
              <a:ext cx="2302043" cy="3663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image27.png"/>
            <p:cNvPicPr/>
            <p:nvPr/>
          </p:nvPicPr>
          <p:blipFill>
            <a:blip r:embed="rId5">
              <a:extLst/>
            </a:blip>
            <a:srcRect l="26494" t="43976" r="71118" b="25523"/>
            <a:stretch>
              <a:fillRect/>
            </a:stretch>
          </p:blipFill>
          <p:spPr>
            <a:xfrm>
              <a:off x="4115748" y="1903041"/>
              <a:ext cx="958621" cy="730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image27.png"/>
            <p:cNvPicPr/>
            <p:nvPr/>
          </p:nvPicPr>
          <p:blipFill>
            <a:blip r:embed="rId5">
              <a:extLst/>
            </a:blip>
            <a:srcRect b="23853"/>
            <a:stretch>
              <a:fillRect/>
            </a:stretch>
          </p:blipFill>
          <p:spPr>
            <a:xfrm>
              <a:off x="1814873" y="559160"/>
              <a:ext cx="3264688" cy="1824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" name="mobil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4069" y="2012808"/>
              <a:ext cx="1937307" cy="2205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image5.png"/>
            <p:cNvPicPr/>
            <p:nvPr/>
          </p:nvPicPr>
          <p:blipFill>
            <a:blip r:embed="rId7">
              <a:extLst/>
            </a:blip>
            <a:srcRect r="2141" b="4689"/>
            <a:stretch>
              <a:fillRect/>
            </a:stretch>
          </p:blipFill>
          <p:spPr>
            <a:xfrm>
              <a:off x="1041749" y="2175864"/>
              <a:ext cx="1114120" cy="1615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image6.png"/>
            <p:cNvPicPr/>
            <p:nvPr/>
          </p:nvPicPr>
          <p:blipFill>
            <a:blip r:embed="rId8">
              <a:extLst/>
            </a:blip>
            <a:srcRect b="25652"/>
            <a:stretch>
              <a:fillRect/>
            </a:stretch>
          </p:blipFill>
          <p:spPr>
            <a:xfrm>
              <a:off x="2262352" y="3287293"/>
              <a:ext cx="507344" cy="774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we-dashboard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458167" y="844641"/>
              <a:ext cx="1621751" cy="1803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blurry-offic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494" y="-580170"/>
            <a:ext cx="11029788" cy="827234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-55881" y="-31467"/>
            <a:ext cx="11084562" cy="6920934"/>
          </a:xfrm>
          <a:prstGeom prst="rect">
            <a:avLst/>
          </a:prstGeom>
          <a:solidFill>
            <a:srgbClr val="090F13">
              <a:alpha val="6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1596366" y="936304"/>
            <a:ext cx="662542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A Great Research Tool with Specific Industry Focus</a:t>
            </a:r>
          </a:p>
        </p:txBody>
      </p:sp>
      <p:sp>
        <p:nvSpPr>
          <p:cNvPr id="280" name="Shape 280"/>
          <p:cNvSpPr/>
          <p:nvPr/>
        </p:nvSpPr>
        <p:spPr>
          <a:xfrm>
            <a:off x="1556870" y="271696"/>
            <a:ext cx="89448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</a:pPr>
            <a:r>
              <a:rPr sz="4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4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Wise </a:t>
            </a:r>
            <a:r>
              <a:rPr sz="4000" spc="-79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Search for Vertical Industries</a:t>
            </a:r>
          </a:p>
        </p:txBody>
      </p:sp>
      <p:grpSp>
        <p:nvGrpSpPr>
          <p:cNvPr id="283" name="Group 283"/>
          <p:cNvGrpSpPr/>
          <p:nvPr/>
        </p:nvGrpSpPr>
        <p:grpSpPr>
          <a:xfrm>
            <a:off x="1349134" y="3778407"/>
            <a:ext cx="8274532" cy="6692483"/>
            <a:chOff x="0" y="0"/>
            <a:chExt cx="8274530" cy="6692481"/>
          </a:xfrm>
        </p:grpSpPr>
        <p:pic>
          <p:nvPicPr>
            <p:cNvPr id="281" name="image26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274531" cy="6692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image29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4423" y="322105"/>
              <a:ext cx="7638907" cy="3590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" name="Group 286"/>
          <p:cNvGrpSpPr/>
          <p:nvPr/>
        </p:nvGrpSpPr>
        <p:grpSpPr>
          <a:xfrm>
            <a:off x="3454962" y="5364208"/>
            <a:ext cx="1331306" cy="1331306"/>
            <a:chOff x="-13081" y="-13081"/>
            <a:chExt cx="1331304" cy="1331304"/>
          </a:xfrm>
        </p:grpSpPr>
        <p:sp>
          <p:nvSpPr>
            <p:cNvPr id="284" name="Shape 284"/>
            <p:cNvSpPr/>
            <p:nvPr/>
          </p:nvSpPr>
          <p:spPr>
            <a:xfrm>
              <a:off x="-13081" y="-13081"/>
              <a:ext cx="1331304" cy="133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50800" cap="flat">
              <a:solidFill>
                <a:srgbClr val="4F81B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285" name="image29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111" y="545628"/>
              <a:ext cx="1269948" cy="764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9" name="Group 289"/>
          <p:cNvGrpSpPr/>
          <p:nvPr/>
        </p:nvGrpSpPr>
        <p:grpSpPr>
          <a:xfrm>
            <a:off x="4741408" y="5618901"/>
            <a:ext cx="1000816" cy="1000816"/>
            <a:chOff x="-11880" y="-23761"/>
            <a:chExt cx="1000814" cy="1000815"/>
          </a:xfrm>
        </p:grpSpPr>
        <p:sp>
          <p:nvSpPr>
            <p:cNvPr id="287" name="Shape 287"/>
            <p:cNvSpPr/>
            <p:nvPr/>
          </p:nvSpPr>
          <p:spPr>
            <a:xfrm>
              <a:off x="-11881" y="-23762"/>
              <a:ext cx="1000816" cy="1000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50800" cap="flat">
              <a:solidFill>
                <a:srgbClr val="4F81B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288" name="image29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113" y="261463"/>
              <a:ext cx="948931" cy="699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4939191" y="2221036"/>
            <a:ext cx="5625704" cy="3268266"/>
            <a:chOff x="4939191" y="2221036"/>
            <a:chExt cx="5625704" cy="3268266"/>
          </a:xfrm>
        </p:grpSpPr>
        <p:sp>
          <p:nvSpPr>
            <p:cNvPr id="292" name="Shape 292"/>
            <p:cNvSpPr/>
            <p:nvPr/>
          </p:nvSpPr>
          <p:spPr>
            <a:xfrm>
              <a:off x="4939191" y="2221036"/>
              <a:ext cx="5625704" cy="326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4" y="0"/>
                  </a:moveTo>
                  <a:cubicBezTo>
                    <a:pt x="109" y="0"/>
                    <a:pt x="0" y="188"/>
                    <a:pt x="0" y="420"/>
                  </a:cubicBezTo>
                  <a:lnTo>
                    <a:pt x="0" y="20294"/>
                  </a:lnTo>
                  <a:cubicBezTo>
                    <a:pt x="0" y="20526"/>
                    <a:pt x="109" y="20713"/>
                    <a:pt x="244" y="20713"/>
                  </a:cubicBezTo>
                  <a:lnTo>
                    <a:pt x="678" y="20713"/>
                  </a:lnTo>
                  <a:lnTo>
                    <a:pt x="1166" y="21600"/>
                  </a:lnTo>
                  <a:lnTo>
                    <a:pt x="1653" y="20713"/>
                  </a:lnTo>
                  <a:lnTo>
                    <a:pt x="21356" y="20713"/>
                  </a:lnTo>
                  <a:cubicBezTo>
                    <a:pt x="21491" y="20713"/>
                    <a:pt x="21600" y="20526"/>
                    <a:pt x="21600" y="20294"/>
                  </a:cubicBezTo>
                  <a:lnTo>
                    <a:pt x="21600" y="420"/>
                  </a:lnTo>
                  <a:cubicBezTo>
                    <a:pt x="21600" y="188"/>
                    <a:pt x="21491" y="0"/>
                    <a:pt x="21356" y="0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pic>
          <p:nvPicPr>
            <p:cNvPr id="293" name="image15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66271" y="2356027"/>
              <a:ext cx="5346072" cy="286187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319942" y="1780418"/>
            <a:ext cx="4683523" cy="3411936"/>
            <a:chOff x="319942" y="1780418"/>
            <a:chExt cx="4683523" cy="3411936"/>
          </a:xfrm>
        </p:grpSpPr>
        <p:sp>
          <p:nvSpPr>
            <p:cNvPr id="290" name="Shape 290"/>
            <p:cNvSpPr/>
            <p:nvPr/>
          </p:nvSpPr>
          <p:spPr>
            <a:xfrm>
              <a:off x="319942" y="1780418"/>
              <a:ext cx="4683523" cy="3411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" y="0"/>
                  </a:moveTo>
                  <a:cubicBezTo>
                    <a:pt x="131" y="0"/>
                    <a:pt x="0" y="180"/>
                    <a:pt x="0" y="402"/>
                  </a:cubicBezTo>
                  <a:lnTo>
                    <a:pt x="0" y="20304"/>
                  </a:lnTo>
                  <a:cubicBezTo>
                    <a:pt x="0" y="20526"/>
                    <a:pt x="131" y="20706"/>
                    <a:pt x="293" y="20706"/>
                  </a:cubicBezTo>
                  <a:lnTo>
                    <a:pt x="16894" y="20706"/>
                  </a:lnTo>
                  <a:lnTo>
                    <a:pt x="17480" y="21600"/>
                  </a:lnTo>
                  <a:lnTo>
                    <a:pt x="18064" y="20706"/>
                  </a:lnTo>
                  <a:lnTo>
                    <a:pt x="21307" y="20706"/>
                  </a:lnTo>
                  <a:cubicBezTo>
                    <a:pt x="21469" y="20706"/>
                    <a:pt x="21600" y="20526"/>
                    <a:pt x="21600" y="20304"/>
                  </a:cubicBezTo>
                  <a:lnTo>
                    <a:pt x="21600" y="402"/>
                  </a:lnTo>
                  <a:cubicBezTo>
                    <a:pt x="21600" y="180"/>
                    <a:pt x="21469" y="0"/>
                    <a:pt x="21307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pic>
          <p:nvPicPr>
            <p:cNvPr id="291" name="image14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50725" y="2564105"/>
              <a:ext cx="4359973" cy="237047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4" name="image17.png" descr="https://upload.wikimedia.org/wikipedia/zh/thumb/1/18/Mazda_logo_with_emblem.svg/969px-Mazda_logo_with_emblem.svg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42350" y="1919630"/>
              <a:ext cx="542759" cy="57356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5" name="image16.jpg" descr="http://cartype.com/pics/2911/full/liuzhou-wuling_logo.jpg"/>
            <p:cNvPicPr/>
            <p:nvPr/>
          </p:nvPicPr>
          <p:blipFill>
            <a:blip r:embed="rId10">
              <a:extLst/>
            </a:blip>
            <a:srcRect b="21371"/>
            <a:stretch>
              <a:fillRect/>
            </a:stretch>
          </p:blipFill>
          <p:spPr>
            <a:xfrm>
              <a:off x="3004368" y="1932371"/>
              <a:ext cx="787322" cy="57352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6" name="Shape 296"/>
            <p:cNvSpPr/>
            <p:nvPr/>
          </p:nvSpPr>
          <p:spPr>
            <a:xfrm>
              <a:off x="2029864" y="1925743"/>
              <a:ext cx="944989" cy="5613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lnSpc>
                  <a:spcPct val="120000"/>
                </a:lnSpc>
                <a:spcBef>
                  <a:spcPts val="1200"/>
                </a:spcBef>
                <a:defRPr sz="3200" b="1">
                  <a:solidFill>
                    <a:srgbClr val="1F409A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200" b="1">
                  <a:solidFill>
                    <a:srgbClr val="1F409A"/>
                  </a:solidFill>
                </a:rPr>
                <a:t>vs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0101 0.27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blurry-offic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494" y="-580170"/>
            <a:ext cx="11029788" cy="827234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-55881" y="-31467"/>
            <a:ext cx="11084562" cy="6920934"/>
          </a:xfrm>
          <a:prstGeom prst="rect">
            <a:avLst/>
          </a:prstGeom>
          <a:solidFill>
            <a:srgbClr val="090F13">
              <a:alpha val="6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652685" y="2301925"/>
            <a:ext cx="4790576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 </a:t>
            </a:r>
            <a:r>
              <a: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reputation</a:t>
            </a:r>
            <a:r>
              <a: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public opinions</a:t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Accurate </a:t>
            </a:r>
            <a:r>
              <a: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sentiment analysis</a:t>
            </a:r>
            <a:endParaRPr sz="16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 keyword discovery</a:t>
            </a:r>
          </a:p>
        </p:txBody>
      </p:sp>
      <p:sp>
        <p:nvSpPr>
          <p:cNvPr id="301" name="Shape 301"/>
          <p:cNvSpPr/>
          <p:nvPr/>
        </p:nvSpPr>
        <p:spPr>
          <a:xfrm>
            <a:off x="628626" y="998850"/>
            <a:ext cx="2334526" cy="67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lnSpc>
                <a:spcPct val="120000"/>
              </a:lnSpc>
              <a:spcBef>
                <a:spcPts val="1200"/>
              </a:spcBef>
            </a:pPr>
            <a:r>
              <a:rPr sz="4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Wise</a:t>
            </a:r>
            <a:r>
              <a: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SNS</a:t>
            </a:r>
          </a:p>
        </p:txBody>
      </p:sp>
      <p:grpSp>
        <p:nvGrpSpPr>
          <p:cNvPr id="304" name="Group 304"/>
          <p:cNvGrpSpPr/>
          <p:nvPr/>
        </p:nvGrpSpPr>
        <p:grpSpPr>
          <a:xfrm>
            <a:off x="419471" y="3320277"/>
            <a:ext cx="5280566" cy="4270947"/>
            <a:chOff x="0" y="0"/>
            <a:chExt cx="5280564" cy="4270946"/>
          </a:xfrm>
        </p:grpSpPr>
        <p:pic>
          <p:nvPicPr>
            <p:cNvPr id="302" name="image26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280565" cy="4270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image28.png"/>
            <p:cNvPicPr/>
            <p:nvPr/>
          </p:nvPicPr>
          <p:blipFill>
            <a:blip r:embed="rId4">
              <a:extLst/>
            </a:blip>
            <a:srcRect b="20668"/>
            <a:stretch>
              <a:fillRect/>
            </a:stretch>
          </p:blipFill>
          <p:spPr>
            <a:xfrm>
              <a:off x="201464" y="189819"/>
              <a:ext cx="4877637" cy="2799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5" name="Shape 305"/>
          <p:cNvSpPr/>
          <p:nvPr/>
        </p:nvSpPr>
        <p:spPr>
          <a:xfrm>
            <a:off x="674346" y="1611944"/>
            <a:ext cx="3077437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A Social Media Intelligence Solution</a:t>
            </a:r>
          </a:p>
        </p:txBody>
      </p:sp>
      <p:grpSp>
        <p:nvGrpSpPr>
          <p:cNvPr id="308" name="Group 308"/>
          <p:cNvGrpSpPr/>
          <p:nvPr/>
        </p:nvGrpSpPr>
        <p:grpSpPr>
          <a:xfrm>
            <a:off x="156939" y="4714400"/>
            <a:ext cx="2048684" cy="2048684"/>
            <a:chOff x="32900" y="32900"/>
            <a:chExt cx="2048683" cy="2048683"/>
          </a:xfrm>
        </p:grpSpPr>
        <p:sp>
          <p:nvSpPr>
            <p:cNvPr id="306" name="Shape 306"/>
            <p:cNvSpPr/>
            <p:nvPr/>
          </p:nvSpPr>
          <p:spPr>
            <a:xfrm>
              <a:off x="32900" y="32900"/>
              <a:ext cx="2048685" cy="204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73A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0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169665" y="248398"/>
              <a:ext cx="1775155" cy="1617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r>
                <a:rPr sz="25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1,500+</a:t>
              </a:r>
              <a:br>
                <a:rPr sz="25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sz="14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influential social networks in Greater China, including</a:t>
              </a:r>
              <a:endParaRPr sz="1400">
                <a:solidFill>
                  <a:srgbClr val="FFFFFF"/>
                </a:solidFill>
              </a:endParaRPr>
            </a:p>
            <a:p>
              <a:pPr lvl="0" algn="ctr"/>
              <a:r>
                <a:rPr sz="14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FB, Weibo, WeChat…</a:t>
              </a:r>
            </a:p>
          </p:txBody>
        </p:sp>
      </p:grpSp>
      <p:sp>
        <p:nvSpPr>
          <p:cNvPr id="309" name="Shape 309"/>
          <p:cNvSpPr/>
          <p:nvPr/>
        </p:nvSpPr>
        <p:spPr>
          <a:xfrm>
            <a:off x="4953139" y="431740"/>
            <a:ext cx="367240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/>
            <a:r>
              <a:rPr sz="4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Wise</a:t>
            </a:r>
            <a:r>
              <a:rPr sz="4000" spc="-166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Enterprise</a:t>
            </a:r>
          </a:p>
        </p:txBody>
      </p:sp>
      <p:sp>
        <p:nvSpPr>
          <p:cNvPr id="310" name="Shape 310"/>
          <p:cNvSpPr/>
          <p:nvPr/>
        </p:nvSpPr>
        <p:spPr>
          <a:xfrm>
            <a:off x="4902553" y="1037292"/>
            <a:ext cx="590226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Intelligent Media Monitoring &amp; Analysis Solution </a:t>
            </a:r>
            <a:br>
              <a:rPr sz="2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2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customized for your specific needs</a:t>
            </a:r>
          </a:p>
        </p:txBody>
      </p:sp>
      <p:sp>
        <p:nvSpPr>
          <p:cNvPr id="311" name="Shape 311"/>
          <p:cNvSpPr/>
          <p:nvPr/>
        </p:nvSpPr>
        <p:spPr>
          <a:xfrm>
            <a:off x="4893281" y="1772384"/>
            <a:ext cx="5280566" cy="141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Continuous Monitoring </a:t>
            </a:r>
            <a:r>
              <a: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platform</a:t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Automatic news tracking </a:t>
            </a:r>
            <a:r>
              <a: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 folders</a:t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Intelligent dashboard </a:t>
            </a:r>
            <a:r>
              <a: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real-time</a:t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Well-categorized </a:t>
            </a:r>
            <a:r>
              <a: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cross-media result </a:t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Flexible </a:t>
            </a:r>
            <a:r>
              <a:rPr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DIY Folder </a:t>
            </a:r>
          </a:p>
        </p:txBody>
      </p:sp>
      <p:grpSp>
        <p:nvGrpSpPr>
          <p:cNvPr id="315" name="Group 315"/>
          <p:cNvGrpSpPr/>
          <p:nvPr/>
        </p:nvGrpSpPr>
        <p:grpSpPr>
          <a:xfrm>
            <a:off x="4522945" y="3487528"/>
            <a:ext cx="6030384" cy="4877405"/>
            <a:chOff x="0" y="0"/>
            <a:chExt cx="6030383" cy="4877404"/>
          </a:xfrm>
        </p:grpSpPr>
        <p:pic>
          <p:nvPicPr>
            <p:cNvPr id="312" name="image26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30384" cy="4877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image27.png"/>
            <p:cNvPicPr/>
            <p:nvPr/>
          </p:nvPicPr>
          <p:blipFill>
            <a:blip r:embed="rId5">
              <a:extLst/>
            </a:blip>
            <a:srcRect b="22748"/>
            <a:stretch>
              <a:fillRect/>
            </a:stretch>
          </p:blipFill>
          <p:spPr>
            <a:xfrm>
              <a:off x="236500" y="250893"/>
              <a:ext cx="5563031" cy="3147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we-dashboard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369340" y="726961"/>
              <a:ext cx="2427522" cy="2699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1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wisers_whit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58" y="5689600"/>
            <a:ext cx="2757025" cy="1167738"/>
          </a:xfrm>
          <a:prstGeom prst="rect">
            <a:avLst/>
          </a:prstGeom>
          <a:ln w="3175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4749919" y="6059564"/>
            <a:ext cx="5928143" cy="427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algn="r">
              <a:lnSpc>
                <a:spcPct val="80000"/>
              </a:lnSpc>
              <a:spcBef>
                <a:spcPts val="600"/>
              </a:spcBef>
            </a:pPr>
            <a:r>
              <a:rPr dirty="0">
                <a:solidFill>
                  <a:schemeClr val="bg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http://www.wisers.com</a:t>
            </a:r>
            <a:endParaRPr dirty="0">
              <a:solidFill>
                <a:schemeClr val="bg1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  <a:p>
            <a:pPr lvl="1" algn="r">
              <a:lnSpc>
                <a:spcPct val="70000"/>
              </a:lnSpc>
              <a:spcBef>
                <a:spcPts val="600"/>
              </a:spcBef>
            </a:pPr>
            <a:r>
              <a:rPr sz="12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Copyright @ 2015 Wisers Information Ltd. All rights reserved.</a:t>
            </a:r>
          </a:p>
        </p:txBody>
      </p:sp>
      <p:sp>
        <p:nvSpPr>
          <p:cNvPr id="319" name="Shape 319"/>
          <p:cNvSpPr/>
          <p:nvPr/>
        </p:nvSpPr>
        <p:spPr>
          <a:xfrm>
            <a:off x="3240067" y="842009"/>
            <a:ext cx="4480745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80000"/>
              </a:lnSpc>
              <a:spcBef>
                <a:spcPts val="1200"/>
              </a:spcBef>
              <a:defRPr sz="5600" b="1" spc="-5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5600" b="1" spc="-56">
                <a:solidFill>
                  <a:srgbClr val="FFFFFF"/>
                </a:solidFill>
              </a:rPr>
              <a:t>We Provide</a:t>
            </a:r>
          </a:p>
        </p:txBody>
      </p:sp>
      <p:sp>
        <p:nvSpPr>
          <p:cNvPr id="320" name="Shape 320"/>
          <p:cNvSpPr/>
          <p:nvPr/>
        </p:nvSpPr>
        <p:spPr>
          <a:xfrm>
            <a:off x="651509" y="2155881"/>
            <a:ext cx="2546237" cy="2546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F419B"/>
          </a:solidFill>
          <a:ln w="50800">
            <a:solidFill>
              <a:srgbClr val="C0504D"/>
            </a:solidFill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2973756" y="2155882"/>
            <a:ext cx="2546237" cy="2546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F419B"/>
          </a:solidFill>
          <a:ln w="50800">
            <a:solidFill>
              <a:srgbClr val="F79646"/>
            </a:solidFill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5344251" y="2155882"/>
            <a:ext cx="2546237" cy="2546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F419B"/>
          </a:solidFill>
          <a:ln w="50800">
            <a:solidFill>
              <a:srgbClr val="A7BB44"/>
            </a:solidFill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7775054" y="2155882"/>
            <a:ext cx="2546237" cy="2546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F419B"/>
          </a:solidFill>
          <a:ln w="50800">
            <a:solidFill>
              <a:srgbClr val="68BB83"/>
            </a:solidFill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748151" y="2989579"/>
            <a:ext cx="2352954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ts val="1200"/>
              </a:spcBef>
              <a:defRPr sz="2700" b="1" spc="-2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2700" b="1" spc="-26">
                <a:solidFill>
                  <a:srgbClr val="FFFFFF"/>
                </a:solidFill>
              </a:rPr>
              <a:t>Information Database</a:t>
            </a:r>
          </a:p>
        </p:txBody>
      </p:sp>
      <p:sp>
        <p:nvSpPr>
          <p:cNvPr id="325" name="Shape 325"/>
          <p:cNvSpPr/>
          <p:nvPr/>
        </p:nvSpPr>
        <p:spPr>
          <a:xfrm>
            <a:off x="3070398" y="2792729"/>
            <a:ext cx="2352954" cy="127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ts val="1200"/>
              </a:spcBef>
              <a:defRPr sz="2700" b="1" spc="-2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2700" b="1" spc="-26">
                <a:solidFill>
                  <a:srgbClr val="FFFFFF"/>
                </a:solidFill>
              </a:rPr>
              <a:t>Media &amp; Market Intelligence</a:t>
            </a:r>
          </a:p>
        </p:txBody>
      </p:sp>
      <p:sp>
        <p:nvSpPr>
          <p:cNvPr id="326" name="Shape 326"/>
          <p:cNvSpPr/>
          <p:nvPr/>
        </p:nvSpPr>
        <p:spPr>
          <a:xfrm>
            <a:off x="5440892" y="2989579"/>
            <a:ext cx="2352954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ts val="1200"/>
              </a:spcBef>
              <a:defRPr sz="2700" b="1" spc="-2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2700" b="1" spc="-26">
                <a:solidFill>
                  <a:srgbClr val="FFFFFF"/>
                </a:solidFill>
              </a:rPr>
              <a:t>Industry Solutions</a:t>
            </a:r>
          </a:p>
        </p:txBody>
      </p:sp>
      <p:sp>
        <p:nvSpPr>
          <p:cNvPr id="327" name="Shape 327"/>
          <p:cNvSpPr/>
          <p:nvPr/>
        </p:nvSpPr>
        <p:spPr>
          <a:xfrm>
            <a:off x="7864733" y="2989579"/>
            <a:ext cx="2352953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ts val="1200"/>
              </a:spcBef>
              <a:defRPr sz="2700" b="1" spc="-26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2700" b="1" spc="-26">
                <a:solidFill>
                  <a:srgbClr val="FFFFFF"/>
                </a:solidFill>
              </a:rPr>
              <a:t>Customised Services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1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wisers_whit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58" y="5689600"/>
            <a:ext cx="2757025" cy="1167738"/>
          </a:xfrm>
          <a:prstGeom prst="rect">
            <a:avLst/>
          </a:prstGeom>
          <a:ln w="3175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4749918" y="5987719"/>
            <a:ext cx="592814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algn="r">
              <a:lnSpc>
                <a:spcPct val="80000"/>
              </a:lnSpc>
              <a:spcBef>
                <a:spcPts val="600"/>
              </a:spcBef>
            </a:pPr>
            <a:r>
              <a:rPr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http://www.wisers.com</a:t>
            </a:r>
            <a:endParaRPr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algn="r">
              <a:lnSpc>
                <a:spcPct val="70000"/>
              </a:lnSpc>
              <a:spcBef>
                <a:spcPts val="600"/>
              </a:spcBef>
            </a:pPr>
            <a:r>
              <a:rPr sz="12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Copyright @ 2015 Wisers Information Ltd. All rights reserved.</a:t>
            </a:r>
          </a:p>
        </p:txBody>
      </p:sp>
      <p:sp>
        <p:nvSpPr>
          <p:cNvPr id="331" name="Shape 331"/>
          <p:cNvSpPr/>
          <p:nvPr/>
        </p:nvSpPr>
        <p:spPr>
          <a:xfrm>
            <a:off x="1436429" y="2703829"/>
            <a:ext cx="8099942" cy="145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lnSpc>
                <a:spcPct val="80000"/>
              </a:lnSpc>
              <a:spcBef>
                <a:spcPts val="1200"/>
              </a:spcBef>
            </a:pPr>
            <a:r>
              <a:rPr sz="5600" b="1" spc="-56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Denise Che</a:t>
            </a:r>
          </a:p>
          <a:p>
            <a:pPr lvl="0" algn="ctr">
              <a:lnSpc>
                <a:spcPct val="80000"/>
              </a:lnSpc>
              <a:spcBef>
                <a:spcPts val="1200"/>
              </a:spcBef>
            </a:pPr>
            <a:r>
              <a:rPr sz="3500" spc="-35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Chief Executive Officer</a:t>
            </a:r>
          </a:p>
        </p:txBody>
      </p:sp>
      <p:sp>
        <p:nvSpPr>
          <p:cNvPr id="332" name="Shape 332"/>
          <p:cNvSpPr/>
          <p:nvPr/>
        </p:nvSpPr>
        <p:spPr>
          <a:xfrm rot="540000">
            <a:off x="7204139" y="890074"/>
            <a:ext cx="2055582" cy="2055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1235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254000" marR="254000" lvl="0" algn="ctr" defTabSz="584200">
              <a:lnSpc>
                <a:spcPct val="80000"/>
              </a:lnSpc>
              <a:spcBef>
                <a:spcPts val="200"/>
              </a:spcBef>
            </a:pPr>
            <a:r>
              <a:rPr sz="3000" b="1" spc="-2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Thank</a:t>
            </a:r>
          </a:p>
          <a:p>
            <a:pPr marL="254000" marR="254000" lvl="0" algn="ctr" defTabSz="584200">
              <a:lnSpc>
                <a:spcPct val="80000"/>
              </a:lnSpc>
              <a:spcBef>
                <a:spcPts val="200"/>
              </a:spcBef>
            </a:pPr>
            <a:r>
              <a:rPr sz="3000" b="1" spc="-2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pace.png"/>
          <p:cNvPicPr/>
          <p:nvPr/>
        </p:nvPicPr>
        <p:blipFill>
          <a:blip r:embed="rId3">
            <a:extLst/>
          </a:blip>
          <a:srcRect l="2248" r="2248"/>
          <a:stretch>
            <a:fillRect/>
          </a:stretch>
        </p:blipFill>
        <p:spPr>
          <a:xfrm>
            <a:off x="0" y="0"/>
            <a:ext cx="11022014" cy="686435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-6916" y="-7938"/>
            <a:ext cx="10980740" cy="6873876"/>
          </a:xfrm>
          <a:prstGeom prst="rect">
            <a:avLst/>
          </a:prstGeom>
          <a:gradFill>
            <a:gsLst>
              <a:gs pos="0">
                <a:srgbClr val="000000">
                  <a:alpha val="45331"/>
                </a:srgbClr>
              </a:gs>
              <a:gs pos="100000">
                <a:srgbClr val="133DA8">
                  <a:alpha val="45331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lnSpc>
                <a:spcPts val="1500"/>
              </a:lnSpc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249840" y="432045"/>
            <a:ext cx="8534401" cy="770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/>
            <a:r>
              <a:rPr sz="44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Wisers</a:t>
            </a:r>
            <a:r>
              <a:rPr sz="44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is </a:t>
            </a:r>
            <a:r>
              <a:rPr sz="44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DATA-POWERED</a:t>
            </a:r>
          </a:p>
        </p:txBody>
      </p:sp>
      <p:sp>
        <p:nvSpPr>
          <p:cNvPr id="114" name="Shape 114"/>
          <p:cNvSpPr/>
          <p:nvPr/>
        </p:nvSpPr>
        <p:spPr>
          <a:xfrm>
            <a:off x="3916784" y="1429170"/>
            <a:ext cx="3107147" cy="2982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4299091" y="1830500"/>
            <a:ext cx="2367139" cy="132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80000"/>
              </a:lnSpc>
              <a:defRPr sz="4800" b="1">
                <a:solidFill>
                  <a:srgbClr val="1F409A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" b="1">
                <a:solidFill>
                  <a:srgbClr val="1F409A"/>
                </a:solidFill>
              </a:rPr>
              <a:t>2.1 Billion</a:t>
            </a:r>
          </a:p>
        </p:txBody>
      </p:sp>
      <p:sp>
        <p:nvSpPr>
          <p:cNvPr id="116" name="Shape 116"/>
          <p:cNvSpPr/>
          <p:nvPr/>
        </p:nvSpPr>
        <p:spPr>
          <a:xfrm>
            <a:off x="6970732" y="1439151"/>
            <a:ext cx="2788832" cy="2676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7130779" y="1779678"/>
            <a:ext cx="2468739" cy="121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sz="4400" b="1" spc="-137">
                <a:solidFill>
                  <a:srgbClr val="1F409A"/>
                </a:solidFill>
                <a:latin typeface="Gill Sans MT"/>
                <a:ea typeface="Gill Sans MT"/>
                <a:cs typeface="Gill Sans MT"/>
                <a:sym typeface="Gill Sans MT"/>
              </a:rPr>
              <a:t>3.5</a:t>
            </a:r>
            <a:br>
              <a:rPr sz="4400" b="1" spc="-137">
                <a:solidFill>
                  <a:srgbClr val="1F409A"/>
                </a:solidFill>
                <a:latin typeface="Gill Sans MT"/>
                <a:ea typeface="Gill Sans MT"/>
                <a:cs typeface="Gill Sans MT"/>
                <a:sym typeface="Gill Sans MT"/>
              </a:rPr>
            </a:br>
            <a:r>
              <a:rPr sz="4400" b="1" spc="-137">
                <a:solidFill>
                  <a:srgbClr val="1F409A"/>
                </a:solidFill>
                <a:latin typeface="Gill Sans MT"/>
                <a:ea typeface="Gill Sans MT"/>
                <a:cs typeface="Gill Sans MT"/>
                <a:sym typeface="Gill Sans MT"/>
              </a:rPr>
              <a:t>Million</a:t>
            </a:r>
          </a:p>
        </p:txBody>
      </p:sp>
      <p:sp>
        <p:nvSpPr>
          <p:cNvPr id="118" name="Shape 118"/>
          <p:cNvSpPr/>
          <p:nvPr/>
        </p:nvSpPr>
        <p:spPr>
          <a:xfrm>
            <a:off x="1033173" y="1451851"/>
            <a:ext cx="2912203" cy="2795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1240300" y="2223166"/>
            <a:ext cx="251064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4800" b="1" spc="-150">
                <a:solidFill>
                  <a:srgbClr val="1F409A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4800" b="1" spc="-150">
                <a:solidFill>
                  <a:srgbClr val="1F409A"/>
                </a:solidFill>
              </a:rPr>
              <a:t>12,000+</a:t>
            </a:r>
          </a:p>
        </p:txBody>
      </p:sp>
      <p:sp>
        <p:nvSpPr>
          <p:cNvPr id="120" name="Shape 120"/>
          <p:cNvSpPr/>
          <p:nvPr/>
        </p:nvSpPr>
        <p:spPr>
          <a:xfrm>
            <a:off x="1983492" y="4806779"/>
            <a:ext cx="7005816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54000" lvl="0" indent="-254000">
              <a:lnSpc>
                <a:spcPct val="120000"/>
              </a:lnSpc>
              <a:buSzPct val="100000"/>
              <a:buChar char="•"/>
            </a:pPr>
            <a:r>
              <a: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Originated since 1992 from Chinese University of Hong Kong</a:t>
            </a:r>
          </a:p>
          <a:p>
            <a:pPr marL="254000" lvl="0" indent="-254000">
              <a:lnSpc>
                <a:spcPct val="120000"/>
              </a:lnSpc>
              <a:buSzPct val="100000"/>
              <a:buChar char="•"/>
            </a:pPr>
            <a:r>
              <a: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Established in 1998</a:t>
            </a:r>
          </a:p>
          <a:p>
            <a:pPr marL="254000" lvl="0" indent="-254000">
              <a:lnSpc>
                <a:spcPct val="120000"/>
              </a:lnSpc>
              <a:buSzPct val="100000"/>
              <a:buChar char="•"/>
            </a:pPr>
            <a:r>
              <a: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World’s leader in Chinese media and marketing intelligence</a:t>
            </a:r>
          </a:p>
          <a:p>
            <a:pPr marL="254000" lvl="0" indent="-254000">
              <a:lnSpc>
                <a:spcPct val="120000"/>
              </a:lnSpc>
              <a:buSzPct val="100000"/>
              <a:buChar char="•"/>
            </a:pPr>
            <a:r>
              <a: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Coverage throughout Greater China, and all over the world</a:t>
            </a:r>
          </a:p>
        </p:txBody>
      </p:sp>
      <p:sp>
        <p:nvSpPr>
          <p:cNvPr id="121" name="Shape 121"/>
          <p:cNvSpPr/>
          <p:nvPr/>
        </p:nvSpPr>
        <p:spPr>
          <a:xfrm>
            <a:off x="1227600" y="2968593"/>
            <a:ext cx="251064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sources of news &amp; information</a:t>
            </a:r>
          </a:p>
        </p:txBody>
      </p:sp>
      <p:sp>
        <p:nvSpPr>
          <p:cNvPr id="122" name="Shape 122"/>
          <p:cNvSpPr/>
          <p:nvPr/>
        </p:nvSpPr>
        <p:spPr>
          <a:xfrm>
            <a:off x="4274485" y="3145359"/>
            <a:ext cx="236713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items archive dating back to 1979</a:t>
            </a:r>
          </a:p>
        </p:txBody>
      </p:sp>
      <p:sp>
        <p:nvSpPr>
          <p:cNvPr id="123" name="Shape 123"/>
          <p:cNvSpPr/>
          <p:nvPr/>
        </p:nvSpPr>
        <p:spPr>
          <a:xfrm>
            <a:off x="7130779" y="2989579"/>
            <a:ext cx="246873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95959"/>
                </a:solidFill>
              </a:rPr>
              <a:t>new items per day in average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9"/>
          <p:cNvGrpSpPr/>
          <p:nvPr/>
        </p:nvGrpSpPr>
        <p:grpSpPr>
          <a:xfrm>
            <a:off x="-1" y="0"/>
            <a:ext cx="10980740" cy="6858000"/>
            <a:chOff x="0" y="0"/>
            <a:chExt cx="10980738" cy="6858000"/>
          </a:xfrm>
        </p:grpSpPr>
        <p:pic>
          <p:nvPicPr>
            <p:cNvPr id="127" name="image9.jpg"/>
            <p:cNvPicPr/>
            <p:nvPr/>
          </p:nvPicPr>
          <p:blipFill>
            <a:blip r:embed="rId2">
              <a:extLst/>
            </a:blip>
            <a:srcRect l="15904" r="25"/>
            <a:stretch>
              <a:fillRect/>
            </a:stretch>
          </p:blipFill>
          <p:spPr>
            <a:xfrm>
              <a:off x="-1" y="0"/>
              <a:ext cx="1098074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" name="Shape 128"/>
            <p:cNvSpPr/>
            <p:nvPr/>
          </p:nvSpPr>
          <p:spPr>
            <a:xfrm>
              <a:off x="-1" y="0"/>
              <a:ext cx="10980740" cy="6858000"/>
            </a:xfrm>
            <a:prstGeom prst="rect">
              <a:avLst/>
            </a:prstGeom>
            <a:solidFill>
              <a:srgbClr val="FFFFFF">
                <a:alpha val="6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</p:grpSp>
      <p:sp>
        <p:nvSpPr>
          <p:cNvPr id="130" name="Shape 130"/>
          <p:cNvSpPr/>
          <p:nvPr/>
        </p:nvSpPr>
        <p:spPr>
          <a:xfrm>
            <a:off x="720532" y="-646193"/>
            <a:ext cx="9353936" cy="897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1181100" y="277664"/>
            <a:ext cx="8534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120000"/>
              </a:lnSpc>
              <a:spcBef>
                <a:spcPts val="1200"/>
              </a:spcBef>
              <a:defRPr sz="4400" b="1">
                <a:solidFill>
                  <a:srgbClr val="1F40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b="1">
                <a:solidFill>
                  <a:srgbClr val="1F409A"/>
                </a:solidFill>
              </a:rPr>
              <a:t>Academic Clients</a:t>
            </a:r>
          </a:p>
        </p:txBody>
      </p:sp>
      <p:pic>
        <p:nvPicPr>
          <p:cNvPr id="132" name="library-of-congres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0656" y="1234704"/>
            <a:ext cx="691373" cy="563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berlin-state-library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4552" y="1123828"/>
            <a:ext cx="784899" cy="78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hku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23715" y="2268380"/>
            <a:ext cx="691373" cy="780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cuhk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32079" y="2281080"/>
            <a:ext cx="987585" cy="780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hkust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23350" y="2228757"/>
            <a:ext cx="548104" cy="8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oxford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3955" y="3821757"/>
            <a:ext cx="691373" cy="691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cambridg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21416" y="3784451"/>
            <a:ext cx="643612" cy="8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rinc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7251" y="3748353"/>
            <a:ext cx="691372" cy="879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fiu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835747" y="5493766"/>
            <a:ext cx="903736" cy="439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uke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051262" y="5311990"/>
            <a:ext cx="692476" cy="695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nanyang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125089" y="5171388"/>
            <a:ext cx="733781" cy="879929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2133729" y="6008292"/>
            <a:ext cx="2307771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Florida International University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International Economic Studies</a:t>
            </a:r>
          </a:p>
        </p:txBody>
      </p:sp>
      <p:sp>
        <p:nvSpPr>
          <p:cNvPr id="144" name="Shape 144"/>
          <p:cNvSpPr/>
          <p:nvPr/>
        </p:nvSpPr>
        <p:spPr>
          <a:xfrm>
            <a:off x="4643228" y="6092279"/>
            <a:ext cx="150854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Duke University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 of Business</a:t>
            </a:r>
          </a:p>
        </p:txBody>
      </p:sp>
      <p:sp>
        <p:nvSpPr>
          <p:cNvPr id="145" name="Shape 145"/>
          <p:cNvSpPr/>
          <p:nvPr/>
        </p:nvSpPr>
        <p:spPr>
          <a:xfrm>
            <a:off x="6403519" y="6008292"/>
            <a:ext cx="2176921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Nanyang Technological University, Singapore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Library, Faculty of Engineering</a:t>
            </a:r>
          </a:p>
        </p:txBody>
      </p:sp>
      <p:sp>
        <p:nvSpPr>
          <p:cNvPr id="146" name="Shape 146"/>
          <p:cNvSpPr/>
          <p:nvPr/>
        </p:nvSpPr>
        <p:spPr>
          <a:xfrm>
            <a:off x="1471755" y="4621131"/>
            <a:ext cx="158117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Oxford University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Library</a:t>
            </a:r>
          </a:p>
        </p:txBody>
      </p:sp>
      <p:sp>
        <p:nvSpPr>
          <p:cNvPr id="147" name="Shape 147"/>
          <p:cNvSpPr/>
          <p:nvPr/>
        </p:nvSpPr>
        <p:spPr>
          <a:xfrm>
            <a:off x="3215754" y="4621131"/>
            <a:ext cx="185493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Cambridge University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Development Office</a:t>
            </a:r>
          </a:p>
        </p:txBody>
      </p:sp>
      <p:sp>
        <p:nvSpPr>
          <p:cNvPr id="148" name="Shape 148"/>
          <p:cNvSpPr/>
          <p:nvPr/>
        </p:nvSpPr>
        <p:spPr>
          <a:xfrm>
            <a:off x="5205469" y="4627175"/>
            <a:ext cx="185493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Princeton University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Library, Asian Studies</a:t>
            </a:r>
          </a:p>
        </p:txBody>
      </p:sp>
      <p:sp>
        <p:nvSpPr>
          <p:cNvPr id="149" name="Shape 149"/>
          <p:cNvSpPr/>
          <p:nvPr/>
        </p:nvSpPr>
        <p:spPr>
          <a:xfrm>
            <a:off x="7169784" y="4621131"/>
            <a:ext cx="204361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University of California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Library, Chinese Studies</a:t>
            </a:r>
          </a:p>
        </p:txBody>
      </p:sp>
      <p:sp>
        <p:nvSpPr>
          <p:cNvPr id="150" name="Shape 150"/>
          <p:cNvSpPr/>
          <p:nvPr/>
        </p:nvSpPr>
        <p:spPr>
          <a:xfrm>
            <a:off x="1847596" y="3101615"/>
            <a:ext cx="204361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University of Hong Kong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Library</a:t>
            </a:r>
          </a:p>
        </p:txBody>
      </p:sp>
      <p:sp>
        <p:nvSpPr>
          <p:cNvPr id="151" name="Shape 151"/>
          <p:cNvSpPr/>
          <p:nvPr/>
        </p:nvSpPr>
        <p:spPr>
          <a:xfrm>
            <a:off x="3991598" y="3101615"/>
            <a:ext cx="2648448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Chinese University of Hong Kong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Faculty of Medicine</a:t>
            </a:r>
          </a:p>
        </p:txBody>
      </p:sp>
      <p:sp>
        <p:nvSpPr>
          <p:cNvPr id="152" name="Shape 152"/>
          <p:cNvSpPr/>
          <p:nvPr/>
        </p:nvSpPr>
        <p:spPr>
          <a:xfrm>
            <a:off x="6473178" y="3017834"/>
            <a:ext cx="2648448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Hong Kong University of Technology and Science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Faculty of Business</a:t>
            </a:r>
          </a:p>
        </p:txBody>
      </p:sp>
      <p:sp>
        <p:nvSpPr>
          <p:cNvPr id="153" name="Shape 153"/>
          <p:cNvSpPr/>
          <p:nvPr/>
        </p:nvSpPr>
        <p:spPr>
          <a:xfrm>
            <a:off x="3114537" y="1806499"/>
            <a:ext cx="204361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Library of Congress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Asian Division</a:t>
            </a:r>
          </a:p>
        </p:txBody>
      </p:sp>
      <p:sp>
        <p:nvSpPr>
          <p:cNvPr id="154" name="Shape 154"/>
          <p:cNvSpPr/>
          <p:nvPr/>
        </p:nvSpPr>
        <p:spPr>
          <a:xfrm>
            <a:off x="5595196" y="1806499"/>
            <a:ext cx="204361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300" b="1">
                <a:latin typeface="Trebuchet MS"/>
                <a:ea typeface="Trebuchet MS"/>
                <a:cs typeface="Trebuchet MS"/>
                <a:sym typeface="Trebuchet MS"/>
              </a:rPr>
              <a:t>State Library, Berlin</a:t>
            </a:r>
          </a:p>
          <a:p>
            <a:pPr lvl="0" algn="ctr"/>
            <a:r>
              <a:rPr sz="11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East Asia Department</a:t>
            </a:r>
          </a:p>
        </p:txBody>
      </p:sp>
      <p:pic>
        <p:nvPicPr>
          <p:cNvPr id="155" name="UC.jp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785026" y="3780377"/>
            <a:ext cx="813127" cy="813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-5953" y="-8811"/>
            <a:ext cx="10984707" cy="6875622"/>
          </a:xfrm>
          <a:prstGeom prst="rect">
            <a:avLst/>
          </a:prstGeom>
          <a:solidFill>
            <a:srgbClr val="101F39">
              <a:alpha val="4687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-1" y="0"/>
            <a:ext cx="10980740" cy="6858000"/>
            <a:chOff x="0" y="0"/>
            <a:chExt cx="10980738" cy="6858000"/>
          </a:xfrm>
        </p:grpSpPr>
        <p:pic>
          <p:nvPicPr>
            <p:cNvPr id="158" name="image9.jpg"/>
            <p:cNvPicPr/>
            <p:nvPr/>
          </p:nvPicPr>
          <p:blipFill>
            <a:blip r:embed="rId2">
              <a:extLst/>
            </a:blip>
            <a:srcRect l="15904" r="25"/>
            <a:stretch>
              <a:fillRect/>
            </a:stretch>
          </p:blipFill>
          <p:spPr>
            <a:xfrm>
              <a:off x="-1" y="0"/>
              <a:ext cx="1098074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Shape 159"/>
            <p:cNvSpPr/>
            <p:nvPr/>
          </p:nvSpPr>
          <p:spPr>
            <a:xfrm>
              <a:off x="-1" y="0"/>
              <a:ext cx="10980740" cy="6858000"/>
            </a:xfrm>
            <a:prstGeom prst="rect">
              <a:avLst/>
            </a:prstGeom>
            <a:solidFill>
              <a:srgbClr val="FFFFFF">
                <a:alpha val="6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Centaur"/>
                  <a:ea typeface="Centaur"/>
                  <a:cs typeface="Centaur"/>
                  <a:sym typeface="Centaur"/>
                </a:defRPr>
              </a:pPr>
              <a:endParaRPr/>
            </a:p>
          </p:txBody>
        </p:sp>
      </p:grpSp>
      <p:sp>
        <p:nvSpPr>
          <p:cNvPr id="161" name="Shape 161"/>
          <p:cNvSpPr/>
          <p:nvPr/>
        </p:nvSpPr>
        <p:spPr>
          <a:xfrm>
            <a:off x="1126010" y="1050563"/>
            <a:ext cx="5676926" cy="5448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2351315" y="1965494"/>
            <a:ext cx="322631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120000"/>
              </a:lnSpc>
              <a:spcBef>
                <a:spcPts val="1200"/>
              </a:spcBef>
              <a:defRPr sz="4200" b="1" baseline="-4761">
                <a:solidFill>
                  <a:srgbClr val="1F40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 baseline="0">
                <a:solidFill>
                  <a:srgbClr val="000000"/>
                </a:solidFill>
              </a:defRPr>
            </a:pPr>
            <a:r>
              <a:rPr sz="4200" b="1" baseline="-4761">
                <a:solidFill>
                  <a:srgbClr val="1F409A"/>
                </a:solidFill>
              </a:rPr>
              <a:t>Difficulties</a:t>
            </a:r>
          </a:p>
        </p:txBody>
      </p:sp>
      <p:pic>
        <p:nvPicPr>
          <p:cNvPr id="163" name="student-worr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15" y="2869846"/>
            <a:ext cx="2231884" cy="400045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5333505" y="291114"/>
            <a:ext cx="5310873" cy="5097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2245112" y="2777319"/>
            <a:ext cx="3989407" cy="245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03200" lvl="0" indent="-203200">
              <a:spcBef>
                <a:spcPts val="700"/>
              </a:spcBef>
              <a:buSzPct val="100000"/>
              <a:buChar char="•"/>
            </a:pP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Locate </a:t>
            </a:r>
            <a:r>
              <a:rPr sz="17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regional</a:t>
            </a: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 information sources</a:t>
            </a:r>
          </a:p>
          <a:p>
            <a:pPr marL="203200" lvl="0" indent="-203200">
              <a:spcBef>
                <a:spcPts val="700"/>
              </a:spcBef>
              <a:buSzPct val="100000"/>
              <a:buChar char="•"/>
            </a:pP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Searching through </a:t>
            </a:r>
            <a:r>
              <a:rPr sz="17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different platforms</a:t>
            </a: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 and engines</a:t>
            </a:r>
          </a:p>
          <a:p>
            <a:pPr marL="203200" lvl="0" indent="-203200">
              <a:spcBef>
                <a:spcPts val="700"/>
              </a:spcBef>
              <a:buSzPct val="100000"/>
              <a:buChar char="•"/>
            </a:pP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Consolidating </a:t>
            </a:r>
            <a:r>
              <a:rPr sz="17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fragmentized</a:t>
            </a:r>
            <a:r>
              <a:rPr sz="1700" dirty="0">
                <a:solidFill>
                  <a:srgbClr val="1F40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information</a:t>
            </a:r>
          </a:p>
          <a:p>
            <a:pPr marL="203200" lvl="0" indent="-203200">
              <a:spcBef>
                <a:spcPts val="700"/>
              </a:spcBef>
              <a:buSzPct val="100000"/>
              <a:buChar char="•"/>
            </a:pP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Browsing </a:t>
            </a:r>
            <a:r>
              <a:rPr sz="17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randomly</a:t>
            </a: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 on various social media</a:t>
            </a:r>
          </a:p>
          <a:p>
            <a:pPr marL="203200" lvl="0" indent="-203200">
              <a:spcBef>
                <a:spcPts val="700"/>
              </a:spcBef>
              <a:buSzPct val="100000"/>
              <a:buChar char="•"/>
            </a:pP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Reading </a:t>
            </a:r>
            <a:r>
              <a:rPr sz="17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old physical</a:t>
            </a:r>
            <a:r>
              <a:rPr sz="1700" dirty="0">
                <a:solidFill>
                  <a:srgbClr val="1F40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articles</a:t>
            </a:r>
          </a:p>
        </p:txBody>
      </p:sp>
      <p:sp>
        <p:nvSpPr>
          <p:cNvPr id="166" name="Shape 166"/>
          <p:cNvSpPr/>
          <p:nvPr/>
        </p:nvSpPr>
        <p:spPr>
          <a:xfrm>
            <a:off x="5784856" y="1196296"/>
            <a:ext cx="4408171" cy="1035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</a:pPr>
            <a:r>
              <a:rPr sz="3300" b="1" spc="-33" dirty="0">
                <a:solidFill>
                  <a:srgbClr val="1F409A"/>
                </a:solidFill>
                <a:latin typeface="Trebuchet MS"/>
                <a:ea typeface="Trebuchet MS"/>
                <a:cs typeface="Trebuchet MS"/>
                <a:sym typeface="Trebuchet MS"/>
              </a:rPr>
              <a:t>How </a:t>
            </a:r>
            <a:r>
              <a:rPr sz="3300" spc="0" dirty="0">
                <a:solidFill>
                  <a:srgbClr val="1F409A"/>
                </a:solidFill>
                <a:latin typeface="Impact"/>
                <a:ea typeface="Impact"/>
                <a:cs typeface="Impact"/>
                <a:sym typeface="Impact"/>
              </a:rPr>
              <a:t>Wisers</a:t>
            </a:r>
            <a:r>
              <a:rPr sz="3300" b="1" spc="-33" dirty="0">
                <a:solidFill>
                  <a:srgbClr val="1F409A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br>
              <a:rPr sz="3300" b="1" spc="-33" dirty="0">
                <a:solidFill>
                  <a:srgbClr val="1F409A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sz="3300" b="1" spc="-33" dirty="0">
                <a:solidFill>
                  <a:srgbClr val="1F409A"/>
                </a:solidFill>
                <a:latin typeface="Trebuchet MS"/>
                <a:ea typeface="Trebuchet MS"/>
                <a:cs typeface="Trebuchet MS"/>
                <a:sym typeface="Trebuchet MS"/>
              </a:rPr>
              <a:t>Makes a Difference</a:t>
            </a:r>
          </a:p>
        </p:txBody>
      </p:sp>
      <p:sp>
        <p:nvSpPr>
          <p:cNvPr id="167" name="Shape 167"/>
          <p:cNvSpPr/>
          <p:nvPr/>
        </p:nvSpPr>
        <p:spPr>
          <a:xfrm>
            <a:off x="6438652" y="2405380"/>
            <a:ext cx="3545476" cy="19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03200" lvl="0" indent="-203200">
              <a:spcBef>
                <a:spcPts val="700"/>
              </a:spcBef>
              <a:buSzPct val="100000"/>
              <a:buChar char="•"/>
            </a:pPr>
            <a:r>
              <a:rPr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Regional perspective</a:t>
            </a:r>
          </a:p>
          <a:p>
            <a:pPr marL="203200" lvl="0" indent="-203200">
              <a:spcBef>
                <a:spcPts val="700"/>
              </a:spcBef>
              <a:buSzPct val="100000"/>
              <a:buChar char="•"/>
            </a:pPr>
            <a:r>
              <a:rPr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</a:t>
            </a: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 platform</a:t>
            </a:r>
          </a:p>
          <a:p>
            <a:pPr marL="203200" lvl="0" indent="-203200">
              <a:spcBef>
                <a:spcPts val="700"/>
              </a:spcBef>
              <a:buSzPct val="100000"/>
              <a:buChar char="•"/>
            </a:pPr>
            <a:r>
              <a:rPr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Total archive</a:t>
            </a:r>
          </a:p>
          <a:p>
            <a:pPr marL="203200" lvl="0" indent="-203200">
              <a:spcBef>
                <a:spcPts val="700"/>
              </a:spcBef>
              <a:buSzPct val="100000"/>
              <a:buChar char="•"/>
            </a:pP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Public opinion on social medial platform from </a:t>
            </a:r>
            <a:r>
              <a:rPr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source</a:t>
            </a:r>
            <a:endParaRPr sz="17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03200" lvl="0" indent="-203200">
              <a:spcBef>
                <a:spcPts val="700"/>
              </a:spcBef>
              <a:buSzPct val="100000"/>
              <a:buChar char="•"/>
            </a:pPr>
            <a:r>
              <a:rPr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Full digital </a:t>
            </a:r>
            <a:r>
              <a:rPr sz="1700" dirty="0">
                <a:latin typeface="Century Gothic"/>
                <a:ea typeface="Century Gothic"/>
                <a:cs typeface="Century Gothic"/>
                <a:sym typeface="Century Gothic"/>
              </a:rPr>
              <a:t>historical data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27" presetClass="emph" presetSubtype="0" fill="remove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27" presetClass="emph" presetSubtype="0" fill="remove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7" presetClass="emph" presetSubtype="0" fill="remove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50"/>
                            </p:stCondLst>
                            <p:childTnLst>
                              <p:par>
                                <p:cTn id="50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50"/>
                            </p:stCondLst>
                            <p:childTnLst>
                              <p:par>
                                <p:cTn id="56" presetID="27" presetClass="emph" presetSubtype="0" fill="remove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850"/>
                            </p:stCondLst>
                            <p:childTnLst>
                              <p:par>
                                <p:cTn id="6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350"/>
                            </p:stCondLst>
                            <p:childTnLst>
                              <p:par>
                                <p:cTn id="71" presetID="27" presetClass="emph" presetSubtype="0" fill="remove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1294196"/>
            <a:ext cx="11029950" cy="8272463"/>
          </a:xfrm>
          <a:prstGeom prst="rect">
            <a:avLst/>
          </a:prstGeom>
        </p:spPr>
      </p:pic>
      <p:sp>
        <p:nvSpPr>
          <p:cNvPr id="170" name="Shape 170"/>
          <p:cNvSpPr/>
          <p:nvPr/>
        </p:nvSpPr>
        <p:spPr>
          <a:xfrm>
            <a:off x="-59656" y="-50305"/>
            <a:ext cx="11050294" cy="6990472"/>
          </a:xfrm>
          <a:prstGeom prst="rect">
            <a:avLst/>
          </a:prstGeom>
          <a:solidFill>
            <a:srgbClr val="39090C">
              <a:alpha val="6253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75" name="Shape 175"/>
          <p:cNvSpPr/>
          <p:nvPr/>
        </p:nvSpPr>
        <p:spPr>
          <a:xfrm flipV="1">
            <a:off x="1082952" y="1947621"/>
            <a:ext cx="9922631" cy="3761227"/>
          </a:xfrm>
          <a:prstGeom prst="line">
            <a:avLst/>
          </a:prstGeom>
          <a:ln w="63500">
            <a:solidFill>
              <a:srgbClr val="C0B100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182" name="Group 182"/>
          <p:cNvGrpSpPr/>
          <p:nvPr/>
        </p:nvGrpSpPr>
        <p:grpSpPr>
          <a:xfrm>
            <a:off x="440577" y="5461911"/>
            <a:ext cx="10081533" cy="8153994"/>
            <a:chOff x="15852" y="0"/>
            <a:chExt cx="10081532" cy="8153992"/>
          </a:xfrm>
        </p:grpSpPr>
        <p:pic>
          <p:nvPicPr>
            <p:cNvPr id="176" name="image26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852" y="0"/>
              <a:ext cx="10081533" cy="8153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Shape 177"/>
            <p:cNvSpPr/>
            <p:nvPr/>
          </p:nvSpPr>
          <p:spPr>
            <a:xfrm>
              <a:off x="380133" y="397721"/>
              <a:ext cx="9321266" cy="15337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78" name="image11.png"/>
            <p:cNvPicPr/>
            <p:nvPr/>
          </p:nvPicPr>
          <p:blipFill>
            <a:blip r:embed="rId4">
              <a:extLst/>
            </a:blip>
            <a:srcRect t="3799" b="2811"/>
            <a:stretch>
              <a:fillRect/>
            </a:stretch>
          </p:blipFill>
          <p:spPr>
            <a:xfrm>
              <a:off x="390946" y="755209"/>
              <a:ext cx="9299774" cy="4928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image11.png"/>
            <p:cNvPicPr/>
            <p:nvPr/>
          </p:nvPicPr>
          <p:blipFill>
            <a:blip r:embed="rId4">
              <a:extLst/>
            </a:blip>
            <a:srcRect l="867" t="202" r="90280" b="96573"/>
            <a:stretch>
              <a:fillRect/>
            </a:stretch>
          </p:blipFill>
          <p:spPr>
            <a:xfrm>
              <a:off x="469005" y="463226"/>
              <a:ext cx="1462164" cy="277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image11.png"/>
            <p:cNvPicPr/>
            <p:nvPr/>
          </p:nvPicPr>
          <p:blipFill>
            <a:blip r:embed="rId4">
              <a:extLst/>
            </a:blip>
            <a:srcRect l="60329" b="96849"/>
            <a:stretch>
              <a:fillRect/>
            </a:stretch>
          </p:blipFill>
          <p:spPr>
            <a:xfrm>
              <a:off x="4348769" y="474620"/>
              <a:ext cx="5292531" cy="207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" name="Shape 181"/>
            <p:cNvSpPr/>
            <p:nvPr/>
          </p:nvSpPr>
          <p:spPr>
            <a:xfrm>
              <a:off x="383390" y="393003"/>
              <a:ext cx="9322277" cy="1192014"/>
            </a:xfrm>
            <a:prstGeom prst="rect">
              <a:avLst/>
            </a:prstGeom>
            <a:solidFill>
              <a:srgbClr val="000000">
                <a:alpha val="217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130843" y="158593"/>
            <a:ext cx="1899794" cy="1902314"/>
            <a:chOff x="383076" y="2901729"/>
            <a:chExt cx="1899794" cy="1902314"/>
          </a:xfrm>
        </p:grpSpPr>
        <p:sp>
          <p:nvSpPr>
            <p:cNvPr id="173" name="Shape 173"/>
            <p:cNvSpPr/>
            <p:nvPr/>
          </p:nvSpPr>
          <p:spPr>
            <a:xfrm>
              <a:off x="383076" y="2901729"/>
              <a:ext cx="1899794" cy="1902314"/>
            </a:xfrm>
            <a:prstGeom prst="wedgeEllipseCallout">
              <a:avLst>
                <a:gd name="adj1" fmla="val -17429"/>
                <a:gd name="adj2" fmla="val 57782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pic>
          <p:nvPicPr>
            <p:cNvPr id="183" name="image14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93744" y="3120791"/>
              <a:ext cx="443880" cy="4438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5" name="Shape 185"/>
            <p:cNvSpPr/>
            <p:nvPr/>
          </p:nvSpPr>
          <p:spPr>
            <a:xfrm>
              <a:off x="648710" y="3700753"/>
              <a:ext cx="1449399" cy="7391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lvl="0" algn="ctr"/>
              <a:r>
                <a:rPr b="1" dirty="0">
                  <a:latin typeface="Trebuchet MS"/>
                  <a:ea typeface="Trebuchet MS"/>
                  <a:cs typeface="Trebuchet MS"/>
                  <a:sym typeface="Trebuchet MS"/>
                </a:rPr>
                <a:t>Social Media</a:t>
              </a:r>
            </a:p>
            <a:p>
              <a:pPr marL="152400" lvl="0" indent="-152400">
                <a:buSzPct val="100000"/>
                <a:buChar char="•"/>
              </a:pPr>
              <a:r>
                <a:rPr sz="12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Public opinions</a:t>
              </a:r>
            </a:p>
            <a:p>
              <a:pPr marL="152400" lvl="0" indent="-152400">
                <a:buSzPct val="100000"/>
                <a:buChar char="•"/>
              </a:pPr>
              <a:r>
                <a:rPr sz="12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Social impacts</a:t>
              </a:r>
            </a:p>
          </p:txBody>
        </p:sp>
      </p:grpSp>
      <p:sp>
        <p:nvSpPr>
          <p:cNvPr id="184" name="Shape 184"/>
          <p:cNvSpPr/>
          <p:nvPr/>
        </p:nvSpPr>
        <p:spPr>
          <a:xfrm>
            <a:off x="185598" y="3370635"/>
            <a:ext cx="1899793" cy="1902315"/>
          </a:xfrm>
          <a:prstGeom prst="wedgeEllipseCallout">
            <a:avLst>
              <a:gd name="adj1" fmla="val 60323"/>
              <a:gd name="adj2" fmla="val 3319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5560911" y="1079683"/>
            <a:ext cx="1899794" cy="1902315"/>
          </a:xfrm>
          <a:prstGeom prst="wedgeEllipseCallout">
            <a:avLst>
              <a:gd name="adj1" fmla="val 28918"/>
              <a:gd name="adj2" fmla="val 5634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88" name="image1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43602" y="1248969"/>
            <a:ext cx="534438" cy="53443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5893486" y="1834860"/>
            <a:ext cx="1234671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b="1" dirty="0">
                <a:latin typeface="Trebuchet MS"/>
                <a:ea typeface="Trebuchet MS"/>
                <a:cs typeface="Trebuchet MS"/>
                <a:sym typeface="Trebuchet MS"/>
              </a:rPr>
              <a:t>Website</a:t>
            </a:r>
            <a:endParaRPr b="1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lvl="0" indent="-152400">
              <a:buSzPct val="100000"/>
              <a:buChar char="•"/>
            </a:pPr>
            <a:r>
              <a:rPr sz="12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Live news</a:t>
            </a:r>
          </a:p>
          <a:p>
            <a:pPr marL="152400" lvl="0" indent="-152400">
              <a:buSzPct val="100000"/>
              <a:buChar char="•"/>
            </a:pPr>
            <a:r>
              <a:rPr sz="12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Independent media</a:t>
            </a:r>
          </a:p>
        </p:txBody>
      </p:sp>
      <p:sp>
        <p:nvSpPr>
          <p:cNvPr id="172" name="Shape 172"/>
          <p:cNvSpPr/>
          <p:nvPr/>
        </p:nvSpPr>
        <p:spPr>
          <a:xfrm>
            <a:off x="8027890" y="3069850"/>
            <a:ext cx="1899793" cy="1902314"/>
          </a:xfrm>
          <a:prstGeom prst="wedgeEllipseCallout">
            <a:avLst>
              <a:gd name="adj1" fmla="val -49800"/>
              <a:gd name="adj2" fmla="val -3870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91" name="image20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48902" y="3327398"/>
            <a:ext cx="436758" cy="44401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8259146" y="3856125"/>
            <a:ext cx="1494096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b="1" dirty="0">
                <a:latin typeface="Trebuchet MS"/>
                <a:ea typeface="Trebuchet MS"/>
                <a:cs typeface="Trebuchet MS"/>
                <a:sym typeface="Trebuchet MS"/>
              </a:rPr>
              <a:t>Print Ad</a:t>
            </a:r>
            <a:endParaRPr b="1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lvl="0" indent="-152400">
              <a:buSzPct val="100000"/>
              <a:buChar char="•"/>
            </a:pPr>
            <a:r>
              <a:rPr sz="12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Strategies</a:t>
            </a:r>
          </a:p>
          <a:p>
            <a:pPr marL="152400" lvl="0" indent="-152400">
              <a:buSzPct val="100000"/>
              <a:buChar char="•"/>
            </a:pPr>
            <a:r>
              <a:rPr sz="12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Media spending</a:t>
            </a:r>
          </a:p>
        </p:txBody>
      </p:sp>
      <p:sp>
        <p:nvSpPr>
          <p:cNvPr id="190" name="Shape 190"/>
          <p:cNvSpPr/>
          <p:nvPr/>
        </p:nvSpPr>
        <p:spPr>
          <a:xfrm>
            <a:off x="1605979" y="2372150"/>
            <a:ext cx="1899793" cy="1902315"/>
          </a:xfrm>
          <a:prstGeom prst="wedgeEllipseCallout">
            <a:avLst>
              <a:gd name="adj1" fmla="val -129"/>
              <a:gd name="adj2" fmla="val 6162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93" name="image19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02578" y="2676180"/>
            <a:ext cx="506643" cy="50664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1938564" y="3219139"/>
            <a:ext cx="1234671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b="1" dirty="0">
                <a:latin typeface="Trebuchet MS"/>
                <a:ea typeface="Trebuchet MS"/>
                <a:cs typeface="Trebuchet MS"/>
                <a:sym typeface="Trebuchet MS"/>
              </a:rPr>
              <a:t>Magazine</a:t>
            </a:r>
            <a:endParaRPr b="1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lvl="0" indent="-152400">
              <a:buSzPct val="100000"/>
              <a:buChar char="•"/>
            </a:pPr>
            <a:r>
              <a:rPr sz="12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Cover stories</a:t>
            </a:r>
          </a:p>
          <a:p>
            <a:pPr marL="152400" lvl="0" indent="-152400">
              <a:buSzPct val="100000"/>
              <a:buChar char="•"/>
            </a:pPr>
            <a:r>
              <a:rPr sz="12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Analysis</a:t>
            </a:r>
          </a:p>
        </p:txBody>
      </p:sp>
      <p:sp>
        <p:nvSpPr>
          <p:cNvPr id="171" name="Shape 171"/>
          <p:cNvSpPr/>
          <p:nvPr/>
        </p:nvSpPr>
        <p:spPr>
          <a:xfrm rot="822665">
            <a:off x="2521825" y="5185374"/>
            <a:ext cx="1899793" cy="1902314"/>
          </a:xfrm>
          <a:prstGeom prst="wedgeEllipseCallout">
            <a:avLst>
              <a:gd name="adj1" fmla="val -48589"/>
              <a:gd name="adj2" fmla="val -3261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95" name="image18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6030" y="3713620"/>
            <a:ext cx="474578" cy="47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446729" y="4224511"/>
            <a:ext cx="1318531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b="1" dirty="0">
                <a:latin typeface="Trebuchet MS"/>
                <a:ea typeface="Trebuchet MS"/>
                <a:cs typeface="Trebuchet MS"/>
                <a:sym typeface="Trebuchet MS"/>
              </a:rPr>
              <a:t>Newspaper</a:t>
            </a:r>
            <a:endParaRPr b="1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lvl="0" indent="-152400">
              <a:buSzPct val="100000"/>
              <a:buChar char="•"/>
            </a:pPr>
            <a:r>
              <a:rPr sz="12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Editorials</a:t>
            </a:r>
          </a:p>
          <a:p>
            <a:pPr marL="152400" lvl="0" indent="-152400">
              <a:buSzPct val="100000"/>
              <a:buChar char="•"/>
            </a:pPr>
            <a:r>
              <a:rPr sz="12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News covers</a:t>
            </a:r>
          </a:p>
        </p:txBody>
      </p:sp>
      <p:sp>
        <p:nvSpPr>
          <p:cNvPr id="197" name="Shape 197"/>
          <p:cNvSpPr/>
          <p:nvPr/>
        </p:nvSpPr>
        <p:spPr>
          <a:xfrm>
            <a:off x="2429782" y="4996043"/>
            <a:ext cx="320693" cy="320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0B2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9515844" y="2298081"/>
            <a:ext cx="320693" cy="320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0B2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7652173" y="2997922"/>
            <a:ext cx="320692" cy="320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0B2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6924517" y="3284585"/>
            <a:ext cx="320692" cy="320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0B2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4218482" y="4325560"/>
            <a:ext cx="320693" cy="320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0B2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2318741" y="4550357"/>
            <a:ext cx="5836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1998</a:t>
            </a:r>
          </a:p>
        </p:txBody>
      </p:sp>
      <p:sp>
        <p:nvSpPr>
          <p:cNvPr id="203" name="Shape 203"/>
          <p:cNvSpPr/>
          <p:nvPr/>
        </p:nvSpPr>
        <p:spPr>
          <a:xfrm>
            <a:off x="4348086" y="3951875"/>
            <a:ext cx="5836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2000</a:t>
            </a:r>
          </a:p>
        </p:txBody>
      </p:sp>
      <p:sp>
        <p:nvSpPr>
          <p:cNvPr id="204" name="Shape 204"/>
          <p:cNvSpPr/>
          <p:nvPr/>
        </p:nvSpPr>
        <p:spPr>
          <a:xfrm>
            <a:off x="6377467" y="3141100"/>
            <a:ext cx="58366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2007</a:t>
            </a:r>
          </a:p>
        </p:txBody>
      </p:sp>
      <p:sp>
        <p:nvSpPr>
          <p:cNvPr id="205" name="Shape 205"/>
          <p:cNvSpPr/>
          <p:nvPr/>
        </p:nvSpPr>
        <p:spPr>
          <a:xfrm>
            <a:off x="7444225" y="2693420"/>
            <a:ext cx="5836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206" name="Shape 206"/>
          <p:cNvSpPr/>
          <p:nvPr/>
        </p:nvSpPr>
        <p:spPr>
          <a:xfrm>
            <a:off x="9892086" y="2471495"/>
            <a:ext cx="4680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 algn="ctr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2011</a:t>
            </a:r>
          </a:p>
        </p:txBody>
      </p:sp>
      <p:sp>
        <p:nvSpPr>
          <p:cNvPr id="207" name="Shape 207"/>
          <p:cNvSpPr/>
          <p:nvPr/>
        </p:nvSpPr>
        <p:spPr>
          <a:xfrm>
            <a:off x="5056981" y="4115944"/>
            <a:ext cx="1899793" cy="1902315"/>
          </a:xfrm>
          <a:prstGeom prst="wedgeEllipseCallout">
            <a:avLst>
              <a:gd name="adj1" fmla="val -60648"/>
              <a:gd name="adj2" fmla="val -28262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208" name="image22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39713" y="4299700"/>
            <a:ext cx="534378" cy="53437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5389566" y="4849034"/>
            <a:ext cx="1234671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Broadcast</a:t>
            </a:r>
          </a:p>
          <a:p>
            <a:pPr marL="152400" lvl="0" indent="-152400">
              <a:buSzPct val="100000"/>
              <a:buChar char="•"/>
            </a:pPr>
            <a:r>
              <a:rPr sz="1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Video and audio clips</a:t>
            </a:r>
          </a:p>
          <a:p>
            <a:pPr marL="152400" lvl="0" indent="-152400">
              <a:buSzPct val="100000"/>
              <a:buChar char="•"/>
            </a:pPr>
            <a:r>
              <a:rPr sz="1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Visual facts</a:t>
            </a:r>
          </a:p>
        </p:txBody>
      </p:sp>
      <p:pic>
        <p:nvPicPr>
          <p:cNvPr id="186" name="image12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11308" y="5338439"/>
            <a:ext cx="472919" cy="47291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2720156" y="5838003"/>
            <a:ext cx="1595697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b="1" dirty="0">
                <a:latin typeface="Trebuchet MS"/>
                <a:ea typeface="Trebuchet MS"/>
                <a:cs typeface="Trebuchet MS"/>
                <a:sym typeface="Trebuchet MS"/>
              </a:rPr>
              <a:t>News Agency</a:t>
            </a:r>
            <a:endParaRPr b="1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0" lvl="0" indent="-152400">
              <a:buSzPct val="100000"/>
              <a:buChar char="•"/>
            </a:pPr>
            <a:r>
              <a:rPr sz="12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Press release</a:t>
            </a:r>
          </a:p>
          <a:p>
            <a:pPr marL="152400" lvl="0" indent="-152400">
              <a:buSzPct val="100000"/>
              <a:buChar char="•"/>
            </a:pPr>
            <a:r>
              <a:rPr sz="12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Official announcements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10.png"/>
          <p:cNvPicPr/>
          <p:nvPr/>
        </p:nvPicPr>
        <p:blipFill>
          <a:blip r:embed="rId2">
            <a:extLst/>
          </a:blip>
          <a:srcRect b="30781"/>
          <a:stretch>
            <a:fillRect/>
          </a:stretch>
        </p:blipFill>
        <p:spPr>
          <a:xfrm>
            <a:off x="-16670" y="-21090"/>
            <a:ext cx="11006107" cy="690033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-5953" y="-8811"/>
            <a:ext cx="10984707" cy="6875622"/>
          </a:xfrm>
          <a:prstGeom prst="rect">
            <a:avLst/>
          </a:prstGeom>
          <a:solidFill>
            <a:srgbClr val="FFFFFF">
              <a:alpha val="4994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1010132" y="3096260"/>
            <a:ext cx="8952536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b="1" i="1"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r>
              <a:rPr sz="2800" b="1" i="1">
                <a:latin typeface="Trebuchet MS"/>
                <a:ea typeface="Trebuchet MS"/>
                <a:cs typeface="Trebuchet MS"/>
                <a:sym typeface="Trebuchet MS"/>
              </a:rPr>
              <a:t>A social science researcher needs media</a:t>
            </a:r>
          </a:p>
          <a:p>
            <a:pPr lvl="0" algn="ctr"/>
            <a:r>
              <a:rPr sz="2800" b="1" i="1">
                <a:latin typeface="Trebuchet MS"/>
                <a:ea typeface="Trebuchet MS"/>
                <a:cs typeface="Trebuchet MS"/>
                <a:sym typeface="Trebuchet MS"/>
              </a:rPr>
              <a:t>sources of recent RMB depreciation in greater</a:t>
            </a:r>
          </a:p>
          <a:p>
            <a:pPr lvl="0" algn="ctr"/>
            <a:r>
              <a:rPr sz="2800" b="1" i="1">
                <a:latin typeface="Trebuchet MS"/>
                <a:ea typeface="Trebuchet MS"/>
                <a:cs typeface="Trebuchet MS"/>
                <a:sym typeface="Trebuchet MS"/>
              </a:rPr>
              <a:t>China region for comparative analysis.”</a:t>
            </a:r>
          </a:p>
        </p:txBody>
      </p:sp>
      <p:sp>
        <p:nvSpPr>
          <p:cNvPr id="214" name="Shape 214"/>
          <p:cNvSpPr/>
          <p:nvPr/>
        </p:nvSpPr>
        <p:spPr>
          <a:xfrm>
            <a:off x="1436429" y="1504484"/>
            <a:ext cx="8099942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120000"/>
              </a:lnSpc>
              <a:spcBef>
                <a:spcPts val="1200"/>
              </a:spcBef>
              <a:defRPr sz="5600" b="1">
                <a:solidFill>
                  <a:srgbClr val="1F409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1F409A"/>
                </a:solidFill>
              </a:rPr>
              <a:t>Case Sharing</a:t>
            </a:r>
          </a:p>
        </p:txBody>
      </p:sp>
    </p:spTree>
    <p:extLst>
      <p:ext uri="{BB962C8B-B14F-4D97-AF65-F5344CB8AC3E}">
        <p14:creationId xmlns:p14="http://schemas.microsoft.com/office/powerpoint/2010/main" val="161045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10.png"/>
          <p:cNvPicPr/>
          <p:nvPr/>
        </p:nvPicPr>
        <p:blipFill>
          <a:blip r:embed="rId2">
            <a:extLst/>
          </a:blip>
          <a:srcRect b="30781"/>
          <a:stretch>
            <a:fillRect/>
          </a:stretch>
        </p:blipFill>
        <p:spPr>
          <a:xfrm>
            <a:off x="-16670" y="-21090"/>
            <a:ext cx="11006107" cy="690033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-16670" y="-8736"/>
            <a:ext cx="10984707" cy="6875622"/>
          </a:xfrm>
          <a:prstGeom prst="rect">
            <a:avLst/>
          </a:prstGeom>
          <a:solidFill>
            <a:srgbClr val="FFFFFF">
              <a:alpha val="4988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grpSp>
        <p:nvGrpSpPr>
          <p:cNvPr id="221" name="Group 221"/>
          <p:cNvGrpSpPr/>
          <p:nvPr/>
        </p:nvGrpSpPr>
        <p:grpSpPr>
          <a:xfrm rot="21540000">
            <a:off x="1372663" y="2645419"/>
            <a:ext cx="4122858" cy="2848950"/>
            <a:chOff x="0" y="0"/>
            <a:chExt cx="4122856" cy="2848948"/>
          </a:xfrm>
        </p:grpSpPr>
        <p:sp>
          <p:nvSpPr>
            <p:cNvPr id="219" name="Shape 219"/>
            <p:cNvSpPr/>
            <p:nvPr/>
          </p:nvSpPr>
          <p:spPr>
            <a:xfrm rot="21600000">
              <a:off x="-1" y="-1"/>
              <a:ext cx="4122858" cy="28489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35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220" name="image8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600000">
              <a:off x="114302" y="117757"/>
              <a:ext cx="3894253" cy="2613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4" name="Group 224"/>
          <p:cNvGrpSpPr/>
          <p:nvPr/>
        </p:nvGrpSpPr>
        <p:grpSpPr>
          <a:xfrm rot="21480000">
            <a:off x="647458" y="4226486"/>
            <a:ext cx="4441886" cy="1419006"/>
            <a:chOff x="0" y="0"/>
            <a:chExt cx="4441885" cy="1419005"/>
          </a:xfrm>
        </p:grpSpPr>
        <p:sp>
          <p:nvSpPr>
            <p:cNvPr id="222" name="Shape 222"/>
            <p:cNvSpPr/>
            <p:nvPr/>
          </p:nvSpPr>
          <p:spPr>
            <a:xfrm>
              <a:off x="0" y="0"/>
              <a:ext cx="4441886" cy="14190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35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223" name="image10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099" y="0"/>
              <a:ext cx="4399687" cy="1419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" name="Group 227"/>
          <p:cNvGrpSpPr/>
          <p:nvPr/>
        </p:nvGrpSpPr>
        <p:grpSpPr>
          <a:xfrm rot="120000">
            <a:off x="4888756" y="2927897"/>
            <a:ext cx="5487124" cy="4305073"/>
            <a:chOff x="0" y="-80658"/>
            <a:chExt cx="5487123" cy="4305072"/>
          </a:xfrm>
        </p:grpSpPr>
        <p:sp>
          <p:nvSpPr>
            <p:cNvPr id="225" name="Shape 225"/>
            <p:cNvSpPr/>
            <p:nvPr/>
          </p:nvSpPr>
          <p:spPr>
            <a:xfrm rot="21600000">
              <a:off x="-1" y="-80659"/>
              <a:ext cx="5487124" cy="4305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35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226" name="image9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600000">
              <a:off x="122446" y="29304"/>
              <a:ext cx="5343097" cy="4165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8" name="Shape 228"/>
          <p:cNvSpPr/>
          <p:nvPr/>
        </p:nvSpPr>
        <p:spPr>
          <a:xfrm>
            <a:off x="398002" y="1720977"/>
            <a:ext cx="2959598" cy="871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sz="1100" dirty="0">
                <a:latin typeface="Trebuchet MS"/>
                <a:ea typeface="Trebuchet MS"/>
                <a:cs typeface="Trebuchet MS"/>
                <a:sym typeface="Trebuchet MS"/>
              </a:rPr>
              <a:t>13th August, 2015</a:t>
            </a:r>
          </a:p>
          <a:p>
            <a:pPr lvl="0" algn="ctr"/>
            <a:r>
              <a:rPr sz="1400" b="1" dirty="0">
                <a:latin typeface="Trebuchet MS"/>
                <a:ea typeface="Trebuchet MS"/>
                <a:cs typeface="Trebuchet MS"/>
                <a:sym typeface="Trebuchet MS"/>
              </a:rPr>
              <a:t>China Daily</a:t>
            </a:r>
            <a:r>
              <a:rPr sz="13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lvl="0" algn="ctr"/>
            <a:r>
              <a:rPr sz="13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first and unique international English newspaper in China</a:t>
            </a:r>
          </a:p>
        </p:txBody>
      </p:sp>
      <p:sp>
        <p:nvSpPr>
          <p:cNvPr id="229" name="Shape 229"/>
          <p:cNvSpPr/>
          <p:nvPr/>
        </p:nvSpPr>
        <p:spPr>
          <a:xfrm>
            <a:off x="1740020" y="557073"/>
            <a:ext cx="5307599" cy="492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>
              <a:lnSpc>
                <a:spcPct val="120000"/>
              </a:lnSpc>
              <a:spcBef>
                <a:spcPts val="1200"/>
              </a:spcBef>
              <a:defRPr sz="2800" baseline="-7142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aseline="0"/>
            </a:pPr>
            <a:r>
              <a:rPr sz="4400" baseline="-7142" dirty="0"/>
              <a:t>News Comparison </a:t>
            </a:r>
            <a:r>
              <a:rPr sz="4400" baseline="-7142" dirty="0" smtClean="0"/>
              <a:t>from</a:t>
            </a:r>
            <a:endParaRPr sz="4400" baseline="-7142" dirty="0"/>
          </a:p>
        </p:txBody>
      </p:sp>
      <p:sp>
        <p:nvSpPr>
          <p:cNvPr id="230" name="Shape 230"/>
          <p:cNvSpPr/>
          <p:nvPr/>
        </p:nvSpPr>
        <p:spPr>
          <a:xfrm>
            <a:off x="6508501" y="1983246"/>
            <a:ext cx="2959598" cy="871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sz="1100" dirty="0">
                <a:latin typeface="Trebuchet MS"/>
                <a:ea typeface="Trebuchet MS"/>
                <a:cs typeface="Trebuchet MS"/>
                <a:sym typeface="Trebuchet MS"/>
              </a:rPr>
              <a:t>13th August, 2015</a:t>
            </a:r>
          </a:p>
          <a:p>
            <a:pPr lvl="0" algn="ctr"/>
            <a:r>
              <a:rPr sz="1400" b="1" dirty="0">
                <a:latin typeface="Trebuchet MS"/>
                <a:ea typeface="Trebuchet MS"/>
                <a:cs typeface="Trebuchet MS"/>
                <a:sym typeface="Trebuchet MS"/>
              </a:rPr>
              <a:t>South China Morning Posting</a:t>
            </a:r>
            <a:r>
              <a:rPr sz="13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lvl="0" algn="ctr"/>
            <a:r>
              <a:rPr sz="13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Hong Kong’s premier reputable English newspaper</a:t>
            </a:r>
          </a:p>
        </p:txBody>
      </p:sp>
      <p:sp>
        <p:nvSpPr>
          <p:cNvPr id="231" name="Shape 231"/>
          <p:cNvSpPr/>
          <p:nvPr/>
        </p:nvSpPr>
        <p:spPr>
          <a:xfrm>
            <a:off x="1120637" y="5730799"/>
            <a:ext cx="2835128" cy="871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sz="1100" dirty="0">
                <a:latin typeface="Trebuchet MS"/>
                <a:ea typeface="Trebuchet MS"/>
                <a:cs typeface="Trebuchet MS"/>
                <a:sym typeface="Trebuchet MS"/>
              </a:rPr>
              <a:t>13th August, 2015</a:t>
            </a:r>
          </a:p>
          <a:p>
            <a:pPr lvl="0" algn="ctr"/>
            <a:r>
              <a:rPr sz="1400" b="1" dirty="0">
                <a:latin typeface="Trebuchet MS"/>
                <a:ea typeface="Trebuchet MS"/>
                <a:cs typeface="Trebuchet MS"/>
                <a:sym typeface="Trebuchet MS"/>
              </a:rPr>
              <a:t>The Sun</a:t>
            </a:r>
            <a:r>
              <a:rPr sz="13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lvl="0" algn="ctr"/>
            <a:r>
              <a:rPr sz="1300" dirty="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of the most famous local Chinese newspaper in Hong Kong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32273" r="11562" b="31148"/>
          <a:stretch/>
        </p:blipFill>
        <p:spPr>
          <a:xfrm>
            <a:off x="6400940" y="610341"/>
            <a:ext cx="2045830" cy="3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  <p:bldP spid="230" grpId="0" animBg="1"/>
      <p:bldP spid="2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blurry-offic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494" y="-580170"/>
            <a:ext cx="11029788" cy="827234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-55881" y="-31467"/>
            <a:ext cx="11084562" cy="6920934"/>
          </a:xfrm>
          <a:prstGeom prst="rect">
            <a:avLst/>
          </a:prstGeom>
          <a:solidFill>
            <a:srgbClr val="090F13">
              <a:alpha val="6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1597674" y="1478516"/>
            <a:ext cx="6100820" cy="141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Comprehensive &amp; Classified Industry News</a:t>
            </a:r>
          </a:p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Efficient &amp; Powerful News Search</a:t>
            </a:r>
          </a:p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Agile Comparative Analysis </a:t>
            </a:r>
          </a:p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 Time Event Tracking</a:t>
            </a:r>
          </a:p>
          <a:p>
            <a:pPr marL="152400" lvl="0" indent="-152400">
              <a:spcBef>
                <a:spcPts val="100"/>
              </a:spcBef>
              <a:buSzPct val="100000"/>
              <a:buChar char="•"/>
            </a:pPr>
            <a:r>
              <a:rPr sz="16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Deep Integrated Industry Report  </a:t>
            </a:r>
          </a:p>
        </p:txBody>
      </p:sp>
      <p:sp>
        <p:nvSpPr>
          <p:cNvPr id="236" name="Shape 236"/>
          <p:cNvSpPr/>
          <p:nvPr/>
        </p:nvSpPr>
        <p:spPr>
          <a:xfrm>
            <a:off x="1596366" y="936304"/>
            <a:ext cx="662542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</a:rPr>
              <a:t>A Great Research Tool with Specific Industry Focus</a:t>
            </a:r>
          </a:p>
        </p:txBody>
      </p:sp>
      <p:grpSp>
        <p:nvGrpSpPr>
          <p:cNvPr id="239" name="Group 239"/>
          <p:cNvGrpSpPr/>
          <p:nvPr/>
        </p:nvGrpSpPr>
        <p:grpSpPr>
          <a:xfrm>
            <a:off x="1349134" y="3125628"/>
            <a:ext cx="8274532" cy="6692482"/>
            <a:chOff x="0" y="0"/>
            <a:chExt cx="8274530" cy="6692481"/>
          </a:xfrm>
        </p:grpSpPr>
        <p:pic>
          <p:nvPicPr>
            <p:cNvPr id="237" name="image26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274531" cy="6692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image29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4423" y="322105"/>
              <a:ext cx="7638907" cy="3590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0" name="Shape 240"/>
          <p:cNvSpPr/>
          <p:nvPr/>
        </p:nvSpPr>
        <p:spPr>
          <a:xfrm>
            <a:off x="1515926" y="196798"/>
            <a:ext cx="8474234" cy="88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</a:pPr>
            <a:r>
              <a:rPr sz="48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40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Wise </a:t>
            </a:r>
            <a:r>
              <a:rPr sz="4000" spc="-79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Search for Vertical Industries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blurry-offic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494" y="-580170"/>
            <a:ext cx="11029788" cy="827234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-55881" y="-31467"/>
            <a:ext cx="11084562" cy="6920934"/>
          </a:xfrm>
          <a:prstGeom prst="rect">
            <a:avLst/>
          </a:prstGeom>
          <a:solidFill>
            <a:srgbClr val="090F13">
              <a:alpha val="6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grpSp>
        <p:nvGrpSpPr>
          <p:cNvPr id="250" name="Group 250"/>
          <p:cNvGrpSpPr/>
          <p:nvPr/>
        </p:nvGrpSpPr>
        <p:grpSpPr>
          <a:xfrm rot="21480000">
            <a:off x="730241" y="1502851"/>
            <a:ext cx="3277955" cy="2159002"/>
            <a:chOff x="0" y="0"/>
            <a:chExt cx="3277953" cy="2159001"/>
          </a:xfrm>
        </p:grpSpPr>
        <p:sp>
          <p:nvSpPr>
            <p:cNvPr id="246" name="Shape 246"/>
            <p:cNvSpPr/>
            <p:nvPr/>
          </p:nvSpPr>
          <p:spPr>
            <a:xfrm>
              <a:off x="0" y="0"/>
              <a:ext cx="3175001" cy="2159001"/>
            </a:xfrm>
            <a:prstGeom prst="roundRect">
              <a:avLst>
                <a:gd name="adj" fmla="val 400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103541" y="155499"/>
              <a:ext cx="2995076" cy="675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1200"/>
                </a:spcBef>
                <a:defRPr sz="2000" b="1">
                  <a:solidFill>
                    <a:srgbClr val="1F409A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1F409A"/>
                  </a:solidFill>
                </a:rPr>
                <a:t>Covering 6 main industries in the region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274172" y="899396"/>
              <a:ext cx="1266578" cy="891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52400" lvl="0" indent="-152400">
                <a:spcBef>
                  <a:spcPts val="600"/>
                </a:spcBef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Automobile</a:t>
              </a:r>
            </a:p>
            <a:p>
              <a:pPr marL="152400" lvl="0" indent="-152400">
                <a:spcBef>
                  <a:spcPts val="600"/>
                </a:spcBef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Medical</a:t>
              </a:r>
            </a:p>
            <a:p>
              <a:pPr marL="152400" lvl="0" indent="-152400">
                <a:spcBef>
                  <a:spcPts val="600"/>
                </a:spcBef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Luxury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1695265" y="884372"/>
              <a:ext cx="1582688" cy="110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52400" lvl="0" indent="-152400">
                <a:spcBef>
                  <a:spcPts val="600"/>
                </a:spcBef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Food &amp; Beverage</a:t>
              </a:r>
            </a:p>
            <a:p>
              <a:pPr marL="152400" lvl="0" indent="-152400">
                <a:spcBef>
                  <a:spcPts val="600"/>
                </a:spcBef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Banking</a:t>
              </a:r>
            </a:p>
            <a:p>
              <a:pPr marL="152400" lvl="0" indent="-152400">
                <a:spcBef>
                  <a:spcPts val="600"/>
                </a:spcBef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Insurance</a:t>
              </a:r>
            </a:p>
          </p:txBody>
        </p:sp>
      </p:grpSp>
      <p:grpSp>
        <p:nvGrpSpPr>
          <p:cNvPr id="256" name="Group 256"/>
          <p:cNvGrpSpPr/>
          <p:nvPr/>
        </p:nvGrpSpPr>
        <p:grpSpPr>
          <a:xfrm rot="180000">
            <a:off x="7066118" y="1553360"/>
            <a:ext cx="3175002" cy="2159002"/>
            <a:chOff x="0" y="0"/>
            <a:chExt cx="3175001" cy="2159001"/>
          </a:xfrm>
        </p:grpSpPr>
        <p:sp>
          <p:nvSpPr>
            <p:cNvPr id="251" name="Shape 251"/>
            <p:cNvSpPr/>
            <p:nvPr/>
          </p:nvSpPr>
          <p:spPr>
            <a:xfrm>
              <a:off x="0" y="0"/>
              <a:ext cx="3175001" cy="2159001"/>
            </a:xfrm>
            <a:prstGeom prst="roundRect">
              <a:avLst>
                <a:gd name="adj" fmla="val 400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162328" y="670931"/>
              <a:ext cx="1510421" cy="110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spcBef>
                  <a:spcPts val="600"/>
                </a:spcBef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Up to</a:t>
              </a:r>
            </a:p>
            <a:p>
              <a:pPr marL="152400" lvl="0" indent="-152400">
                <a:spcBef>
                  <a:spcPts val="600"/>
                </a:spcBef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800+ Printed media</a:t>
              </a:r>
            </a:p>
            <a:p>
              <a:pPr marL="152400" lvl="0" indent="-152400">
                <a:spcBef>
                  <a:spcPts val="600"/>
                </a:spcBef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110+ Websites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1596855" y="949952"/>
              <a:ext cx="1510420" cy="815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52400" lvl="0" indent="-152400">
                <a:spcBef>
                  <a:spcPts val="600"/>
                </a:spcBef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400+ Forums</a:t>
              </a:r>
            </a:p>
            <a:p>
              <a:pPr marL="152400" lvl="0" indent="-152400">
                <a:spcBef>
                  <a:spcPts val="600"/>
                </a:spcBef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30+ Blogs/ </a:t>
              </a:r>
              <a:r>
                <a:rPr sz="1400" dirty="0" err="1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Sina</a:t>
              </a: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Weibo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542566" y="175873"/>
              <a:ext cx="2111376" cy="675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1200"/>
                </a:spcBef>
                <a:defRPr sz="2000" b="1">
                  <a:solidFill>
                    <a:srgbClr val="1F409A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dirty="0">
                  <a:solidFill>
                    <a:srgbClr val="1F409A"/>
                  </a:solidFill>
                </a:rPr>
                <a:t>Media Coverage per industry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206745" y="1809162"/>
              <a:ext cx="2111376" cy="256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20000"/>
                </a:lnSpc>
                <a:spcBef>
                  <a:spcPts val="600"/>
                </a:spcBef>
                <a:defRPr sz="110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100" dirty="0">
                  <a:solidFill>
                    <a:srgbClr val="535353"/>
                  </a:solidFill>
                </a:rPr>
                <a:t>For each covered industries</a:t>
              </a:r>
            </a:p>
          </p:txBody>
        </p:sp>
      </p:grpSp>
      <p:grpSp>
        <p:nvGrpSpPr>
          <p:cNvPr id="260" name="Group 260"/>
          <p:cNvGrpSpPr/>
          <p:nvPr/>
        </p:nvGrpSpPr>
        <p:grpSpPr>
          <a:xfrm rot="60000">
            <a:off x="3898899" y="1477812"/>
            <a:ext cx="3175001" cy="2159001"/>
            <a:chOff x="0" y="0"/>
            <a:chExt cx="3175000" cy="2159000"/>
          </a:xfrm>
        </p:grpSpPr>
        <p:sp>
          <p:nvSpPr>
            <p:cNvPr id="257" name="Shape 257"/>
            <p:cNvSpPr/>
            <p:nvPr/>
          </p:nvSpPr>
          <p:spPr>
            <a:xfrm>
              <a:off x="0" y="0"/>
              <a:ext cx="3175000" cy="2159000"/>
            </a:xfrm>
            <a:prstGeom prst="roundRect">
              <a:avLst>
                <a:gd name="adj" fmla="val 400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400966" y="835788"/>
              <a:ext cx="2092165" cy="1186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lnSpc>
                  <a:spcPct val="120000"/>
                </a:lnSpc>
                <a:spcBef>
                  <a:spcPts val="600"/>
                </a:spcBef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Up to</a:t>
              </a:r>
            </a:p>
            <a:p>
              <a:pPr marL="152400" lvl="0" indent="-152400">
                <a:lnSpc>
                  <a:spcPct val="120000"/>
                </a:lnSpc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150+ Companies</a:t>
              </a:r>
            </a:p>
            <a:p>
              <a:pPr marL="152400" lvl="0" indent="-152400">
                <a:lnSpc>
                  <a:spcPct val="120000"/>
                </a:lnSpc>
                <a:buSzPct val="100000"/>
                <a:buChar char="•"/>
              </a:pPr>
              <a:r>
                <a:rPr sz="14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900+ Models</a:t>
              </a:r>
            </a:p>
            <a:p>
              <a:pPr lvl="0">
                <a:lnSpc>
                  <a:spcPct val="120000"/>
                </a:lnSpc>
                <a:spcBef>
                  <a:spcPts val="600"/>
                </a:spcBef>
              </a:pPr>
              <a:r>
                <a:rPr sz="1100" dirty="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For each covered industries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29519" y="191193"/>
              <a:ext cx="3119538" cy="675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1200"/>
                </a:spcBef>
                <a:defRPr sz="2000" b="1">
                  <a:solidFill>
                    <a:srgbClr val="1F409A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dirty="0">
                  <a:solidFill>
                    <a:srgbClr val="1F409A"/>
                  </a:solidFill>
                </a:rPr>
                <a:t>Extensive Industrial Coverage</a:t>
              </a:r>
            </a:p>
          </p:txBody>
        </p:sp>
      </p:grpSp>
      <p:grpSp>
        <p:nvGrpSpPr>
          <p:cNvPr id="264" name="Group 264"/>
          <p:cNvGrpSpPr/>
          <p:nvPr/>
        </p:nvGrpSpPr>
        <p:grpSpPr>
          <a:xfrm rot="180000">
            <a:off x="6935476" y="3739503"/>
            <a:ext cx="3175001" cy="2159001"/>
            <a:chOff x="0" y="0"/>
            <a:chExt cx="3175000" cy="2159000"/>
          </a:xfrm>
        </p:grpSpPr>
        <p:sp>
          <p:nvSpPr>
            <p:cNvPr id="261" name="Shape 261"/>
            <p:cNvSpPr/>
            <p:nvPr/>
          </p:nvSpPr>
          <p:spPr>
            <a:xfrm>
              <a:off x="0" y="0"/>
              <a:ext cx="3175001" cy="2159001"/>
            </a:xfrm>
            <a:prstGeom prst="roundRect">
              <a:avLst>
                <a:gd name="adj" fmla="val 400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315531" y="938427"/>
              <a:ext cx="2386460" cy="642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40368" lvl="0" indent="-140368">
                <a:lnSpc>
                  <a:spcPct val="120000"/>
                </a:lnSpc>
                <a:spcBef>
                  <a:spcPts val="600"/>
                </a:spcBef>
                <a:buSzPct val="100000"/>
                <a:buChar char="•"/>
              </a:pPr>
              <a:r>
                <a:rPr sz="140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Real time event tracking</a:t>
              </a:r>
            </a:p>
            <a:p>
              <a:pPr marL="140368" lvl="0" indent="-140368">
                <a:lnSpc>
                  <a:spcPct val="120000"/>
                </a:lnSpc>
                <a:spcBef>
                  <a:spcPts val="600"/>
                </a:spcBef>
                <a:buSzPct val="100000"/>
                <a:buChar char="•"/>
              </a:pPr>
              <a:r>
                <a:rPr sz="140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Deep Integrated Reports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481243" y="340378"/>
              <a:ext cx="2111376" cy="38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1200"/>
                </a:spcBef>
                <a:defRPr sz="2000" b="1">
                  <a:solidFill>
                    <a:srgbClr val="1F409A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1F409A"/>
                  </a:solidFill>
                </a:rPr>
                <a:t>Industry Report</a:t>
              </a:r>
            </a:p>
          </p:txBody>
        </p:sp>
      </p:grpSp>
      <p:grpSp>
        <p:nvGrpSpPr>
          <p:cNvPr id="268" name="Group 268"/>
          <p:cNvGrpSpPr/>
          <p:nvPr/>
        </p:nvGrpSpPr>
        <p:grpSpPr>
          <a:xfrm rot="21420000">
            <a:off x="792989" y="3739503"/>
            <a:ext cx="3175001" cy="2159001"/>
            <a:chOff x="0" y="0"/>
            <a:chExt cx="3175000" cy="2159000"/>
          </a:xfrm>
        </p:grpSpPr>
        <p:sp>
          <p:nvSpPr>
            <p:cNvPr id="265" name="Shape 265"/>
            <p:cNvSpPr/>
            <p:nvPr/>
          </p:nvSpPr>
          <p:spPr>
            <a:xfrm>
              <a:off x="0" y="0"/>
              <a:ext cx="3175001" cy="2159001"/>
            </a:xfrm>
            <a:prstGeom prst="roundRect">
              <a:avLst>
                <a:gd name="adj" fmla="val 400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315419" y="1073134"/>
              <a:ext cx="2429182" cy="642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40368" lvl="0" indent="-140368">
                <a:lnSpc>
                  <a:spcPct val="120000"/>
                </a:lnSpc>
                <a:spcBef>
                  <a:spcPts val="600"/>
                </a:spcBef>
                <a:buSzPct val="100000"/>
                <a:buChar char="•"/>
              </a:pPr>
              <a:r>
                <a:rPr sz="140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Customized campaign</a:t>
              </a:r>
            </a:p>
            <a:p>
              <a:pPr marL="140368" lvl="0" indent="-140368">
                <a:lnSpc>
                  <a:spcPct val="120000"/>
                </a:lnSpc>
                <a:spcBef>
                  <a:spcPts val="600"/>
                </a:spcBef>
                <a:buSzPct val="100000"/>
                <a:buChar char="•"/>
              </a:pPr>
              <a:r>
                <a:rPr sz="140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Side-by-side comparison</a:t>
              </a:r>
            </a:p>
          </p:txBody>
        </p:sp>
        <p:sp>
          <p:nvSpPr>
            <p:cNvPr id="267" name="Shape 267"/>
            <p:cNvSpPr/>
            <p:nvPr/>
          </p:nvSpPr>
          <p:spPr>
            <a:xfrm>
              <a:off x="125419" y="222020"/>
              <a:ext cx="2809182" cy="675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1200"/>
                </a:spcBef>
                <a:defRPr sz="2000" b="1">
                  <a:solidFill>
                    <a:srgbClr val="1F409A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dirty="0">
                  <a:solidFill>
                    <a:srgbClr val="1F409A"/>
                  </a:solidFill>
                </a:rPr>
                <a:t>Agile comparative analysis</a:t>
              </a:r>
            </a:p>
          </p:txBody>
        </p:sp>
      </p:grpSp>
      <p:grpSp>
        <p:nvGrpSpPr>
          <p:cNvPr id="272" name="Group 272"/>
          <p:cNvGrpSpPr/>
          <p:nvPr/>
        </p:nvGrpSpPr>
        <p:grpSpPr>
          <a:xfrm>
            <a:off x="3873500" y="3650603"/>
            <a:ext cx="3175001" cy="2159001"/>
            <a:chOff x="0" y="0"/>
            <a:chExt cx="3175000" cy="2159000"/>
          </a:xfrm>
        </p:grpSpPr>
        <p:sp>
          <p:nvSpPr>
            <p:cNvPr id="269" name="Shape 269"/>
            <p:cNvSpPr/>
            <p:nvPr/>
          </p:nvSpPr>
          <p:spPr>
            <a:xfrm>
              <a:off x="0" y="0"/>
              <a:ext cx="3175000" cy="2159000"/>
            </a:xfrm>
            <a:prstGeom prst="roundRect">
              <a:avLst>
                <a:gd name="adj" fmla="val 400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444322" y="617979"/>
              <a:ext cx="2261433" cy="1236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40368" lvl="0" indent="-140368">
                <a:lnSpc>
                  <a:spcPct val="120000"/>
                </a:lnSpc>
                <a:spcBef>
                  <a:spcPts val="600"/>
                </a:spcBef>
                <a:buSzPct val="100000"/>
                <a:buChar char="•"/>
              </a:pPr>
              <a:r>
                <a:rPr sz="140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Companies / Brands / Models</a:t>
              </a:r>
            </a:p>
            <a:p>
              <a:pPr marL="140368" lvl="0" indent="-140368">
                <a:lnSpc>
                  <a:spcPct val="120000"/>
                </a:lnSpc>
                <a:spcBef>
                  <a:spcPts val="600"/>
                </a:spcBef>
                <a:buSzPct val="100000"/>
                <a:buChar char="•"/>
              </a:pPr>
              <a:r>
                <a:rPr sz="140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Thesaurus keywords</a:t>
              </a:r>
            </a:p>
            <a:p>
              <a:pPr marL="140368" lvl="0" indent="-140368">
                <a:lnSpc>
                  <a:spcPct val="120000"/>
                </a:lnSpc>
                <a:spcBef>
                  <a:spcPts val="600"/>
                </a:spcBef>
                <a:buSzPct val="100000"/>
                <a:buChar char="•"/>
              </a:pPr>
              <a:r>
                <a:rPr sz="1400">
                  <a:solidFill>
                    <a:srgbClr val="53535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Specific period</a:t>
              </a:r>
            </a:p>
          </p:txBody>
        </p:sp>
        <p:sp>
          <p:nvSpPr>
            <p:cNvPr id="271" name="Shape 271"/>
            <p:cNvSpPr/>
            <p:nvPr/>
          </p:nvSpPr>
          <p:spPr>
            <a:xfrm>
              <a:off x="502607" y="183063"/>
              <a:ext cx="2111376" cy="38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1200"/>
                </a:spcBef>
                <a:defRPr sz="2000" b="1">
                  <a:solidFill>
                    <a:srgbClr val="1F409A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1F409A"/>
                  </a:solidFill>
                </a:rPr>
                <a:t>Intuitive Search</a:t>
              </a:r>
            </a:p>
          </p:txBody>
        </p:sp>
      </p:grpSp>
      <p:grpSp>
        <p:nvGrpSpPr>
          <p:cNvPr id="275" name="Group 275"/>
          <p:cNvGrpSpPr/>
          <p:nvPr/>
        </p:nvGrpSpPr>
        <p:grpSpPr>
          <a:xfrm>
            <a:off x="1349134" y="5652927"/>
            <a:ext cx="8274532" cy="6692483"/>
            <a:chOff x="0" y="0"/>
            <a:chExt cx="8274530" cy="6692481"/>
          </a:xfrm>
        </p:grpSpPr>
        <p:pic>
          <p:nvPicPr>
            <p:cNvPr id="273" name="image26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274531" cy="6692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age29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4423" y="322105"/>
              <a:ext cx="7638907" cy="3590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" name="Shape 236"/>
          <p:cNvSpPr/>
          <p:nvPr/>
        </p:nvSpPr>
        <p:spPr>
          <a:xfrm>
            <a:off x="1596366" y="936304"/>
            <a:ext cx="662542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</a:rPr>
              <a:t>A Great Research Tool with Specific Industry Focus</a:t>
            </a:r>
          </a:p>
        </p:txBody>
      </p:sp>
      <p:sp>
        <p:nvSpPr>
          <p:cNvPr id="40" name="Shape 240"/>
          <p:cNvSpPr/>
          <p:nvPr/>
        </p:nvSpPr>
        <p:spPr>
          <a:xfrm>
            <a:off x="1515926" y="196798"/>
            <a:ext cx="8474234" cy="88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</a:pPr>
            <a:r>
              <a:rPr sz="48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sz="40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Wise </a:t>
            </a:r>
            <a:r>
              <a:rPr sz="4000" spc="-79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Search for Vertical Industries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571</Words>
  <Application>Microsoft Office PowerPoint</Application>
  <PresentationFormat>Custom</PresentationFormat>
  <Paragraphs>164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Helvetica Neue</vt:lpstr>
      <vt:lpstr>Helvetica Neue UltraLight</vt:lpstr>
      <vt:lpstr>Arial</vt:lpstr>
      <vt:lpstr>Calibri</vt:lpstr>
      <vt:lpstr>Centaur</vt:lpstr>
      <vt:lpstr>Century Gothic</vt:lpstr>
      <vt:lpstr>Gill Sans MT</vt:lpstr>
      <vt:lpstr>Helvetica</vt:lpstr>
      <vt:lpstr>Impact</vt:lpstr>
      <vt:lpstr>Trebuchet MS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Kenrick Chow 周健宇</dc:creator>
  <cp:lastModifiedBy>Kenrick Chow 周健宇</cp:lastModifiedBy>
  <cp:revision>17</cp:revision>
  <dcterms:modified xsi:type="dcterms:W3CDTF">2015-08-28T10:03:12Z</dcterms:modified>
</cp:coreProperties>
</file>