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4" r:id="rId3"/>
    <p:sldId id="299" r:id="rId4"/>
    <p:sldId id="300" r:id="rId5"/>
    <p:sldId id="301" r:id="rId6"/>
    <p:sldId id="302" r:id="rId7"/>
    <p:sldId id="303" r:id="rId8"/>
    <p:sldId id="304" r:id="rId9"/>
    <p:sldId id="305" r:id="rId10"/>
  </p:sldIdLst>
  <p:sldSz cx="9001125" cy="6840538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71">
          <p15:clr>
            <a:srgbClr val="A4A3A4"/>
          </p15:clr>
        </p15:guide>
        <p15:guide id="2" pos="266">
          <p15:clr>
            <a:srgbClr val="A4A3A4"/>
          </p15:clr>
        </p15:guide>
        <p15:guide id="3" pos="2667">
          <p15:clr>
            <a:srgbClr val="A4A3A4"/>
          </p15:clr>
        </p15:guide>
        <p15:guide id="4" pos="3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D0AF80"/>
    <a:srgbClr val="A16E18"/>
    <a:srgbClr val="A16E7C"/>
    <a:srgbClr val="D8AE61"/>
    <a:srgbClr val="BC8731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128" y="96"/>
      </p:cViewPr>
      <p:guideLst>
        <p:guide orient="horz" pos="1571"/>
        <p:guide pos="266"/>
        <p:guide pos="2667"/>
        <p:guide pos="32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FF62E-1416-964E-9955-54BC635ABBF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88BBB-A63E-FE47-984B-1BFFA74290D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85800"/>
            <a:ext cx="45116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3761B7F-BFC0-0949-BA16-FA6F3E46688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07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FB2F7E-201C-6140-B684-B4237294F3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44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4CAF0E-9A9A-2B4A-8A18-37E5DC7F264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333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50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25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032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695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749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172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DC85D-317E-6A48-A921-8B78149DBBB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6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1750" cy="1465262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963" y="3876675"/>
            <a:ext cx="6300787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AD11-6D09-F84F-9799-DCEBC52EDB6A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15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A9E4-D96C-A84C-BC7D-41D8D517E68F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5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9225" y="701675"/>
            <a:ext cx="2024063" cy="5724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701675"/>
            <a:ext cx="5924550" cy="5724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9DAF6-A6C5-464A-94E4-290ADABD5B23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18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88109-89E8-914F-A1B9-5C5BEE068E92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879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50163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50163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3371F-12AB-7040-AB20-750A633F3F82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805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911350"/>
            <a:ext cx="3973513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8188" y="1911350"/>
            <a:ext cx="397510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D7DB8-67EA-6A42-A69B-B2F942D48E99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16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101013" cy="1139825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531938"/>
            <a:ext cx="397668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" y="2170113"/>
            <a:ext cx="3976688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98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9863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6CFD5-CDDA-0241-BF02-CC556C33CCAA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67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D202-BF80-6C42-90F8-8178495521F5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27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CAA7-B32B-2849-BE89-6C5121694D3F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35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273050"/>
            <a:ext cx="2960688" cy="11588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9488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850" y="1431925"/>
            <a:ext cx="2960688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A503B-2B06-3142-8002-BD42DEC27117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6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B3F87-5BDC-A345-9846-0EFEDE9C49CA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945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001125" cy="1652588"/>
          </a:xfrm>
          <a:prstGeom prst="rect">
            <a:avLst/>
          </a:prstGeom>
          <a:solidFill>
            <a:srgbClr val="BC87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28" name="Picture 27" descr="Logoskurenlj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88" y="188913"/>
            <a:ext cx="165893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6534150"/>
            <a:ext cx="9001125" cy="306388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701675"/>
            <a:ext cx="8101013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258" rIns="90516" bIns="4525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911350"/>
            <a:ext cx="8101013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258" rIns="90516" bIns="452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0850" y="6534150"/>
            <a:ext cx="21002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>
            <a:lvl1pPr defTabSz="904875">
              <a:defRPr sz="1400">
                <a:solidFill>
                  <a:srgbClr val="0C2577"/>
                </a:solidFill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74988" y="6534150"/>
            <a:ext cx="285115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>
            <a:lvl1pPr algn="ctr" defTabSz="904875">
              <a:defRPr sz="1400">
                <a:solidFill>
                  <a:srgbClr val="0C2577"/>
                </a:solidFill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1600" y="6534150"/>
            <a:ext cx="21002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400">
                <a:solidFill>
                  <a:srgbClr val="0C2577"/>
                </a:solidFill>
                <a:cs typeface="+mn-cs"/>
              </a:defRPr>
            </a:lvl1pPr>
          </a:lstStyle>
          <a:p>
            <a:pPr>
              <a:defRPr/>
            </a:pPr>
            <a:fld id="{2AC31B35-A79B-3E41-85D1-607BA45DC9A6}" type="slidenum">
              <a:rPr lang="sv-SE"/>
              <a:pPr>
                <a:defRPr/>
              </a:pPr>
              <a:t>‹N°›</a:t>
            </a:fld>
            <a:endParaRPr lang="sv-SE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451600" y="6534150"/>
            <a:ext cx="21002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516" tIns="45258" rIns="90516" bIns="45258"/>
          <a:lstStyle/>
          <a:p>
            <a:pPr algn="r" defTabSz="904875">
              <a:defRPr/>
            </a:pPr>
            <a:fld id="{3F9688A8-3008-4247-AE46-2854C26C4CC0}" type="slidenum">
              <a:rPr lang="sv-SE" sz="1400">
                <a:solidFill>
                  <a:srgbClr val="0C2577"/>
                </a:solidFill>
                <a:cs typeface="+mn-cs"/>
              </a:rPr>
              <a:pPr algn="r" defTabSz="904875">
                <a:defRPr/>
              </a:pPr>
              <a:t>‹N°›</a:t>
            </a:fld>
            <a:endParaRPr lang="sv-SE" sz="1400">
              <a:solidFill>
                <a:srgbClr val="0C2577"/>
              </a:solidFill>
              <a:cs typeface="+mn-cs"/>
            </a:endParaRPr>
          </a:p>
        </p:txBody>
      </p:sp>
      <p:sp>
        <p:nvSpPr>
          <p:cNvPr id="1052" name="Text Box 28"/>
          <p:cNvSpPr txBox="1">
            <a:spLocks noChangeArrowheads="1"/>
          </p:cNvSpPr>
          <p:nvPr userDrawn="1"/>
        </p:nvSpPr>
        <p:spPr bwMode="auto">
          <a:xfrm>
            <a:off x="438150" y="247650"/>
            <a:ext cx="2709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defTabSz="904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904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904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904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904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904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904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904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904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L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U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N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D 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U</a:t>
            </a:r>
            <a:r>
              <a:rPr lang="sv-SE" sz="2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N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I</a:t>
            </a:r>
            <a:r>
              <a:rPr lang="sv-SE" sz="3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V</a:t>
            </a:r>
            <a:r>
              <a:rPr lang="sv-SE" sz="3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E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R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S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I</a:t>
            </a:r>
            <a:r>
              <a:rPr lang="sv-SE" sz="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T</a:t>
            </a:r>
            <a:r>
              <a:rPr lang="sv-SE" sz="3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 </a:t>
            </a:r>
            <a:r>
              <a:rPr lang="sv-SE" sz="1400" b="1" smtClean="0">
                <a:solidFill>
                  <a:srgbClr val="D0AF80"/>
                </a:solidFill>
                <a:latin typeface="Frutiger 45 Light" charset="0"/>
                <a:cs typeface="+mn-cs"/>
              </a:rPr>
              <a:t>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+mj-lt"/>
          <a:ea typeface="+mj-ea"/>
          <a:cs typeface="ＭＳ Ｐゴシック" charset="0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  <a:cs typeface="ＭＳ Ｐゴシック" charset="0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  <a:cs typeface="ＭＳ Ｐゴシック" charset="0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  <a:cs typeface="ＭＳ Ｐゴシック" charset="0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  <a:cs typeface="ＭＳ Ｐゴシック" charset="0"/>
        </a:defRPr>
      </a:lvl5pPr>
      <a:lvl6pPr marL="457200" algn="l" defTabSz="904875" rtl="0" fontAlgn="base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</a:defRPr>
      </a:lvl6pPr>
      <a:lvl7pPr marL="914400" algn="l" defTabSz="904875" rtl="0" fontAlgn="base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</a:defRPr>
      </a:lvl7pPr>
      <a:lvl8pPr marL="1371600" algn="l" defTabSz="904875" rtl="0" fontAlgn="base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</a:defRPr>
      </a:lvl8pPr>
      <a:lvl9pPr marL="1828800" algn="l" defTabSz="904875" rtl="0" fontAlgn="base">
        <a:spcBef>
          <a:spcPct val="0"/>
        </a:spcBef>
        <a:spcAft>
          <a:spcPct val="0"/>
        </a:spcAft>
        <a:defRPr sz="2800" b="1">
          <a:solidFill>
            <a:srgbClr val="F9F2E7"/>
          </a:solidFill>
          <a:latin typeface="Frutiger 45 Light" charset="0"/>
          <a:ea typeface="ＭＳ Ｐゴシック" charset="0"/>
        </a:defRPr>
      </a:lvl9pPr>
    </p:titleStyle>
    <p:bodyStyle>
      <a:lvl1pPr marL="339725" indent="-339725" algn="l" defTabSz="904875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35013" indent="-282575" algn="l" defTabSz="904875" rtl="0" eaLnBrk="0" fontAlgn="base" hangingPunct="0">
        <a:spcBef>
          <a:spcPct val="20000"/>
        </a:spcBef>
        <a:spcAft>
          <a:spcPct val="0"/>
        </a:spcAft>
        <a:buSzPct val="7500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31888" indent="-227013" algn="l" defTabSz="904875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84325" indent="-227013" algn="l" defTabSz="904875" rtl="0" eaLnBrk="0" fontAlgn="base" hangingPunct="0">
        <a:spcBef>
          <a:spcPct val="20000"/>
        </a:spcBef>
        <a:spcAft>
          <a:spcPct val="0"/>
        </a:spcAft>
        <a:buSzPct val="7500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36763" indent="-227013" algn="l" defTabSz="904875" rtl="0" eaLnBrk="0" fontAlgn="base" hangingPunct="0">
        <a:spcBef>
          <a:spcPct val="20000"/>
        </a:spcBef>
        <a:spcAft>
          <a:spcPct val="0"/>
        </a:spcAft>
        <a:buSzPct val="7500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93963" indent="-227013" algn="l" defTabSz="904875" rtl="0" fontAlgn="base">
        <a:spcBef>
          <a:spcPct val="20000"/>
        </a:spcBef>
        <a:spcAft>
          <a:spcPct val="0"/>
        </a:spcAft>
        <a:buSzPct val="7500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51163" indent="-227013" algn="l" defTabSz="904875" rtl="0" fontAlgn="base">
        <a:spcBef>
          <a:spcPct val="20000"/>
        </a:spcBef>
        <a:spcAft>
          <a:spcPct val="0"/>
        </a:spcAft>
        <a:buSzPct val="7500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08363" indent="-227013" algn="l" defTabSz="904875" rtl="0" fontAlgn="base">
        <a:spcBef>
          <a:spcPct val="20000"/>
        </a:spcBef>
        <a:spcAft>
          <a:spcPct val="0"/>
        </a:spcAft>
        <a:buSzPct val="7500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5563" indent="-227013" algn="l" defTabSz="904875" rtl="0" fontAlgn="base">
        <a:spcBef>
          <a:spcPct val="20000"/>
        </a:spcBef>
        <a:spcAft>
          <a:spcPct val="0"/>
        </a:spcAft>
        <a:buSzPct val="7500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5" descr="Första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534988"/>
            <a:ext cx="7729537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551363"/>
            <a:ext cx="9001125" cy="904875"/>
          </a:xfrm>
        </p:spPr>
        <p:txBody>
          <a:bodyPr/>
          <a:lstStyle/>
          <a:p>
            <a:pPr algn="ctr" eaLnBrk="1" hangingPunct="1">
              <a:lnSpc>
                <a:spcPct val="175000"/>
              </a:lnSpc>
              <a:defRPr/>
            </a:pPr>
            <a:r>
              <a:rPr lang="sv-SE" sz="2000" smtClean="0">
                <a:solidFill>
                  <a:srgbClr val="BC8731"/>
                </a:solidFill>
                <a:cs typeface="+mj-cs"/>
              </a:rPr>
              <a:t>Centre for East and South-East Asian Studies</a:t>
            </a:r>
            <a:r>
              <a:rPr lang="sv-SE" sz="2600" smtClean="0">
                <a:solidFill>
                  <a:srgbClr val="BC8731"/>
                </a:solidFill>
                <a:cs typeface="+mj-cs"/>
              </a:rPr>
              <a:t/>
            </a:r>
            <a:br>
              <a:rPr lang="sv-SE" sz="2600" smtClean="0">
                <a:solidFill>
                  <a:srgbClr val="BC8731"/>
                </a:solidFill>
                <a:cs typeface="+mj-cs"/>
              </a:rPr>
            </a:br>
            <a:r>
              <a:rPr lang="sv-SE" sz="2400" smtClean="0">
                <a:solidFill>
                  <a:srgbClr val="BC8731"/>
                </a:solidFill>
                <a:cs typeface="+mj-cs"/>
              </a:rPr>
              <a:t>L U N D  U N I V E R S I T Y</a:t>
            </a:r>
            <a:endParaRPr lang="sv-SE" sz="1200" smtClean="0">
              <a:solidFill>
                <a:srgbClr val="BC8731"/>
              </a:solidFill>
              <a:cs typeface="+mj-cs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9001125" cy="68405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1" descr="Skandinavienkartam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0"/>
            <a:ext cx="1884362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001125" cy="68405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6387" name="Picture 7" descr="kransh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000127"/>
            <a:ext cx="628650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925" y="1970797"/>
            <a:ext cx="5305425" cy="1666971"/>
          </a:xfrm>
        </p:spPr>
        <p:txBody>
          <a:bodyPr/>
          <a:lstStyle/>
          <a:p>
            <a:pPr algn="ctr" eaLnBrk="1" hangingPunct="1">
              <a:lnSpc>
                <a:spcPct val="115000"/>
              </a:lnSpc>
              <a:defRPr/>
            </a:pPr>
            <a:r>
              <a:rPr lang="en-GB" altLang="ja-JP" sz="1800" i="1" dirty="0" smtClean="0">
                <a:solidFill>
                  <a:srgbClr val="BC8731"/>
                </a:solidFill>
                <a:cs typeface="+mj-cs"/>
              </a:rPr>
              <a:t>A Special Resource at the Asia Library, </a:t>
            </a:r>
            <a:br>
              <a:rPr lang="en-GB" altLang="ja-JP" sz="1800" i="1" dirty="0" smtClean="0">
                <a:solidFill>
                  <a:srgbClr val="BC8731"/>
                </a:solidFill>
                <a:cs typeface="+mj-cs"/>
              </a:rPr>
            </a:br>
            <a:r>
              <a:rPr lang="en-GB" altLang="ja-JP" sz="1800" i="1" dirty="0" smtClean="0">
                <a:solidFill>
                  <a:srgbClr val="BC8731"/>
                </a:solidFill>
                <a:cs typeface="+mj-cs"/>
              </a:rPr>
              <a:t>Lund University</a:t>
            </a:r>
            <a:br>
              <a:rPr lang="en-GB" altLang="ja-JP" sz="1800" i="1" dirty="0" smtClean="0">
                <a:solidFill>
                  <a:srgbClr val="BC8731"/>
                </a:solidFill>
                <a:cs typeface="+mj-cs"/>
              </a:rPr>
            </a:br>
            <a:r>
              <a:rPr lang="en-GB" altLang="ja-JP" sz="1800" dirty="0" smtClean="0">
                <a:solidFill>
                  <a:srgbClr val="BC8731"/>
                </a:solidFill>
                <a:cs typeface="+mj-cs"/>
              </a:rPr>
              <a:t>EASL Conference, Oxford University</a:t>
            </a:r>
            <a:br>
              <a:rPr lang="en-GB" altLang="ja-JP" sz="1800" dirty="0" smtClean="0">
                <a:solidFill>
                  <a:srgbClr val="BC8731"/>
                </a:solidFill>
                <a:cs typeface="+mj-cs"/>
              </a:rPr>
            </a:br>
            <a:r>
              <a:rPr lang="en-GB" altLang="ja-JP" sz="1800" dirty="0" smtClean="0">
                <a:solidFill>
                  <a:srgbClr val="BC8731"/>
                </a:solidFill>
                <a:cs typeface="+mj-cs"/>
              </a:rPr>
              <a:t>10 September 2015</a:t>
            </a:r>
            <a:endParaRPr lang="sv-SE" sz="2000" dirty="0" smtClean="0">
              <a:cs typeface="+mj-cs"/>
            </a:endParaRPr>
          </a:p>
        </p:txBody>
      </p:sp>
      <p:grpSp>
        <p:nvGrpSpPr>
          <p:cNvPr id="16389" name="Group 22"/>
          <p:cNvGrpSpPr>
            <a:grpSpLocks/>
          </p:cNvGrpSpPr>
          <p:nvPr/>
        </p:nvGrpSpPr>
        <p:grpSpPr bwMode="auto">
          <a:xfrm>
            <a:off x="6740525" y="5243513"/>
            <a:ext cx="2279650" cy="2227262"/>
            <a:chOff x="4257" y="3311"/>
            <a:chExt cx="1436" cy="1403"/>
          </a:xfrm>
        </p:grpSpPr>
        <p:sp>
          <p:nvSpPr>
            <p:cNvPr id="27671" name="Oval 23"/>
            <p:cNvSpPr>
              <a:spLocks noChangeArrowheads="1"/>
            </p:cNvSpPr>
            <p:nvPr/>
          </p:nvSpPr>
          <p:spPr bwMode="auto">
            <a:xfrm>
              <a:off x="4948" y="3972"/>
              <a:ext cx="45" cy="45"/>
            </a:xfrm>
            <a:prstGeom prst="ellipse">
              <a:avLst/>
            </a:prstGeom>
            <a:noFill/>
            <a:ln w="9525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4855" y="3884"/>
              <a:ext cx="240" cy="230"/>
            </a:xfrm>
            <a:prstGeom prst="ellipse">
              <a:avLst/>
            </a:prstGeom>
            <a:noFill/>
            <a:ln w="6350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3" name="Oval 25"/>
            <p:cNvSpPr>
              <a:spLocks noChangeArrowheads="1"/>
            </p:cNvSpPr>
            <p:nvPr/>
          </p:nvSpPr>
          <p:spPr bwMode="auto">
            <a:xfrm>
              <a:off x="4784" y="3814"/>
              <a:ext cx="383" cy="366"/>
            </a:xfrm>
            <a:prstGeom prst="ellipse">
              <a:avLst/>
            </a:prstGeom>
            <a:noFill/>
            <a:ln w="6350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4" name="Oval 26"/>
            <p:cNvSpPr>
              <a:spLocks noChangeArrowheads="1"/>
            </p:cNvSpPr>
            <p:nvPr/>
          </p:nvSpPr>
          <p:spPr bwMode="auto">
            <a:xfrm>
              <a:off x="4705" y="3740"/>
              <a:ext cx="524" cy="518"/>
            </a:xfrm>
            <a:prstGeom prst="ellipse">
              <a:avLst/>
            </a:prstGeom>
            <a:noFill/>
            <a:ln w="3175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5" name="Oval 27"/>
            <p:cNvSpPr>
              <a:spLocks noChangeArrowheads="1"/>
            </p:cNvSpPr>
            <p:nvPr/>
          </p:nvSpPr>
          <p:spPr bwMode="auto">
            <a:xfrm>
              <a:off x="4598" y="3632"/>
              <a:ext cx="736" cy="722"/>
            </a:xfrm>
            <a:prstGeom prst="ellipse">
              <a:avLst/>
            </a:prstGeom>
            <a:noFill/>
            <a:ln w="3175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4447" y="3467"/>
              <a:ext cx="1056" cy="1049"/>
            </a:xfrm>
            <a:prstGeom prst="ellipse">
              <a:avLst/>
            </a:prstGeom>
            <a:noFill/>
            <a:ln w="3175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677" name="Oval 29"/>
            <p:cNvSpPr>
              <a:spLocks noChangeArrowheads="1"/>
            </p:cNvSpPr>
            <p:nvPr/>
          </p:nvSpPr>
          <p:spPr bwMode="auto">
            <a:xfrm>
              <a:off x="4257" y="3311"/>
              <a:ext cx="1436" cy="1403"/>
            </a:xfrm>
            <a:prstGeom prst="ellipse">
              <a:avLst/>
            </a:prstGeom>
            <a:noFill/>
            <a:ln w="3175">
              <a:solidFill>
                <a:srgbClr val="A16E1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4868863" y="3281363"/>
            <a:ext cx="2976562" cy="3019425"/>
          </a:xfrm>
          <a:prstGeom prst="line">
            <a:avLst/>
          </a:prstGeom>
          <a:noFill/>
          <a:ln w="9525">
            <a:solidFill>
              <a:srgbClr val="A16E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316913" cy="44561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>
                <a:latin typeface="Arial"/>
                <a:cs typeface="Arial"/>
              </a:rPr>
              <a:t>The Asia Library at Lund University consists of: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>
                <a:latin typeface="Arial"/>
                <a:cs typeface="Arial"/>
              </a:rPr>
              <a:t>English language publications on modern and pre-modern East and South-East Asia, in the fields of the social sciences, economics, law and history (19,000 </a:t>
            </a:r>
            <a:r>
              <a:rPr lang="en-US" sz="2400" dirty="0" err="1" smtClean="0">
                <a:latin typeface="Arial"/>
                <a:cs typeface="Arial"/>
              </a:rPr>
              <a:t>vols</a:t>
            </a:r>
            <a:r>
              <a:rPr lang="en-US" sz="2400" dirty="0" smtClean="0">
                <a:latin typeface="Arial"/>
                <a:cs typeface="Arial"/>
              </a:rPr>
              <a:t>), and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>
                <a:latin typeface="Arial"/>
                <a:cs typeface="Arial"/>
              </a:rPr>
              <a:t>Chinese language works on modern and pre-modern China, principally history and literature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>
                <a:latin typeface="Arial"/>
                <a:cs typeface="Arial"/>
              </a:rPr>
              <a:t>The publications on pre-modern China include a considerable number of works regarding various sources for the study of the history of Chinese law</a:t>
            </a: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1800" i="1" dirty="0">
                <a:latin typeface="Arial"/>
                <a:cs typeface="Arial"/>
              </a:rPr>
              <a:t>The Asia Library at Lund University </a:t>
            </a:r>
            <a:endParaRPr lang="sv-SE" sz="1800" i="1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316913" cy="4456113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中國珍稀法律典籍集成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（十四冊）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中國珍稀法律典籍續編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</a:t>
            </a:r>
            <a:r>
              <a:rPr lang="zh-TW" altLang="en-US" sz="2400" dirty="0" smtClean="0">
                <a:latin typeface="Arial"/>
                <a:cs typeface="Arial"/>
              </a:rPr>
              <a:t>十冊）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刑案彙編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（十五冊</a:t>
            </a:r>
            <a:r>
              <a:rPr lang="zh-TW" altLang="en-US" sz="2400" dirty="0" smtClean="0">
                <a:latin typeface="Arial"/>
                <a:cs typeface="Arial"/>
              </a:rPr>
              <a:t>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駁案新編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清嘉慶朝刑科題本社會史料輯刊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（三冊）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歷代判例判牘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（十二冊</a:t>
            </a:r>
            <a:r>
              <a:rPr lang="zh-TW" altLang="en-US" sz="2400" dirty="0" smtClean="0">
                <a:latin typeface="Arial"/>
                <a:cs typeface="Arial"/>
              </a:rPr>
              <a:t>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歷代珍稀司法文獻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（十五冊）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1800" i="1" dirty="0" smtClean="0">
                <a:cs typeface="+mj-cs"/>
              </a:rPr>
              <a:t>Legal </a:t>
            </a:r>
            <a:r>
              <a:rPr lang="sv-SE" sz="1800" i="1" dirty="0" err="1" smtClean="0">
                <a:cs typeface="+mj-cs"/>
              </a:rPr>
              <a:t>works</a:t>
            </a:r>
            <a:r>
              <a:rPr lang="sv-SE" sz="1800" i="1" dirty="0" smtClean="0">
                <a:cs typeface="+mj-cs"/>
              </a:rPr>
              <a:t> in </a:t>
            </a:r>
            <a:r>
              <a:rPr lang="sv-SE" sz="1800" i="1" dirty="0" err="1" smtClean="0">
                <a:cs typeface="+mj-cs"/>
              </a:rPr>
              <a:t>transcription</a:t>
            </a:r>
            <a:endParaRPr lang="sv-SE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98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316913" cy="44561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明實錄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（十八冊）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官箴書集成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黃明制書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（四冊）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六科准奏御制新頒分類注釋刑臺法律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（六冊）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天一閣藏明代政書珍本叢刊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（二十二冊）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明清宮藏中西商貿檔案（八冊）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中國古代地方法律文獻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甲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中國監察制度文獻輯要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（六冊</a:t>
            </a:r>
            <a:r>
              <a:rPr lang="zh-TW" altLang="en-US" sz="2400" dirty="0" smtClean="0">
                <a:latin typeface="Arial"/>
                <a:cs typeface="Arial"/>
              </a:rPr>
              <a:t>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z="1800" i="1" dirty="0" smtClean="0">
                <a:cs typeface="+mj-cs"/>
              </a:rPr>
              <a:t>Collections </a:t>
            </a:r>
            <a:r>
              <a:rPr lang="sv-SE" sz="1800" i="1" dirty="0" err="1" smtClean="0">
                <a:cs typeface="+mj-cs"/>
              </a:rPr>
              <a:t>of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photocopied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works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that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include</a:t>
            </a:r>
            <a:r>
              <a:rPr lang="sv-SE" sz="1800" i="1" dirty="0" smtClean="0">
                <a:cs typeface="+mj-cs"/>
              </a:rPr>
              <a:t> the Ming </a:t>
            </a:r>
            <a:r>
              <a:rPr lang="sv-SE" sz="1800" i="1" dirty="0" err="1" smtClean="0">
                <a:cs typeface="+mj-cs"/>
              </a:rPr>
              <a:t>dynasty</a:t>
            </a:r>
            <a:endParaRPr lang="sv-SE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07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428286" cy="460925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明清法制史料輯刊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第一遍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（三十七冊）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明清法制史料輯刊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第二遍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（七十二冊）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清代成案選編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（五十冊）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清代四川巴縣衙門咸豐朝檔案選編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（十六冊）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古代鄉約及鄉治法律文獻十種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（三冊）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古代判牘案例新編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（二十四冊）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中國古代地方法律文獻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乙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（十五冊）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中國古代地方法律文獻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丙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（十五冊</a:t>
            </a:r>
            <a:r>
              <a:rPr lang="zh-TW" altLang="en-US" sz="2400" dirty="0" smtClean="0">
                <a:latin typeface="Arial"/>
                <a:cs typeface="Arial"/>
              </a:rPr>
              <a:t>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清會典事例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（光緒三十四年版，十二冊）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z="1800" i="1" dirty="0"/>
              <a:t>Collections </a:t>
            </a:r>
            <a:r>
              <a:rPr lang="sv-SE" sz="1800" i="1" dirty="0" err="1"/>
              <a:t>of</a:t>
            </a:r>
            <a:r>
              <a:rPr lang="sv-SE" sz="1800" i="1" dirty="0"/>
              <a:t> </a:t>
            </a:r>
            <a:r>
              <a:rPr lang="sv-SE" sz="1800" i="1" dirty="0" err="1"/>
              <a:t>photocopied</a:t>
            </a:r>
            <a:r>
              <a:rPr lang="sv-SE" sz="1800" i="1" dirty="0"/>
              <a:t> </a:t>
            </a:r>
            <a:r>
              <a:rPr lang="sv-SE" sz="1800" i="1" dirty="0" err="1"/>
              <a:t>works</a:t>
            </a:r>
            <a:r>
              <a:rPr lang="sv-SE" sz="1800" i="1" dirty="0"/>
              <a:t> </a:t>
            </a:r>
            <a:r>
              <a:rPr lang="sv-SE" sz="1800" i="1" dirty="0" err="1" smtClean="0"/>
              <a:t>principally</a:t>
            </a:r>
            <a:r>
              <a:rPr lang="sv-SE" sz="1800" i="1" dirty="0" smtClean="0"/>
              <a:t> </a:t>
            </a:r>
            <a:r>
              <a:rPr lang="en-US" altLang="zh-TW" sz="1800" i="1" dirty="0" smtClean="0"/>
              <a:t>from </a:t>
            </a:r>
            <a:r>
              <a:rPr lang="sv-SE" sz="1800" i="1" dirty="0" smtClean="0"/>
              <a:t>the </a:t>
            </a:r>
            <a:r>
              <a:rPr lang="en-US" altLang="zh-TW" sz="1800" i="1" dirty="0" smtClean="0"/>
              <a:t>Q</a:t>
            </a:r>
            <a:r>
              <a:rPr lang="sv-SE" sz="1800" i="1" dirty="0" err="1" smtClean="0"/>
              <a:t>ing</a:t>
            </a:r>
            <a:r>
              <a:rPr lang="sv-SE" sz="1800" i="1" dirty="0" smtClean="0"/>
              <a:t> </a:t>
            </a:r>
            <a:r>
              <a:rPr lang="sv-SE" sz="1800" i="1" dirty="0" err="1"/>
              <a:t>dynasty</a:t>
            </a:r>
            <a:endParaRPr lang="sv-SE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58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316913" cy="44561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明清檔</a:t>
            </a:r>
            <a:r>
              <a:rPr lang="zh-TW" altLang="en-US" sz="2400" dirty="0">
                <a:latin typeface="Arial"/>
                <a:cs typeface="Arial"/>
              </a:rPr>
              <a:t>案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>
                <a:latin typeface="Arial"/>
                <a:cs typeface="Arial"/>
              </a:rPr>
              <a:t>（三百二十四冊</a:t>
            </a:r>
            <a:r>
              <a:rPr lang="zh-TW" altLang="en-US" sz="2400" dirty="0" smtClean="0">
                <a:latin typeface="Arial"/>
                <a:cs typeface="Arial"/>
              </a:rPr>
              <a:t>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清實錄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（六十冊）</a:t>
            </a: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雍正朝內閣六科史書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吏科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（七十七冊）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>
                <a:latin typeface="Arial"/>
                <a:cs typeface="Arial"/>
              </a:rPr>
              <a:t>雍正朝內閣六科史書</a:t>
            </a:r>
            <a:r>
              <a:rPr lang="en-US" altLang="zh-TW" sz="2400" dirty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戶科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（一百零五冊）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清宮熱河檔案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（十七冊）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Arial"/>
                <a:cs typeface="Arial"/>
              </a:rPr>
              <a:t>大連圖書館藏清代內務府檔案</a:t>
            </a:r>
            <a:r>
              <a:rPr lang="en-US" altLang="zh-TW" sz="2400" dirty="0" smtClean="0">
                <a:latin typeface="Arial"/>
                <a:cs typeface="Arial"/>
              </a:rPr>
              <a:t> </a:t>
            </a:r>
            <a:r>
              <a:rPr lang="zh-TW" altLang="en-US" sz="2400" dirty="0" smtClean="0">
                <a:latin typeface="Arial"/>
                <a:cs typeface="Arial"/>
              </a:rPr>
              <a:t>（二十二冊）</a:t>
            </a:r>
            <a:endParaRPr lang="sv-SE" altLang="zh-TW" sz="2400" dirty="0" smtClean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sv-SE" altLang="zh-TW" sz="2400" dirty="0">
              <a:latin typeface="Arial"/>
              <a:cs typeface="Arial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1800" i="1" dirty="0" smtClean="0">
                <a:cs typeface="+mj-cs"/>
              </a:rPr>
              <a:t>Qing dynasty archival documents, including legal documents</a:t>
            </a:r>
            <a:endParaRPr lang="sv-SE" sz="1800" i="1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94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578850" cy="4645401"/>
          </a:xfrm>
        </p:spPr>
        <p:txBody>
          <a:bodyPr/>
          <a:lstStyle/>
          <a:p>
            <a:endParaRPr lang="sv-SE" altLang="zh-CN" sz="2400" dirty="0" smtClean="0"/>
          </a:p>
          <a:p>
            <a:endParaRPr lang="sv-SE" altLang="zh-CN" sz="2400" dirty="0"/>
          </a:p>
          <a:p>
            <a:r>
              <a:rPr lang="zh-CN" altLang="en-US" sz="2400" dirty="0" smtClean="0"/>
              <a:t>中国法制史考证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2003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十五册）</a:t>
            </a:r>
            <a:endParaRPr lang="sv-SE" altLang="zh-CN" sz="2400" dirty="0" smtClean="0"/>
          </a:p>
          <a:p>
            <a:r>
              <a:rPr lang="zh-CN" altLang="en-US" sz="2400" dirty="0" smtClean="0"/>
              <a:t>中国法制史考证续编</a:t>
            </a:r>
            <a:r>
              <a:rPr lang="en-US" altLang="zh-CN" sz="2400" dirty="0" smtClean="0"/>
              <a:t> </a:t>
            </a:r>
            <a:r>
              <a:rPr lang="zh-CN" altLang="en-US" sz="2400" dirty="0"/>
              <a:t>（</a:t>
            </a:r>
            <a:r>
              <a:rPr lang="en-US" altLang="zh-CN" sz="2400" dirty="0" smtClean="0"/>
              <a:t>2009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十三册</a:t>
            </a:r>
            <a:r>
              <a:rPr lang="zh-CN" altLang="en-US" sz="2400" dirty="0"/>
              <a:t>）</a:t>
            </a:r>
            <a:endParaRPr lang="sv-SE" altLang="zh-CN" sz="2400" dirty="0"/>
          </a:p>
          <a:p>
            <a:pPr marL="0" indent="0">
              <a:buNone/>
            </a:pPr>
            <a:endParaRPr lang="sv-SE" altLang="zh-CN" sz="2400" dirty="0" smtClean="0"/>
          </a:p>
          <a:p>
            <a:r>
              <a:rPr lang="zh-CN" altLang="en-US" sz="2400" dirty="0" smtClean="0"/>
              <a:t>中国法律年检</a:t>
            </a:r>
            <a:r>
              <a:rPr lang="en-US" altLang="zh-CN" sz="2400" dirty="0" smtClean="0"/>
              <a:t>  1989-2013 </a:t>
            </a:r>
          </a:p>
          <a:p>
            <a:r>
              <a:rPr lang="zh-CN" altLang="en-US" sz="2400" dirty="0" smtClean="0"/>
              <a:t>中国检查年检</a:t>
            </a:r>
            <a:r>
              <a:rPr lang="en-US" altLang="zh-CN" sz="2400" dirty="0" smtClean="0"/>
              <a:t>  1990-2012</a:t>
            </a:r>
            <a:endParaRPr lang="en-US" sz="24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38681" y="701675"/>
            <a:ext cx="8101013" cy="815975"/>
          </a:xfrm>
        </p:spPr>
        <p:txBody>
          <a:bodyPr/>
          <a:lstStyle/>
          <a:p>
            <a:pPr eaLnBrk="1" hangingPunct="1">
              <a:defRPr/>
            </a:pPr>
            <a:r>
              <a:rPr lang="sv-SE" sz="1800" i="1" dirty="0" smtClean="0">
                <a:cs typeface="+mj-cs"/>
              </a:rPr>
              <a:t>And </a:t>
            </a:r>
            <a:r>
              <a:rPr lang="sv-SE" sz="1800" i="1" dirty="0" err="1" smtClean="0">
                <a:cs typeface="+mj-cs"/>
              </a:rPr>
              <a:t>finally</a:t>
            </a:r>
            <a:r>
              <a:rPr lang="sv-SE" sz="1800" i="1" dirty="0" smtClean="0">
                <a:cs typeface="+mj-cs"/>
              </a:rPr>
              <a:t>, </a:t>
            </a:r>
            <a:r>
              <a:rPr lang="sv-SE" sz="1800" i="1" dirty="0" err="1" smtClean="0">
                <a:cs typeface="+mj-cs"/>
              </a:rPr>
              <a:t>two</a:t>
            </a:r>
            <a:r>
              <a:rPr lang="sv-SE" sz="1800" i="1" dirty="0" smtClean="0">
                <a:cs typeface="+mj-cs"/>
              </a:rPr>
              <a:t> modern </a:t>
            </a:r>
            <a:r>
              <a:rPr lang="sv-SE" sz="1800" i="1" dirty="0" err="1" smtClean="0">
                <a:cs typeface="+mj-cs"/>
              </a:rPr>
              <a:t>collections</a:t>
            </a:r>
            <a:r>
              <a:rPr lang="sv-SE" sz="1800" i="1" dirty="0" smtClean="0">
                <a:cs typeface="+mj-cs"/>
              </a:rPr>
              <a:t> and </a:t>
            </a:r>
            <a:r>
              <a:rPr lang="sv-SE" sz="1800" i="1" dirty="0" err="1" smtClean="0">
                <a:cs typeface="+mj-cs"/>
              </a:rPr>
              <a:t>two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year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books</a:t>
            </a:r>
            <a:endParaRPr lang="sv-SE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77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1831975"/>
            <a:ext cx="8578850" cy="4645401"/>
          </a:xfrm>
        </p:spPr>
        <p:txBody>
          <a:bodyPr/>
          <a:lstStyle/>
          <a:p>
            <a:endParaRPr lang="sv-SE" altLang="zh-TW" sz="2400" dirty="0" smtClean="0"/>
          </a:p>
          <a:p>
            <a:r>
              <a:rPr lang="zh-TW" altLang="en-US" sz="2400" dirty="0" smtClean="0"/>
              <a:t>康熙朝漢文朱筆奏摺彙編（八冊）</a:t>
            </a:r>
            <a:endParaRPr lang="sv-SE" altLang="zh-CN" sz="2400" dirty="0" smtClean="0"/>
          </a:p>
          <a:p>
            <a:r>
              <a:rPr lang="zh-TW" altLang="en-US" sz="2400" dirty="0" smtClean="0"/>
              <a:t>雍正朝漢文朱筆奏摺彙編（四十冊）</a:t>
            </a:r>
            <a:endParaRPr lang="sv-SE" altLang="zh-CN" sz="2400" dirty="0"/>
          </a:p>
          <a:p>
            <a:r>
              <a:rPr lang="zh-TW" altLang="en-US" sz="2400" dirty="0" smtClean="0"/>
              <a:t>叢書集成初編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（四千冊）</a:t>
            </a:r>
            <a:endParaRPr lang="sv-SE" altLang="zh-TW" sz="2400" dirty="0" smtClean="0"/>
          </a:p>
          <a:p>
            <a:r>
              <a:rPr lang="zh-TW" altLang="en-US" sz="2400" dirty="0" smtClean="0"/>
              <a:t>叢書集成續編</a:t>
            </a:r>
            <a:r>
              <a:rPr lang="en-US" altLang="zh-TW" sz="2400" dirty="0" smtClean="0"/>
              <a:t> </a:t>
            </a:r>
            <a:r>
              <a:rPr lang="zh-TW" altLang="en-US" sz="2400" dirty="0"/>
              <a:t>（</a:t>
            </a:r>
            <a:r>
              <a:rPr lang="zh-TW" altLang="en-US" sz="2400" dirty="0" smtClean="0"/>
              <a:t>一百八十冊）</a:t>
            </a:r>
            <a:endParaRPr lang="sv-SE" altLang="zh-CN" sz="2400" dirty="0" smtClean="0"/>
          </a:p>
          <a:p>
            <a:r>
              <a:rPr lang="zh-TW" altLang="en-US" sz="2400" dirty="0" smtClean="0"/>
              <a:t>四部叢刊</a:t>
            </a:r>
            <a:r>
              <a:rPr lang="en-US" altLang="zh-TW" sz="2400" dirty="0" smtClean="0"/>
              <a:t> 1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，</a:t>
            </a:r>
            <a:r>
              <a:rPr lang="zh-TW" altLang="zh-TW" sz="2400" dirty="0" smtClean="0"/>
              <a:t>3</a:t>
            </a:r>
            <a:endParaRPr lang="sv-SE" altLang="zh-TW" sz="2400" dirty="0" smtClean="0"/>
          </a:p>
          <a:p>
            <a:r>
              <a:rPr lang="zh-TW" altLang="en-US" sz="2400" smtClean="0"/>
              <a:t>嘉業堂</a:t>
            </a:r>
            <a:r>
              <a:rPr lang="zh-TW" altLang="en-US" sz="2400" dirty="0" smtClean="0"/>
              <a:t>叢書</a:t>
            </a:r>
            <a:endParaRPr lang="sv-SE" altLang="zh-TW" sz="2400" dirty="0" smtClean="0"/>
          </a:p>
          <a:p>
            <a:r>
              <a:rPr lang="zh-TW" altLang="en-US" sz="2400" dirty="0" smtClean="0"/>
              <a:t>臺灣文獻彙刊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（一百冊）</a:t>
            </a:r>
            <a:endParaRPr lang="sv-SE" altLang="zh-TW" sz="2400" dirty="0" smtClean="0"/>
          </a:p>
          <a:p>
            <a:r>
              <a:rPr lang="zh-TW" altLang="en-US" sz="2400" dirty="0" smtClean="0"/>
              <a:t>全宋文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（三百六十冊）</a:t>
            </a:r>
            <a:endParaRPr lang="sv-SE" altLang="zh-TW" sz="2400" dirty="0" smtClean="0"/>
          </a:p>
          <a:p>
            <a:r>
              <a:rPr lang="zh-TW" altLang="en-US" sz="2400" dirty="0" smtClean="0"/>
              <a:t>全元文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（六十冊）</a:t>
            </a:r>
            <a:endParaRPr lang="sv-SE" altLang="zh-TW" sz="24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38681" y="701675"/>
            <a:ext cx="8101013" cy="815975"/>
          </a:xfrm>
        </p:spPr>
        <p:txBody>
          <a:bodyPr/>
          <a:lstStyle/>
          <a:p>
            <a:pPr eaLnBrk="1" hangingPunct="1">
              <a:defRPr/>
            </a:pPr>
            <a:r>
              <a:rPr lang="sv-SE" sz="1800" i="1" dirty="0" err="1" smtClean="0">
                <a:cs typeface="+mj-cs"/>
              </a:rPr>
              <a:t>Additional</a:t>
            </a:r>
            <a:r>
              <a:rPr lang="sv-SE" sz="1800" i="1" dirty="0" smtClean="0">
                <a:cs typeface="+mj-cs"/>
              </a:rPr>
              <a:t> </a:t>
            </a:r>
            <a:r>
              <a:rPr lang="sv-SE" sz="1800" i="1" dirty="0" err="1" smtClean="0">
                <a:cs typeface="+mj-cs"/>
              </a:rPr>
              <a:t>titles</a:t>
            </a:r>
            <a:endParaRPr lang="sv-SE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1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Frutiger 45 Light"/>
        <a:ea typeface="ＭＳ Ｐゴシック"/>
        <a:cs typeface=""/>
      </a:majorFont>
      <a:minorFont>
        <a:latin typeface="Frutiger 45 Ligh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710</Words>
  <Application>Microsoft Office PowerPoint</Application>
  <PresentationFormat>Personnalisé</PresentationFormat>
  <Paragraphs>77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Frutiger 45 Light</vt:lpstr>
      <vt:lpstr>ＭＳ Ｐゴシック</vt:lpstr>
      <vt:lpstr>Arial</vt:lpstr>
      <vt:lpstr>Standardformgivning</vt:lpstr>
      <vt:lpstr>Centre for East and South-East Asian Studies L U N D  U N I V E R S I T Y</vt:lpstr>
      <vt:lpstr>A Special Resource at the Asia Library,  Lund University EASL Conference, Oxford University 10 September 2015</vt:lpstr>
      <vt:lpstr>The Asia Library at Lund University </vt:lpstr>
      <vt:lpstr>Legal works in transcription</vt:lpstr>
      <vt:lpstr>Collections of photocopied works that include the Ming dynasty</vt:lpstr>
      <vt:lpstr>Collections of photocopied works principally from the Qing dynasty</vt:lpstr>
      <vt:lpstr>Qing dynasty archival documents, including legal documents</vt:lpstr>
      <vt:lpstr>And finally, two modern collections and two year books</vt:lpstr>
      <vt:lpstr>Additional titles</vt:lpstr>
    </vt:vector>
  </TitlesOfParts>
  <Company>Artsy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Eva</dc:creator>
  <cp:lastModifiedBy>GILBERT Marc</cp:lastModifiedBy>
  <cp:revision>379</cp:revision>
  <cp:lastPrinted>2015-09-07T12:18:25Z</cp:lastPrinted>
  <dcterms:created xsi:type="dcterms:W3CDTF">2005-04-26T09:51:16Z</dcterms:created>
  <dcterms:modified xsi:type="dcterms:W3CDTF">2015-09-14T13:06:34Z</dcterms:modified>
</cp:coreProperties>
</file>